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60" r:id="rId2"/>
    <p:sldId id="261" r:id="rId3"/>
    <p:sldId id="265" r:id="rId4"/>
    <p:sldId id="264" r:id="rId5"/>
    <p:sldId id="270" r:id="rId6"/>
    <p:sldId id="262" r:id="rId7"/>
    <p:sldId id="263" r:id="rId8"/>
    <p:sldId id="266" r:id="rId9"/>
    <p:sldId id="267" r:id="rId10"/>
    <p:sldId id="268" r:id="rId11"/>
    <p:sldId id="269" r:id="rId12"/>
  </p:sldIdLst>
  <p:sldSz cx="9144000" cy="5143500" type="screen16x9"/>
  <p:notesSz cx="6858000" cy="9144000"/>
  <p:defaultTextStyle>
    <a:defPPr>
      <a:defRPr lang="es-ES_trad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31"/>
    <p:restoredTop sz="85588" autoAdjust="0"/>
  </p:normalViewPr>
  <p:slideViewPr>
    <p:cSldViewPr snapToGrid="0" snapToObjects="1">
      <p:cViewPr varScale="1">
        <p:scale>
          <a:sx n="96" d="100"/>
          <a:sy n="96" d="100"/>
        </p:scale>
        <p:origin x="90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A469B-4E65-4556-A314-A9376AB17DA2}" type="datetimeFigureOut">
              <a:rPr lang="es-ES" smtClean="0"/>
              <a:t>17/01/2025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37A1C-0B44-4718-8407-E2A80E80FF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83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Por ejemplo, beneficiarios en devoluciones de IVA: más de 256 k (tercera edad), más de 47 k (</a:t>
            </a:r>
            <a:r>
              <a:rPr lang="es-EC" dirty="0" err="1"/>
              <a:t>discap</a:t>
            </a:r>
            <a:r>
              <a:rPr lang="es-EC" dirty="0"/>
              <a:t>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Rendimientos por depósitos a plazo fijo: 510 sociedades beneficiarias, Ingresos por indemnizaciones que se perciban por seguros: 420 empresas 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Seguros médicos para trabajadores - deducción del 100 % adicional: 720 empresas,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Incremento neto de empleo, personas con discapacidad - deducción del 150 % adicional: 574 empresas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37A1C-0B44-4718-8407-E2A80E80FFDF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9830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1EAAE-1285-52D3-4C62-F99CCD2F2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E236724-03E0-D3F6-6E2A-405BF9FCFB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8D95B62-5041-8239-854C-5EFB8F448C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003973-72AD-4A31-77F0-1B12149FEB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37A1C-0B44-4718-8407-E2A80E80FFDF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9063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73B44-3279-0143-9570-1E584C5A7ED4}" type="datetimeFigureOut">
              <a:rPr lang="es-ES_tradnl" smtClean="0"/>
              <a:t>17/01/2025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1243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282615"/>
            <a:ext cx="7886700" cy="3165499"/>
          </a:xfrm>
        </p:spPr>
        <p:txBody>
          <a:bodyPr/>
          <a:lstStyle/>
          <a:p>
            <a:endParaRPr lang="es-ES" dirty="0"/>
          </a:p>
          <a:p>
            <a:endParaRPr lang="es-ES" dirty="0"/>
          </a:p>
          <a:p>
            <a:endParaRPr lang="es-EC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B80B917-E374-1D5E-2973-173CE54CE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962" y="117998"/>
            <a:ext cx="4479131" cy="1154776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7C7B5CD-1AAE-16F5-0458-A862EA08C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3695" y="1178089"/>
            <a:ext cx="2387100" cy="193202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4FAF62A-45FE-23E9-15C4-BE720CC5868B}"/>
              </a:ext>
            </a:extLst>
          </p:cNvPr>
          <p:cNvSpPr txBox="1"/>
          <p:nvPr/>
        </p:nvSpPr>
        <p:spPr>
          <a:xfrm>
            <a:off x="1500188" y="3415433"/>
            <a:ext cx="60864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1" i="0" u="none" strike="noStrike" baseline="0" dirty="0">
                <a:latin typeface="CIDFont+F2"/>
              </a:rPr>
              <a:t>Gasto tributario y el principio de generalidad, cómo se ubica Ecuador</a:t>
            </a:r>
            <a:endParaRPr lang="es-ES" sz="4400" b="1" dirty="0"/>
          </a:p>
        </p:txBody>
      </p:sp>
    </p:spTree>
    <p:extLst>
      <p:ext uri="{BB962C8B-B14F-4D97-AF65-F5344CB8AC3E}">
        <p14:creationId xmlns:p14="http://schemas.microsoft.com/office/powerpoint/2010/main" val="1505052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B9125A-7281-48CF-12DB-448465909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>
            <a:extLst>
              <a:ext uri="{FF2B5EF4-FFF2-40B4-BE49-F238E27FC236}">
                <a16:creationId xmlns:a16="http://schemas.microsoft.com/office/drawing/2014/main" id="{454F631D-0A89-4A46-AB73-2D8545C123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E84A0C38-CFDE-DBEC-A2E9-5929428B50CD}"/>
              </a:ext>
            </a:extLst>
          </p:cNvPr>
          <p:cNvSpPr/>
          <p:nvPr/>
        </p:nvSpPr>
        <p:spPr>
          <a:xfrm>
            <a:off x="326003" y="333955"/>
            <a:ext cx="3442915" cy="81898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400" b="1" dirty="0"/>
              <a:t>Reserva de Ley</a:t>
            </a:r>
            <a:endParaRPr lang="es-ES" sz="2400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3600A59-515A-4F42-5B5D-C81231EAD0DD}"/>
              </a:ext>
            </a:extLst>
          </p:cNvPr>
          <p:cNvSpPr txBox="1"/>
          <p:nvPr/>
        </p:nvSpPr>
        <p:spPr>
          <a:xfrm>
            <a:off x="1033671" y="1420759"/>
            <a:ext cx="6997146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b="0" i="0" u="none" strike="noStrike" baseline="0" dirty="0">
                <a:latin typeface="Calibri" panose="020F0502020204030204" pitchFamily="34" charset="0"/>
              </a:rPr>
              <a:t>“</a:t>
            </a:r>
            <a:r>
              <a:rPr lang="es-ES" sz="1800" b="0" i="1" u="none" strike="noStrike" baseline="0" dirty="0">
                <a:latin typeface="Calibri" panose="020F0502020204030204" pitchFamily="34" charset="0"/>
              </a:rPr>
              <a:t>Reserva de ley.- Las leyes tributarias determinarán el objeto imponible, los sujetos activo y pasivo, la cuantía del tributo o la forma de establecerla, </a:t>
            </a:r>
            <a:r>
              <a:rPr lang="es-ES" sz="2400" b="1" i="1" u="sng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las exenciones y deducciones</a:t>
            </a:r>
            <a:r>
              <a:rPr lang="es-ES" sz="1800" b="0" i="1" u="none" strike="noStrike" baseline="0" dirty="0">
                <a:latin typeface="Calibri" panose="020F0502020204030204" pitchFamily="34" charset="0"/>
              </a:rPr>
              <a:t>; los reclamos, recursos y demás materias reservadas a la ley (…)”</a:t>
            </a:r>
            <a:endParaRPr lang="es-ES" sz="1400" i="1" dirty="0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8209B5E9-EE33-671E-BDD9-41725FC22D89}"/>
              </a:ext>
            </a:extLst>
          </p:cNvPr>
          <p:cNvSpPr/>
          <p:nvPr/>
        </p:nvSpPr>
        <p:spPr>
          <a:xfrm>
            <a:off x="5565912" y="239752"/>
            <a:ext cx="2592125" cy="100739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/>
              <a:t>Art. 4 CT</a:t>
            </a:r>
            <a:endParaRPr lang="es-ES" b="1" dirty="0"/>
          </a:p>
        </p:txBody>
      </p:sp>
      <p:sp>
        <p:nvSpPr>
          <p:cNvPr id="2" name="Rectángulo: esquinas diagonales redondeadas 1">
            <a:extLst>
              <a:ext uri="{FF2B5EF4-FFF2-40B4-BE49-F238E27FC236}">
                <a16:creationId xmlns:a16="http://schemas.microsoft.com/office/drawing/2014/main" id="{E3D8D25A-407F-949E-1555-93EC636D6DB5}"/>
              </a:ext>
            </a:extLst>
          </p:cNvPr>
          <p:cNvSpPr/>
          <p:nvPr/>
        </p:nvSpPr>
        <p:spPr>
          <a:xfrm>
            <a:off x="1776809" y="2981241"/>
            <a:ext cx="6254008" cy="1388898"/>
          </a:xfrm>
          <a:prstGeom prst="round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800" b="0" i="0" u="none" strike="noStrike" baseline="0" dirty="0">
                <a:solidFill>
                  <a:srgbClr val="000000"/>
                </a:solidFill>
              </a:rPr>
              <a:t>En este sentido, los beneficios y exoneraciones entregados por Ley, analizados por su efecto económico como gasto tributario, están contemplados dentro de la doctrina tributaria y su uso y aplicación dependerá de las necesidades más importantes para nuestro país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43657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C05596-05ED-7D92-470B-11362C2B6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>
            <a:extLst>
              <a:ext uri="{FF2B5EF4-FFF2-40B4-BE49-F238E27FC236}">
                <a16:creationId xmlns:a16="http://schemas.microsoft.com/office/drawing/2014/main" id="{0805C61D-8EE8-B900-35DA-463DF574251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7CFBEDFB-941A-1040-1B07-310AC3DDC5A4}"/>
              </a:ext>
            </a:extLst>
          </p:cNvPr>
          <p:cNvSpPr/>
          <p:nvPr/>
        </p:nvSpPr>
        <p:spPr>
          <a:xfrm>
            <a:off x="2727297" y="2218414"/>
            <a:ext cx="3442915" cy="81898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400" b="1" dirty="0"/>
              <a:t>Muchas gracias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1819839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507047"/>
            <a:ext cx="7886700" cy="708062"/>
          </a:xfrm>
        </p:spPr>
        <p:txBody>
          <a:bodyPr/>
          <a:lstStyle/>
          <a:p>
            <a:r>
              <a:rPr lang="es-EC" dirty="0"/>
              <a:t>Qué es el gasto tributario</a:t>
            </a:r>
          </a:p>
        </p:txBody>
      </p:sp>
      <p:sp>
        <p:nvSpPr>
          <p:cNvPr id="6" name="AutoShape 4" descr="blob:https://web.whatsapp.com/0ca8e023-199b-459e-866c-2baa9628d3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F4BFF910-BA79-7DDB-9817-41D85B693305}"/>
              </a:ext>
            </a:extLst>
          </p:cNvPr>
          <p:cNvSpPr/>
          <p:nvPr/>
        </p:nvSpPr>
        <p:spPr>
          <a:xfrm>
            <a:off x="4729165" y="1358166"/>
            <a:ext cx="3664745" cy="144065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/>
              <a:t>OCDE:</a:t>
            </a:r>
            <a:r>
              <a:rPr lang="es-ES" dirty="0"/>
              <a:t> es una </a:t>
            </a:r>
            <a:r>
              <a:rPr lang="es-ES" sz="1600" b="1" u="sng" dirty="0">
                <a:solidFill>
                  <a:srgbClr val="FF0000"/>
                </a:solidFill>
              </a:rPr>
              <a:t>transferencia de recursos públicos</a:t>
            </a:r>
            <a:r>
              <a:rPr lang="es-ES" dirty="0"/>
              <a:t> a través de la </a:t>
            </a:r>
            <a:r>
              <a:rPr lang="es-ES" sz="1600" b="1" i="1" dirty="0"/>
              <a:t>reducción de obligaciones tributarias</a:t>
            </a:r>
            <a:r>
              <a:rPr lang="es-ES" dirty="0"/>
              <a:t> con respecto a un marco de referencia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9FEBE959-36AD-D21F-48EC-A469CF51F59F}"/>
              </a:ext>
            </a:extLst>
          </p:cNvPr>
          <p:cNvSpPr/>
          <p:nvPr/>
        </p:nvSpPr>
        <p:spPr>
          <a:xfrm>
            <a:off x="860429" y="1358166"/>
            <a:ext cx="3507581" cy="144065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CIAT:</a:t>
            </a:r>
            <a:r>
              <a:rPr lang="es-ES" dirty="0"/>
              <a:t> son </a:t>
            </a:r>
            <a:r>
              <a:rPr lang="es-ES" u="sng" dirty="0"/>
              <a:t>recursos</a:t>
            </a:r>
            <a:r>
              <a:rPr lang="es-ES" dirty="0"/>
              <a:t> a los que el Estado </a:t>
            </a:r>
            <a:r>
              <a:rPr lang="es-ES" b="1" i="1" dirty="0">
                <a:solidFill>
                  <a:srgbClr val="FF0000"/>
                </a:solidFill>
              </a:rPr>
              <a:t>renuncia debido a la existencia de incentivos o beneficios</a:t>
            </a:r>
            <a:r>
              <a:rPr lang="es-ES" dirty="0"/>
              <a:t> que reducen la carga tributaria directa o indirecta de determinados contribuyente, </a:t>
            </a:r>
            <a:r>
              <a:rPr lang="es-ES" sz="1600" u="sng" dirty="0"/>
              <a:t>para lograr objetivos económicos y sociales</a:t>
            </a:r>
            <a:endParaRPr lang="es-ES" u="sng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E58394F-C638-D671-7792-BEB5576CCA38}"/>
              </a:ext>
            </a:extLst>
          </p:cNvPr>
          <p:cNvSpPr/>
          <p:nvPr/>
        </p:nvSpPr>
        <p:spPr>
          <a:xfrm>
            <a:off x="2564607" y="2951223"/>
            <a:ext cx="4179094" cy="144065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/>
              <a:t>Código Orgánico de Planificación y Finanzas Públicas (Art. 94):</a:t>
            </a:r>
            <a:r>
              <a:rPr lang="es-ES" dirty="0"/>
              <a:t> los </a:t>
            </a:r>
            <a:r>
              <a:rPr lang="es-ES" sz="1600" u="sng" dirty="0">
                <a:solidFill>
                  <a:srgbClr val="FF0000"/>
                </a:solidFill>
              </a:rPr>
              <a:t>recursos</a:t>
            </a:r>
            <a:r>
              <a:rPr lang="es-ES" dirty="0"/>
              <a:t> que el Estado, en todos los niveles de gobierno, </a:t>
            </a:r>
            <a:r>
              <a:rPr lang="es-ES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deja de percibir debido a la deducción, exención, entre otros mecanismos</a:t>
            </a:r>
            <a:r>
              <a:rPr lang="es-ES" dirty="0"/>
              <a:t>, de tributos directos o indirectos</a:t>
            </a:r>
            <a:r>
              <a:rPr lang="es-ES" u="sng" dirty="0"/>
              <a:t> establecidos en la normativa</a:t>
            </a:r>
            <a:r>
              <a:rPr lang="es-ES" dirty="0"/>
              <a:t> correspondiente</a:t>
            </a:r>
          </a:p>
        </p:txBody>
      </p:sp>
    </p:spTree>
    <p:extLst>
      <p:ext uri="{BB962C8B-B14F-4D97-AF65-F5344CB8AC3E}">
        <p14:creationId xmlns:p14="http://schemas.microsoft.com/office/powerpoint/2010/main" val="1654867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34176FE-0B0D-4C0F-F9A0-A303F9AAF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>
            <a:extLst>
              <a:ext uri="{FF2B5EF4-FFF2-40B4-BE49-F238E27FC236}">
                <a16:creationId xmlns:a16="http://schemas.microsoft.com/office/drawing/2014/main" id="{C03400BD-D358-DF44-43C8-16A953D440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73868A8C-2065-7742-95E5-C7428D920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82615"/>
            <a:ext cx="7886700" cy="3165499"/>
          </a:xfrm>
        </p:spPr>
        <p:txBody>
          <a:bodyPr/>
          <a:lstStyle/>
          <a:p>
            <a:endParaRPr lang="es-ES" dirty="0"/>
          </a:p>
          <a:p>
            <a:endParaRPr lang="es-ES" dirty="0"/>
          </a:p>
          <a:p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B7DF62F-8962-1203-6DDE-C0797DC0D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390" y="43295"/>
            <a:ext cx="6324349" cy="440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80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358985-8DF9-D3D8-E51D-F527226452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>
            <a:extLst>
              <a:ext uri="{FF2B5EF4-FFF2-40B4-BE49-F238E27FC236}">
                <a16:creationId xmlns:a16="http://schemas.microsoft.com/office/drawing/2014/main" id="{9962593B-2455-BBB6-50E0-388785934B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B885532-935F-021E-BC0B-ABDCA2C23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144" y="211912"/>
            <a:ext cx="6861501" cy="18592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619997C-7C3A-7222-60AA-DC07E0DDCB0A}"/>
              </a:ext>
            </a:extLst>
          </p:cNvPr>
          <p:cNvSpPr txBox="1"/>
          <p:nvPr/>
        </p:nvSpPr>
        <p:spPr>
          <a:xfrm>
            <a:off x="6122195" y="4282823"/>
            <a:ext cx="2857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000" dirty="0"/>
              <a:t>Fuente: Manual del Gasto Tributario 2022 - SRI</a:t>
            </a:r>
            <a:endParaRPr lang="es-ES" sz="10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C9F369B-8BD7-EDBF-3B67-2A79911F3D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0142" y="2161766"/>
            <a:ext cx="6363716" cy="20304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317D2058-7085-0BC7-99A6-016EB6A48A09}"/>
              </a:ext>
            </a:extLst>
          </p:cNvPr>
          <p:cNvSpPr txBox="1"/>
          <p:nvPr/>
        </p:nvSpPr>
        <p:spPr>
          <a:xfrm>
            <a:off x="296853" y="2071200"/>
            <a:ext cx="392415" cy="21834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es-EC" dirty="0"/>
              <a:t>Desagregando los rubros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5463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D1F5B4C-CACC-BF6F-43F1-687CAEC041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>
            <a:extLst>
              <a:ext uri="{FF2B5EF4-FFF2-40B4-BE49-F238E27FC236}">
                <a16:creationId xmlns:a16="http://schemas.microsoft.com/office/drawing/2014/main" id="{345AF04E-C6B5-852C-0251-9B14C17B6A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D48BBDB-2B7A-D547-BF94-D22188954416}"/>
              </a:ext>
            </a:extLst>
          </p:cNvPr>
          <p:cNvSpPr txBox="1"/>
          <p:nvPr/>
        </p:nvSpPr>
        <p:spPr>
          <a:xfrm>
            <a:off x="6122195" y="3163030"/>
            <a:ext cx="2857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000" dirty="0"/>
              <a:t>Fuente: Manual del Gasto Tributario 2022 - SRI</a:t>
            </a:r>
            <a:endParaRPr lang="es-ES" sz="10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CE712C9-F24A-F027-47CD-44882D236962}"/>
              </a:ext>
            </a:extLst>
          </p:cNvPr>
          <p:cNvSpPr txBox="1"/>
          <p:nvPr/>
        </p:nvSpPr>
        <p:spPr>
          <a:xfrm>
            <a:off x="296853" y="1291386"/>
            <a:ext cx="392415" cy="21834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es-EC" dirty="0"/>
              <a:t>Desagregando los rubros</a:t>
            </a:r>
            <a:endParaRPr lang="es-E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108E9F4-2C1F-C188-B05C-AFC2B2F6F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7047"/>
            <a:ext cx="7886700" cy="708062"/>
          </a:xfrm>
        </p:spPr>
        <p:txBody>
          <a:bodyPr/>
          <a:lstStyle/>
          <a:p>
            <a:r>
              <a:rPr lang="es-EC" dirty="0"/>
              <a:t>Respecto de los contratos de inversión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6A95EB0-4453-6199-9510-434043D85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617" y="1291386"/>
            <a:ext cx="7216765" cy="18060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75D54F68-D022-BE93-3C4E-4E5038E474A3}"/>
              </a:ext>
            </a:extLst>
          </p:cNvPr>
          <p:cNvSpPr/>
          <p:nvPr/>
        </p:nvSpPr>
        <p:spPr>
          <a:xfrm>
            <a:off x="1940119" y="3649727"/>
            <a:ext cx="5072932" cy="70806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>
                <a:solidFill>
                  <a:schemeClr val="tx1"/>
                </a:solidFill>
              </a:rPr>
              <a:t>Art. 37.3 LRTI: reducción de 5 puntos porcentuales de la tarifa general del IR</a:t>
            </a:r>
            <a:endParaRPr lang="es-E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76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7" name="Rectángulo: esquinas diagonales redondeadas 6">
            <a:extLst>
              <a:ext uri="{FF2B5EF4-FFF2-40B4-BE49-F238E27FC236}">
                <a16:creationId xmlns:a16="http://schemas.microsoft.com/office/drawing/2014/main" id="{923189BC-048B-10D7-BEFA-93204BF3AFD3}"/>
              </a:ext>
            </a:extLst>
          </p:cNvPr>
          <p:cNvSpPr/>
          <p:nvPr/>
        </p:nvSpPr>
        <p:spPr>
          <a:xfrm>
            <a:off x="460375" y="684609"/>
            <a:ext cx="4461669" cy="964406"/>
          </a:xfrm>
          <a:prstGeom prst="round2Diag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Es una importante </a:t>
            </a:r>
            <a:r>
              <a:rPr lang="es-EC" sz="1800" b="1" u="sng" dirty="0">
                <a:solidFill>
                  <a:schemeClr val="tx1"/>
                </a:solidFill>
              </a:rPr>
              <a:t>herramienta </a:t>
            </a:r>
            <a:r>
              <a:rPr lang="es-ES" sz="1800" b="1" u="sng" dirty="0">
                <a:solidFill>
                  <a:schemeClr val="tx1"/>
                </a:solidFill>
              </a:rPr>
              <a:t>de política</a:t>
            </a:r>
          </a:p>
          <a:p>
            <a:pPr algn="ctr"/>
            <a:r>
              <a:rPr lang="es-ES" sz="1800" b="1" u="sng" dirty="0">
                <a:solidFill>
                  <a:schemeClr val="tx1"/>
                </a:solidFill>
              </a:rPr>
              <a:t>pública</a:t>
            </a:r>
            <a:r>
              <a:rPr lang="es-ES" sz="1800" b="1" dirty="0"/>
              <a:t> que puede promover el </a:t>
            </a:r>
            <a:r>
              <a:rPr lang="es-ES" sz="1800" b="1" i="1" dirty="0">
                <a:solidFill>
                  <a:schemeClr val="tx1"/>
                </a:solidFill>
              </a:rPr>
              <a:t>desarrollo económico y social</a:t>
            </a:r>
          </a:p>
        </p:txBody>
      </p:sp>
      <p:sp>
        <p:nvSpPr>
          <p:cNvPr id="8" name="Rectángulo: esquinas diagonales redondeadas 7">
            <a:extLst>
              <a:ext uri="{FF2B5EF4-FFF2-40B4-BE49-F238E27FC236}">
                <a16:creationId xmlns:a16="http://schemas.microsoft.com/office/drawing/2014/main" id="{083E4BCA-18DF-73A2-E9EC-EC012A51E734}"/>
              </a:ext>
            </a:extLst>
          </p:cNvPr>
          <p:cNvSpPr/>
          <p:nvPr/>
        </p:nvSpPr>
        <p:spPr>
          <a:xfrm>
            <a:off x="2691209" y="2173286"/>
            <a:ext cx="5922168" cy="1828800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2400" b="0" i="0" u="none" strike="noStrike" baseline="0" dirty="0">
                <a:solidFill>
                  <a:srgbClr val="000000"/>
                </a:solidFill>
              </a:rPr>
              <a:t>Los países utilizan los gastos tributarios para </a:t>
            </a:r>
            <a:r>
              <a:rPr lang="es-ES" sz="2400" b="1" i="0" u="none" strike="noStrike" baseline="0" dirty="0">
                <a:solidFill>
                  <a:srgbClr val="BB1402"/>
                </a:solidFill>
              </a:rPr>
              <a:t>promover la inversión </a:t>
            </a:r>
            <a:r>
              <a:rPr lang="es-ES" sz="2400" b="0" i="0" u="none" strike="noStrike" baseline="0" dirty="0">
                <a:solidFill>
                  <a:srgbClr val="000000"/>
                </a:solidFill>
              </a:rPr>
              <a:t>(especialmente en sectores estratégicos), </a:t>
            </a:r>
            <a:r>
              <a:rPr lang="es-ES" sz="2400" b="1" i="0" u="none" strike="noStrike" baseline="0" dirty="0">
                <a:solidFill>
                  <a:srgbClr val="1D4B62"/>
                </a:solidFill>
              </a:rPr>
              <a:t>crear empleo </a:t>
            </a:r>
            <a:r>
              <a:rPr lang="es-ES" sz="2400" b="0" i="0" u="none" strike="noStrike" baseline="0" dirty="0">
                <a:solidFill>
                  <a:srgbClr val="000000"/>
                </a:solidFill>
              </a:rPr>
              <a:t>y </a:t>
            </a:r>
            <a:r>
              <a:rPr lang="es-ES" sz="2400" b="1" i="0" u="none" strike="noStrike" baseline="0" dirty="0">
                <a:solidFill>
                  <a:srgbClr val="000000"/>
                </a:solidFill>
              </a:rPr>
              <a:t>apoyar a los hogares de bajos ingresos</a:t>
            </a:r>
            <a:r>
              <a:rPr lang="es-ES" sz="2400" b="0" i="0" u="none" strike="noStrike" baseline="0" dirty="0">
                <a:solidFill>
                  <a:srgbClr val="000000"/>
                </a:solidFill>
              </a:rPr>
              <a:t>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577801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628650" y="1282615"/>
            <a:ext cx="7886700" cy="3165499"/>
          </a:xfrm>
        </p:spPr>
        <p:txBody>
          <a:bodyPr/>
          <a:lstStyle/>
          <a:p>
            <a:endParaRPr lang="es-ES" dirty="0"/>
          </a:p>
          <a:p>
            <a:endParaRPr lang="es-ES" dirty="0"/>
          </a:p>
          <a:p>
            <a:endParaRPr lang="es-EC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2A43495-00C3-3A5E-80DB-5BBE376DD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20" y="1523909"/>
            <a:ext cx="8542760" cy="209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17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123CE9-6835-F3DA-3E92-A9EC68592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>
            <a:extLst>
              <a:ext uri="{FF2B5EF4-FFF2-40B4-BE49-F238E27FC236}">
                <a16:creationId xmlns:a16="http://schemas.microsoft.com/office/drawing/2014/main" id="{EFB484FE-5BB3-CD95-9643-06F5C94CAE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32AFE9D-ACBE-821D-2C6A-F5ADEDFA9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82615"/>
            <a:ext cx="7886700" cy="3165499"/>
          </a:xfrm>
        </p:spPr>
        <p:txBody>
          <a:bodyPr/>
          <a:lstStyle/>
          <a:p>
            <a:endParaRPr lang="es-ES" dirty="0"/>
          </a:p>
          <a:p>
            <a:endParaRPr lang="es-ES" dirty="0"/>
          </a:p>
          <a:p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B2CB95F-F816-34A1-AFC7-8ECE989F9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33" y="0"/>
            <a:ext cx="853353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665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B960B0-4A2E-1FD1-B428-AA316B9B2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blob:https://web.whatsapp.com/0ca8e023-199b-459e-866c-2baa9628d306">
            <a:extLst>
              <a:ext uri="{FF2B5EF4-FFF2-40B4-BE49-F238E27FC236}">
                <a16:creationId xmlns:a16="http://schemas.microsoft.com/office/drawing/2014/main" id="{721DE952-D6E7-01D7-2831-A6F401F60A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B50D75AC-010E-90A9-DC87-3D106836EAC5}"/>
              </a:ext>
            </a:extLst>
          </p:cNvPr>
          <p:cNvSpPr/>
          <p:nvPr/>
        </p:nvSpPr>
        <p:spPr>
          <a:xfrm>
            <a:off x="326003" y="333955"/>
            <a:ext cx="3442915" cy="81898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400" b="1"/>
              <a:t>El principio de generalidad</a:t>
            </a:r>
            <a:endParaRPr lang="es-ES" sz="2400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8B23C1C-4778-C68C-E4FC-5DB7DA0E1DDB}"/>
              </a:ext>
            </a:extLst>
          </p:cNvPr>
          <p:cNvSpPr txBox="1"/>
          <p:nvPr/>
        </p:nvSpPr>
        <p:spPr>
          <a:xfrm>
            <a:off x="1506771" y="1420759"/>
            <a:ext cx="652404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b="0" i="0" u="none" strike="noStrike" baseline="0" dirty="0">
                <a:latin typeface="Calibri" panose="020F0502020204030204" pitchFamily="34" charset="0"/>
              </a:rPr>
              <a:t>El régimen tributario se regirá por los principios de, </a:t>
            </a:r>
            <a:r>
              <a:rPr lang="es-ES" sz="18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generalidad</a:t>
            </a:r>
            <a:r>
              <a:rPr lang="es-ES" sz="1400" b="0" i="0" u="none" strike="noStrike" baseline="0" dirty="0">
                <a:latin typeface="Calibri" panose="020F0502020204030204" pitchFamily="34" charset="0"/>
              </a:rPr>
              <a:t>, progresividad, eficiencia, confianza legítima, simplicidad administrativa, irretroactividad, equidad, transparencia y suficiencia recaudatoria. Se priorizarán los impuestos directos y progresivos.</a:t>
            </a:r>
            <a:endParaRPr lang="es-E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F410287A-AD10-0467-0E04-9AE955109BE2}"/>
              </a:ext>
            </a:extLst>
          </p:cNvPr>
          <p:cNvSpPr/>
          <p:nvPr/>
        </p:nvSpPr>
        <p:spPr>
          <a:xfrm>
            <a:off x="460375" y="2769540"/>
            <a:ext cx="3372155" cy="16911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/>
              <a:t>Este principio se refiere a que los tributos deben ser aplicados a todos los contribuyentes, sin excepción, y no solo a una parte de ellos, sin tomar en cuenta su raza, nacionalidad, su condición social, etc.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5097637-ED8E-4BA3-8308-F81244E92C4D}"/>
              </a:ext>
            </a:extLst>
          </p:cNvPr>
          <p:cNvSpPr/>
          <p:nvPr/>
        </p:nvSpPr>
        <p:spPr>
          <a:xfrm>
            <a:off x="4500439" y="2769539"/>
            <a:ext cx="4484536" cy="16911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i="1" dirty="0"/>
              <a:t>“no trata de que todas las personas deban pagar los tributos, sino más bien que nadie deber ser absuelto por privilegios personales, género, familia o casta, es decir, el gravamen debe ser establecido para todas las personas, cuya situación coincida con la ley que señala el  hecho generador del tributo</a:t>
            </a:r>
            <a:r>
              <a:rPr lang="es-ES" sz="1600" dirty="0"/>
              <a:t>.” (Hernández Guijarro, 2015, pp. 365-367) 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34338D66-2925-E6F6-E707-349B5D7CDF8E}"/>
              </a:ext>
            </a:extLst>
          </p:cNvPr>
          <p:cNvSpPr/>
          <p:nvPr/>
        </p:nvSpPr>
        <p:spPr>
          <a:xfrm>
            <a:off x="5565912" y="239752"/>
            <a:ext cx="2592125" cy="100739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/>
              <a:t>Art. 300 Constitución</a:t>
            </a:r>
          </a:p>
          <a:p>
            <a:pPr algn="ctr"/>
            <a:r>
              <a:rPr lang="es-EC" b="1" dirty="0"/>
              <a:t>Art. 5 CT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33414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8491</TotalTime>
  <Words>555</Words>
  <Application>Microsoft Office PowerPoint</Application>
  <PresentationFormat>Presentación en pantalla (16:9)</PresentationFormat>
  <Paragraphs>36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CIDFont+F2</vt:lpstr>
      <vt:lpstr>Tema de Office</vt:lpstr>
      <vt:lpstr>Presentación de PowerPoint</vt:lpstr>
      <vt:lpstr>Qué es el gasto tributario</vt:lpstr>
      <vt:lpstr>Presentación de PowerPoint</vt:lpstr>
      <vt:lpstr>Presentación de PowerPoint</vt:lpstr>
      <vt:lpstr>Respecto de los contratos de inversión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Lilian Beatriz Silva Salazar</dc:creator>
  <cp:lastModifiedBy>Luis Javier Ruiz Velez</cp:lastModifiedBy>
  <cp:revision>57</cp:revision>
  <dcterms:created xsi:type="dcterms:W3CDTF">2017-04-27T21:23:48Z</dcterms:created>
  <dcterms:modified xsi:type="dcterms:W3CDTF">2025-01-17T15:33:01Z</dcterms:modified>
</cp:coreProperties>
</file>