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  <p:sldMasterId id="2147483664" r:id="rId3"/>
  </p:sldMasterIdLst>
  <p:notesMasterIdLst>
    <p:notesMasterId r:id="rId26"/>
  </p:notesMasterIdLst>
  <p:sldIdLst>
    <p:sldId id="256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0" r:id="rId17"/>
    <p:sldId id="273" r:id="rId18"/>
    <p:sldId id="281" r:id="rId19"/>
    <p:sldId id="275" r:id="rId20"/>
    <p:sldId id="276" r:id="rId21"/>
    <p:sldId id="277" r:id="rId22"/>
    <p:sldId id="278" r:id="rId23"/>
    <p:sldId id="279" r:id="rId24"/>
    <p:sldId id="257" r:id="rId25"/>
  </p:sldIdLst>
  <p:sldSz cx="24387175" cy="13716000"/>
  <p:notesSz cx="6858000" cy="9144000"/>
  <p:defaultTextStyle>
    <a:defPPr>
      <a:defRPr lang="es-ES"/>
    </a:defPPr>
    <a:lvl1pPr marL="0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1pPr>
    <a:lvl2pPr marL="1218987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2pPr>
    <a:lvl3pPr marL="2437973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3pPr>
    <a:lvl4pPr marL="3656960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4pPr>
    <a:lvl5pPr marL="4875947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5pPr>
    <a:lvl6pPr marL="6094933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7313920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8532906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9751893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20" y="-560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877CF-C3F9-C541-9943-2D762473657D}" type="datetimeFigureOut">
              <a:rPr lang="es-ES" smtClean="0"/>
              <a:t>23/1/20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9AD4C-54DC-844B-A2DB-DDCC4004C32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6723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515938" y="749300"/>
            <a:ext cx="6570662" cy="36957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D8B1E81-AFB5-4F26-8921-3376F4FDDAC7}" type="slidenum">
              <a:rPr lang="es-ES" sz="1400" b="0" strike="noStrike" spc="-1" smtClean="0">
                <a:latin typeface="Times New Roman"/>
              </a:rPr>
              <a:t>6</a:t>
            </a:fld>
            <a:endParaRPr lang="es-E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2316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EEC48-4DE9-DD4D-82E8-B403213DA1F0}" type="datetimeFigureOut">
              <a:rPr lang="es-ES" smtClean="0"/>
              <a:t>23/1/20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1AAE-C65E-8948-BF8D-72FC3A665C5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39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29039" y="4260853"/>
            <a:ext cx="20729099" cy="294005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58077" y="7772400"/>
            <a:ext cx="17071023" cy="3505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4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3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2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1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EEC48-4DE9-DD4D-82E8-B403213DA1F0}" type="datetimeFigureOut">
              <a:rPr lang="es-ES" smtClean="0"/>
              <a:t>23/1/20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1AAE-C65E-8948-BF8D-72FC3A665C5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835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A22F-9653-844A-B64F-3BD67DDC9A65}" type="datetimeFigureOut">
              <a:rPr lang="es-ES" smtClean="0"/>
              <a:t>23/1/20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6581-4254-5A4A-AFAA-FA6EC7C5D5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146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8775" cy="2286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A22F-9653-844A-B64F-3BD67DDC9A65}" type="datetimeFigureOut">
              <a:rPr lang="es-ES" smtClean="0"/>
              <a:t>23/1/20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6581-4254-5A4A-AFAA-FA6EC7C5D5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4308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A5327-8936-5C42-95AD-8DFCBD885B5D}" type="datetimeFigureOut">
              <a:rPr lang="es-ES" smtClean="0"/>
              <a:t>23/1/20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8FC0-1BB0-C045-9BB8-89F7367B04F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893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8775" cy="2286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A5327-8936-5C42-95AD-8DFCBD885B5D}" type="datetimeFigureOut">
              <a:rPr lang="es-ES" smtClean="0"/>
              <a:t>23/1/20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8FC0-1BB0-C045-9BB8-89F7367B04F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3877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219360" y="12712702"/>
            <a:ext cx="5690340" cy="730251"/>
          </a:xfrm>
          <a:prstGeom prst="rect">
            <a:avLst/>
          </a:prstGeom>
        </p:spPr>
        <p:txBody>
          <a:bodyPr vert="horz" lIns="243797" tIns="121899" rIns="243797" bIns="121899" rtlCol="0" anchor="ctr"/>
          <a:lstStyle>
            <a:lvl1pPr algn="l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EEC48-4DE9-DD4D-82E8-B403213DA1F0}" type="datetimeFigureOut">
              <a:rPr lang="es-ES" smtClean="0"/>
              <a:t>23/1/20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8332286" y="12712702"/>
            <a:ext cx="7722605" cy="730251"/>
          </a:xfrm>
          <a:prstGeom prst="rect">
            <a:avLst/>
          </a:prstGeom>
        </p:spPr>
        <p:txBody>
          <a:bodyPr vert="horz" lIns="243797" tIns="121899" rIns="243797" bIns="121899" rtlCol="0" anchor="ctr"/>
          <a:lstStyle>
            <a:lvl1pPr algn="ct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7477475" y="12712702"/>
            <a:ext cx="5690340" cy="730251"/>
          </a:xfrm>
          <a:prstGeom prst="rect">
            <a:avLst/>
          </a:prstGeom>
        </p:spPr>
        <p:txBody>
          <a:bodyPr vert="horz" lIns="243797" tIns="121899" rIns="243797" bIns="121899" rtlCol="0" anchor="ctr"/>
          <a:lstStyle>
            <a:lvl1pPr algn="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81AAE-C65E-8948-BF8D-72FC3A665C57}" type="slidenum">
              <a:rPr lang="es-ES" smtClean="0"/>
              <a:t>‹Nr.›</a:t>
            </a:fld>
            <a:endParaRPr lang="es-ES"/>
          </a:p>
        </p:txBody>
      </p:sp>
      <p:pic>
        <p:nvPicPr>
          <p:cNvPr id="7" name="Imagen 6" descr="pptX-08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5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</p:sldLayoutIdLst>
  <p:txStyles>
    <p:titleStyle>
      <a:lvl1pPr algn="ctr" defTabSz="1218987" rtl="0" eaLnBrk="1" latinLnBrk="0" hangingPunct="1">
        <a:spcBef>
          <a:spcPct val="0"/>
        </a:spcBef>
        <a:buNone/>
        <a:defRPr sz="1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240" indent="-914240" algn="l" defTabSz="1218987" rtl="0" eaLnBrk="1" latinLnBrk="0" hangingPunct="1">
        <a:spcBef>
          <a:spcPct val="20000"/>
        </a:spcBef>
        <a:buFont typeface="Arial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1980853" indent="-761867" algn="l" defTabSz="1218987" rtl="0" eaLnBrk="1" latinLnBrk="0" hangingPunct="1">
        <a:spcBef>
          <a:spcPct val="20000"/>
        </a:spcBef>
        <a:buFont typeface="Arial"/>
        <a:buChar char="–"/>
        <a:defRPr sz="7500" kern="1200">
          <a:solidFill>
            <a:schemeClr val="tx1"/>
          </a:solidFill>
          <a:latin typeface="+mn-lt"/>
          <a:ea typeface="+mn-ea"/>
          <a:cs typeface="+mn-cs"/>
        </a:defRPr>
      </a:lvl2pPr>
      <a:lvl3pPr marL="3047467" indent="-609493" algn="l" defTabSz="1218987" rtl="0" eaLnBrk="1" latinLnBrk="0" hangingPunct="1">
        <a:spcBef>
          <a:spcPct val="20000"/>
        </a:spcBef>
        <a:buFont typeface="Arial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4266453" indent="-609493" algn="l" defTabSz="1218987" rtl="0" eaLnBrk="1" latinLnBrk="0" hangingPunct="1">
        <a:spcBef>
          <a:spcPct val="20000"/>
        </a:spcBef>
        <a:buFont typeface="Arial"/>
        <a:buChar char="–"/>
        <a:defRPr sz="5300" kern="1200">
          <a:solidFill>
            <a:schemeClr val="tx1"/>
          </a:solidFill>
          <a:latin typeface="+mn-lt"/>
          <a:ea typeface="+mn-ea"/>
          <a:cs typeface="+mn-cs"/>
        </a:defRPr>
      </a:lvl4pPr>
      <a:lvl5pPr marL="5485440" indent="-609493" algn="l" defTabSz="1218987" rtl="0" eaLnBrk="1" latinLnBrk="0" hangingPunct="1">
        <a:spcBef>
          <a:spcPct val="20000"/>
        </a:spcBef>
        <a:buFont typeface="Arial"/>
        <a:buChar char="»"/>
        <a:defRPr sz="5300" kern="1200">
          <a:solidFill>
            <a:schemeClr val="tx1"/>
          </a:solidFill>
          <a:latin typeface="+mn-lt"/>
          <a:ea typeface="+mn-ea"/>
          <a:cs typeface="+mn-cs"/>
        </a:defRPr>
      </a:lvl5pPr>
      <a:lvl6pPr marL="6704427" indent="-609493" algn="l" defTabSz="1218987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6pPr>
      <a:lvl7pPr marL="7923413" indent="-609493" algn="l" defTabSz="1218987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7pPr>
      <a:lvl8pPr marL="9142400" indent="-609493" algn="l" defTabSz="1218987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1386" indent="-609493" algn="l" defTabSz="1218987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8987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7973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6960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5947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4933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3920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2906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1893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219200" y="12712700"/>
            <a:ext cx="569118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EA22F-9653-844A-B64F-3BD67DDC9A65}" type="datetimeFigureOut">
              <a:rPr lang="es-ES" smtClean="0"/>
              <a:t>23/1/20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8332788" y="12712700"/>
            <a:ext cx="7721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7476788" y="12712700"/>
            <a:ext cx="569118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36581-4254-5A4A-AFAA-FA6EC7C5D5F8}" type="slidenum">
              <a:rPr lang="es-ES" smtClean="0"/>
              <a:t>‹Nr.›</a:t>
            </a:fld>
            <a:endParaRPr lang="es-ES"/>
          </a:p>
        </p:txBody>
      </p:sp>
      <p:pic>
        <p:nvPicPr>
          <p:cNvPr id="7" name="Imagen 6" descr="pptX-09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3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219200" y="12712700"/>
            <a:ext cx="569118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A5327-8936-5C42-95AD-8DFCBD885B5D}" type="datetimeFigureOut">
              <a:rPr lang="es-ES" smtClean="0"/>
              <a:t>23/1/20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8332788" y="12712700"/>
            <a:ext cx="7721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7476788" y="12712700"/>
            <a:ext cx="569118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28FC0-1BB0-C045-9BB8-89F7367B04F0}" type="slidenum">
              <a:rPr lang="es-ES" smtClean="0"/>
              <a:t>‹Nr.›</a:t>
            </a:fld>
            <a:endParaRPr lang="es-ES"/>
          </a:p>
        </p:txBody>
      </p:sp>
      <p:pic>
        <p:nvPicPr>
          <p:cNvPr id="7" name="Imagen 6" descr="pptX-10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268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hyperlink" Target="http://www.sri.gob.ec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1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i.gob.ec/web/guest/simplicidad-tributaria%23declaraciones" TargetMode="External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adobe.ly/2lR7YQQ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i.gob.ec/web/guest/guias-tributarias" TargetMode="External"/><Relationship Id="rId4" Type="http://schemas.openxmlformats.org/officeDocument/2006/relationships/image" Target="../media/image42.png"/><Relationship Id="rId5" Type="http://schemas.openxmlformats.org/officeDocument/2006/relationships/hyperlink" Target="https://www.sri.gob.ec/web/guest/educacion-civico-tributaria1" TargetMode="External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hyperlink" Target="https://www.sri.gob.ec/web/guest/capacitaciones-virtuales" TargetMode="External"/><Relationship Id="rId9" Type="http://schemas.openxmlformats.org/officeDocument/2006/relationships/image" Target="../media/image45.png"/><Relationship Id="rId10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sri.gob.ec/web/guest/capacitaciones-presenciales1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6.png"/><Relationship Id="rId5" Type="http://schemas.openxmlformats.org/officeDocument/2006/relationships/image" Target="../media/image12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6635012" y="10470938"/>
            <a:ext cx="7752163" cy="3245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Google Shape;56;p9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87175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57;p9"/>
          <p:cNvSpPr/>
          <p:nvPr/>
        </p:nvSpPr>
        <p:spPr>
          <a:xfrm rot="10800000" flipH="1">
            <a:off x="1" y="-2"/>
            <a:ext cx="24387174" cy="13715999"/>
          </a:xfrm>
          <a:prstGeom prst="rect">
            <a:avLst/>
          </a:prstGeom>
          <a:solidFill>
            <a:srgbClr val="0F243E">
              <a:alpha val="6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" name="Imagen 14" descr="PPTXP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29700"/>
            <a:ext cx="24384000" cy="4686300"/>
          </a:xfrm>
          <a:prstGeom prst="rect">
            <a:avLst/>
          </a:prstGeom>
        </p:spPr>
      </p:pic>
      <p:pic>
        <p:nvPicPr>
          <p:cNvPr id="13" name="Imagen 12" descr="PPTxp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094"/>
          <a:stretch/>
        </p:blipFill>
        <p:spPr>
          <a:xfrm>
            <a:off x="0" y="11489843"/>
            <a:ext cx="24384000" cy="2226157"/>
          </a:xfrm>
          <a:prstGeom prst="rect">
            <a:avLst/>
          </a:prstGeom>
        </p:spPr>
      </p:pic>
      <p:sp>
        <p:nvSpPr>
          <p:cNvPr id="16" name="Título 1"/>
          <p:cNvSpPr txBox="1">
            <a:spLocks/>
          </p:cNvSpPr>
          <p:nvPr/>
        </p:nvSpPr>
        <p:spPr>
          <a:xfrm>
            <a:off x="1829039" y="3088750"/>
            <a:ext cx="20729099" cy="676832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14000" b="1" dirty="0" smtClean="0">
                <a:solidFill>
                  <a:prstClr val="white"/>
                </a:solidFill>
                <a:latin typeface="Arial"/>
                <a:cs typeface="Arial"/>
              </a:rPr>
              <a:t>SIMPLICIDAD</a:t>
            </a:r>
          </a:p>
          <a:p>
            <a:pPr algn="l"/>
            <a:r>
              <a:rPr lang="es-ES" sz="14000" b="1" dirty="0" smtClean="0">
                <a:solidFill>
                  <a:prstClr val="white"/>
                </a:solidFill>
                <a:latin typeface="Arial"/>
                <a:cs typeface="Arial"/>
              </a:rPr>
              <a:t>TRIBUTARIA</a:t>
            </a:r>
            <a:endParaRPr lang="es-ES" sz="14000" b="1" dirty="0" smtClean="0">
              <a:solidFill>
                <a:prstClr val="white"/>
              </a:solidFill>
              <a:latin typeface="Arial"/>
              <a:cs typeface="Arial"/>
            </a:endParaRPr>
          </a:p>
          <a:p>
            <a:pPr algn="l"/>
            <a:endParaRPr lang="es-ES" sz="110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7137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CustomShape 1"/>
          <p:cNvSpPr/>
          <p:nvPr/>
        </p:nvSpPr>
        <p:spPr>
          <a:xfrm>
            <a:off x="0" y="7072560"/>
            <a:ext cx="24384535" cy="6757118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CustomShape 3"/>
          <p:cNvSpPr/>
          <p:nvPr/>
        </p:nvSpPr>
        <p:spPr>
          <a:xfrm>
            <a:off x="1255124" y="4112666"/>
            <a:ext cx="4473942" cy="144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Simplificación 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en el sistema de facturación física para operadoras de transporte comercial</a:t>
            </a:r>
            <a:endParaRPr lang="es-ES" sz="2800" spc="-2" dirty="0">
              <a:latin typeface="Arial"/>
            </a:endParaRPr>
          </a:p>
        </p:txBody>
      </p:sp>
      <p:sp>
        <p:nvSpPr>
          <p:cNvPr id="431" name="CustomShape 4"/>
          <p:cNvSpPr/>
          <p:nvPr/>
        </p:nvSpPr>
        <p:spPr>
          <a:xfrm>
            <a:off x="6490205" y="2133386"/>
            <a:ext cx="720" cy="4512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2" name="Google Shape;328;p25"/>
          <p:cNvPicPr/>
          <p:nvPr/>
        </p:nvPicPr>
        <p:blipFill>
          <a:blip r:embed="rId2"/>
          <a:stretch/>
        </p:blipFill>
        <p:spPr>
          <a:xfrm>
            <a:off x="2924301" y="2828906"/>
            <a:ext cx="1287528" cy="1442880"/>
          </a:xfrm>
          <a:prstGeom prst="rect">
            <a:avLst/>
          </a:prstGeom>
          <a:ln>
            <a:noFill/>
          </a:ln>
        </p:spPr>
      </p:pic>
      <p:sp>
        <p:nvSpPr>
          <p:cNvPr id="433" name="CustomShape 5"/>
          <p:cNvSpPr/>
          <p:nvPr/>
        </p:nvSpPr>
        <p:spPr>
          <a:xfrm>
            <a:off x="7259985" y="5515946"/>
            <a:ext cx="7631554" cy="144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Disminuye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el riesgo de errores e impresiones de comprobantes no autorizados.</a:t>
            </a:r>
            <a:endParaRPr lang="es-ES" sz="2800" spc="-2">
              <a:latin typeface="Arial"/>
            </a:endParaRPr>
          </a:p>
        </p:txBody>
      </p:sp>
      <p:sp>
        <p:nvSpPr>
          <p:cNvPr id="434" name="CustomShape 6"/>
          <p:cNvSpPr/>
          <p:nvPr/>
        </p:nvSpPr>
        <p:spPr>
          <a:xfrm>
            <a:off x="13381502" y="3392666"/>
            <a:ext cx="3742327" cy="144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Ahorro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 tiempo y dinero para el contribuyente.</a:t>
            </a:r>
            <a:endParaRPr lang="es-ES" sz="2800" spc="-2">
              <a:latin typeface="Arial"/>
            </a:endParaRPr>
          </a:p>
        </p:txBody>
      </p:sp>
      <p:sp>
        <p:nvSpPr>
          <p:cNvPr id="435" name="CustomShape 7"/>
          <p:cNvSpPr/>
          <p:nvPr/>
        </p:nvSpPr>
        <p:spPr>
          <a:xfrm>
            <a:off x="7249184" y="3397706"/>
            <a:ext cx="5641214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Registro de datos de socios o accionistas en comprobantes de venta físicos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 en línea</a:t>
            </a:r>
            <a:endParaRPr lang="es-ES" sz="2800" spc="-2">
              <a:latin typeface="Arial"/>
            </a:endParaRPr>
          </a:p>
        </p:txBody>
      </p:sp>
      <p:pic>
        <p:nvPicPr>
          <p:cNvPr id="436" name="Google Shape;332;p25"/>
          <p:cNvPicPr/>
          <p:nvPr/>
        </p:nvPicPr>
        <p:blipFill>
          <a:blip r:embed="rId3"/>
          <a:stretch/>
        </p:blipFill>
        <p:spPr>
          <a:xfrm>
            <a:off x="11764172" y="9382320"/>
            <a:ext cx="855471" cy="874080"/>
          </a:xfrm>
          <a:prstGeom prst="rect">
            <a:avLst/>
          </a:prstGeom>
          <a:ln>
            <a:noFill/>
          </a:ln>
        </p:spPr>
      </p:pic>
      <p:sp>
        <p:nvSpPr>
          <p:cNvPr id="437" name="CustomShape 8"/>
          <p:cNvSpPr/>
          <p:nvPr/>
        </p:nvSpPr>
        <p:spPr>
          <a:xfrm>
            <a:off x="7000031" y="7072560"/>
            <a:ext cx="3694801" cy="66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6400" b="1" spc="-2">
                <a:solidFill>
                  <a:srgbClr val="404040"/>
                </a:solidFill>
                <a:latin typeface="Helvetica Neue"/>
                <a:ea typeface="Calibri"/>
              </a:rPr>
              <a:t>Antes</a:t>
            </a:r>
            <a:endParaRPr lang="es-ES" sz="6400" spc="-2">
              <a:latin typeface="Arial"/>
            </a:endParaRPr>
          </a:p>
        </p:txBody>
      </p:sp>
      <p:sp>
        <p:nvSpPr>
          <p:cNvPr id="438" name="CustomShape 9"/>
          <p:cNvSpPr/>
          <p:nvPr/>
        </p:nvSpPr>
        <p:spPr>
          <a:xfrm>
            <a:off x="13099225" y="7094880"/>
            <a:ext cx="3395962" cy="66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400" b="1" spc="-2">
                <a:solidFill>
                  <a:srgbClr val="00CACA"/>
                </a:solidFill>
                <a:latin typeface="Helvetica Neue"/>
                <a:ea typeface="Calibri"/>
              </a:rPr>
              <a:t>Ahora</a:t>
            </a:r>
            <a:endParaRPr lang="es-ES" sz="6400" spc="-2">
              <a:latin typeface="Arial"/>
            </a:endParaRPr>
          </a:p>
        </p:txBody>
      </p:sp>
      <p:sp>
        <p:nvSpPr>
          <p:cNvPr id="439" name="CustomShape 10"/>
          <p:cNvSpPr/>
          <p:nvPr/>
        </p:nvSpPr>
        <p:spPr>
          <a:xfrm>
            <a:off x="13349098" y="8593920"/>
            <a:ext cx="9073181" cy="326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428421" indent="-425541">
              <a:buClr>
                <a:srgbClr val="000000"/>
              </a:buClr>
              <a:buFont typeface="Arial"/>
              <a:buChar char="∙"/>
            </a:pPr>
            <a:r>
              <a:rPr lang="es-ES" sz="2800" b="1" spc="-2">
                <a:solidFill>
                  <a:srgbClr val="00CACA"/>
                </a:solidFill>
                <a:latin typeface="Helvetica Neue"/>
                <a:ea typeface="Calibri"/>
              </a:rPr>
              <a:t>Cero papel: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Autorización de comprobantes físicos en línea generada por la operadora.</a:t>
            </a:r>
            <a:endParaRPr lang="es-ES" sz="2800" spc="-2">
              <a:latin typeface="Arial"/>
            </a:endParaRPr>
          </a:p>
          <a:p>
            <a:pPr marL="428421" indent="-247692"/>
            <a:endParaRPr lang="es-ES" sz="2800" spc="-2">
              <a:latin typeface="Arial"/>
            </a:endParaRPr>
          </a:p>
          <a:p>
            <a:pPr marL="428421" indent="-425541">
              <a:buClr>
                <a:srgbClr val="000000"/>
              </a:buClr>
              <a:buFont typeface="Arial"/>
              <a:buChar char="∙"/>
            </a:pPr>
            <a:r>
              <a:rPr lang="es-ES" sz="2800" b="1" spc="-2">
                <a:solidFill>
                  <a:srgbClr val="00CACA"/>
                </a:solidFill>
                <a:latin typeface="Helvetica Neue"/>
                <a:ea typeface="Calibri"/>
              </a:rPr>
              <a:t>Seguridad</a:t>
            </a:r>
            <a:r>
              <a:rPr lang="es-ES" sz="2800" spc="-2">
                <a:solidFill>
                  <a:srgbClr val="666666"/>
                </a:solidFill>
                <a:latin typeface="Helvetica Neue"/>
                <a:ea typeface="Calibri"/>
              </a:rPr>
              <a:t>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de la información y registro digital de la información del socio o accionista</a:t>
            </a:r>
            <a:endParaRPr lang="es-ES" sz="2800" spc="-2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spc="-2">
              <a:latin typeface="Arial"/>
            </a:endParaRPr>
          </a:p>
          <a:p>
            <a:pPr marL="428421" indent="-425541">
              <a:buClr>
                <a:srgbClr val="000000"/>
              </a:buClr>
              <a:buFont typeface="Arial"/>
              <a:buChar char="∙"/>
            </a:pPr>
            <a:r>
              <a:rPr lang="es-ES" sz="2800" b="1" spc="-2">
                <a:solidFill>
                  <a:srgbClr val="666666"/>
                </a:solidFill>
                <a:latin typeface="Helvetica Neue"/>
                <a:ea typeface="Calibri"/>
              </a:rPr>
              <a:t>Tiempo estimado de elaboración:</a:t>
            </a:r>
            <a:r>
              <a:rPr lang="es-ES" sz="2800" spc="-2">
                <a:solidFill>
                  <a:srgbClr val="666666"/>
                </a:solidFill>
                <a:latin typeface="Helvetica Neue"/>
                <a:ea typeface="Calibri"/>
              </a:rPr>
              <a:t> </a:t>
            </a:r>
            <a:r>
              <a:rPr lang="es-ES" sz="2800" b="1" spc="-2">
                <a:solidFill>
                  <a:srgbClr val="00CACA"/>
                </a:solidFill>
                <a:latin typeface="Helvetica Neue"/>
                <a:ea typeface="Calibri"/>
              </a:rPr>
              <a:t>1 minuto.</a:t>
            </a:r>
            <a:endParaRPr lang="es-ES" sz="2800" spc="-2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s-ES" sz="2800" spc="-2">
              <a:latin typeface="Arial"/>
            </a:endParaRPr>
          </a:p>
        </p:txBody>
      </p:sp>
      <p:sp>
        <p:nvSpPr>
          <p:cNvPr id="440" name="CustomShape 11"/>
          <p:cNvSpPr/>
          <p:nvPr/>
        </p:nvSpPr>
        <p:spPr>
          <a:xfrm>
            <a:off x="15788055" y="5505866"/>
            <a:ext cx="7042517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Disminución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de requisitos para la solicitud de impresión de comprobantes (transporte comercial)</a:t>
            </a:r>
            <a:endParaRPr lang="es-ES" sz="2800" spc="-2">
              <a:latin typeface="Arial"/>
            </a:endParaRPr>
          </a:p>
        </p:txBody>
      </p:sp>
      <p:sp>
        <p:nvSpPr>
          <p:cNvPr id="441" name="CustomShape 12"/>
          <p:cNvSpPr/>
          <p:nvPr/>
        </p:nvSpPr>
        <p:spPr>
          <a:xfrm>
            <a:off x="3215939" y="8506800"/>
            <a:ext cx="8062890" cy="34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428421" indent="-476664">
              <a:buClr>
                <a:srgbClr val="000000"/>
              </a:buClr>
              <a:buFont typeface="Arial"/>
              <a:buChar char="∙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Requisitos físicos: carta de autorización para la inclusión de datos del transportista y título habilitante.</a:t>
            </a:r>
            <a:endParaRPr lang="es-ES" sz="2800" spc="-2">
              <a:latin typeface="Arial"/>
            </a:endParaRPr>
          </a:p>
          <a:p>
            <a:pPr marL="428421" indent="-247692"/>
            <a:endParaRPr lang="es-ES" sz="2800" spc="-2">
              <a:latin typeface="Arial"/>
            </a:endParaRPr>
          </a:p>
          <a:p>
            <a:pPr marL="428421" indent="-476664">
              <a:buClr>
                <a:srgbClr val="000000"/>
              </a:buClr>
              <a:buFont typeface="Arial"/>
              <a:buChar char="∙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Falta de información y control en las autorizaciones de comprobantes de venta físicos obtenidas por los socios</a:t>
            </a:r>
            <a:endParaRPr lang="es-ES" sz="2800" spc="-2">
              <a:latin typeface="Arial"/>
            </a:endParaRPr>
          </a:p>
        </p:txBody>
      </p:sp>
      <p:sp>
        <p:nvSpPr>
          <p:cNvPr id="442" name="CustomShape 13"/>
          <p:cNvSpPr/>
          <p:nvPr/>
        </p:nvSpPr>
        <p:spPr>
          <a:xfrm>
            <a:off x="7427047" y="2133386"/>
            <a:ext cx="2640584" cy="709200"/>
          </a:xfrm>
          <a:prstGeom prst="rect">
            <a:avLst/>
          </a:prstGeom>
          <a:noFill/>
          <a:ln w="9360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Beneficios:</a:t>
            </a:r>
            <a:endParaRPr lang="es-ES" sz="2800" spc="-2">
              <a:latin typeface="Arial"/>
            </a:endParaRPr>
          </a:p>
        </p:txBody>
      </p:sp>
      <p:sp>
        <p:nvSpPr>
          <p:cNvPr id="443" name="CustomShape 14"/>
          <p:cNvSpPr/>
          <p:nvPr/>
        </p:nvSpPr>
        <p:spPr>
          <a:xfrm>
            <a:off x="17465154" y="3392666"/>
            <a:ext cx="6648626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Fácil acceso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y disponibilidad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permanente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en</a:t>
            </a:r>
            <a:r>
              <a:rPr lang="es-ES" sz="3600" spc="-2">
                <a:solidFill>
                  <a:srgbClr val="404040"/>
                </a:solidFill>
                <a:latin typeface="Helvetica Neue"/>
                <a:ea typeface="Calibri"/>
              </a:rPr>
              <a:t>:</a:t>
            </a:r>
            <a:endParaRPr lang="es-ES" sz="36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u="sng" spc="-2">
                <a:solidFill>
                  <a:srgbClr val="0000FF"/>
                </a:solidFill>
                <a:latin typeface="Helvetica Neue"/>
                <a:ea typeface="Calibri"/>
                <a:hlinkClick r:id="rId4"/>
              </a:rPr>
              <a:t>www.sri.gob.ec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| aplicación SRI Móvil</a:t>
            </a:r>
            <a:endParaRPr lang="es-ES" sz="2800" spc="-2">
              <a:latin typeface="Arial"/>
            </a:endParaRPr>
          </a:p>
        </p:txBody>
      </p:sp>
      <p:sp>
        <p:nvSpPr>
          <p:cNvPr id="444" name="CustomShape 15"/>
          <p:cNvSpPr/>
          <p:nvPr/>
        </p:nvSpPr>
        <p:spPr>
          <a:xfrm>
            <a:off x="10010023" y="3234986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5" name="CustomShape 16"/>
          <p:cNvSpPr/>
          <p:nvPr/>
        </p:nvSpPr>
        <p:spPr>
          <a:xfrm>
            <a:off x="15193258" y="3234986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6" name="CustomShape 17"/>
          <p:cNvSpPr/>
          <p:nvPr/>
        </p:nvSpPr>
        <p:spPr>
          <a:xfrm>
            <a:off x="21085785" y="3234986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7" name="CustomShape 18"/>
          <p:cNvSpPr/>
          <p:nvPr/>
        </p:nvSpPr>
        <p:spPr>
          <a:xfrm>
            <a:off x="11704404" y="5281226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8" name="CustomShape 19"/>
          <p:cNvSpPr/>
          <p:nvPr/>
        </p:nvSpPr>
        <p:spPr>
          <a:xfrm>
            <a:off x="18825411" y="5281226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9" name="CustomShape 20"/>
          <p:cNvSpPr/>
          <p:nvPr/>
        </p:nvSpPr>
        <p:spPr>
          <a:xfrm>
            <a:off x="17290171" y="275040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0" name="CustomShape 21"/>
          <p:cNvSpPr/>
          <p:nvPr/>
        </p:nvSpPr>
        <p:spPr>
          <a:xfrm>
            <a:off x="7433528" y="5166746"/>
            <a:ext cx="15863665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999999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1" name="CustomShape 22"/>
          <p:cNvSpPr/>
          <p:nvPr/>
        </p:nvSpPr>
        <p:spPr>
          <a:xfrm>
            <a:off x="13030096" y="275040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2" name="CustomShape 23"/>
          <p:cNvSpPr/>
          <p:nvPr/>
        </p:nvSpPr>
        <p:spPr>
          <a:xfrm>
            <a:off x="15168775" y="5567066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" name="CustomShape 10"/>
          <p:cNvSpPr/>
          <p:nvPr/>
        </p:nvSpPr>
        <p:spPr>
          <a:xfrm>
            <a:off x="929848" y="840638"/>
            <a:ext cx="9863844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 neue"/>
                <a:ea typeface="Calibri"/>
              </a:rPr>
              <a:t>Nuevos servicios </a:t>
            </a:r>
            <a:r>
              <a:rPr lang="es-ES" sz="6000" spc="-2" dirty="0">
                <a:solidFill>
                  <a:srgbClr val="404040"/>
                </a:solidFill>
                <a:latin typeface="Helvetic neue"/>
                <a:ea typeface="Calibri"/>
              </a:rPr>
              <a:t>en línea</a:t>
            </a:r>
            <a:endParaRPr lang="es-ES" sz="6000" spc="-2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908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CustomShape 1"/>
          <p:cNvSpPr/>
          <p:nvPr/>
        </p:nvSpPr>
        <p:spPr>
          <a:xfrm>
            <a:off x="53119" y="7683154"/>
            <a:ext cx="24446463" cy="6032846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4" name="CustomShape 2"/>
          <p:cNvSpPr/>
          <p:nvPr/>
        </p:nvSpPr>
        <p:spPr>
          <a:xfrm>
            <a:off x="4107415" y="8977680"/>
            <a:ext cx="3846021" cy="82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63448" tIns="81364" rIns="163448" bIns="81364"/>
          <a:lstStyle/>
          <a:p>
            <a:pPr algn="ctr">
              <a:lnSpc>
                <a:spcPct val="100000"/>
              </a:lnSpc>
            </a:pPr>
            <a:r>
              <a:rPr lang="es-ES" sz="7200" b="1" spc="-2" dirty="0">
                <a:solidFill>
                  <a:srgbClr val="00CACA"/>
                </a:solidFill>
                <a:latin typeface="Helvetica Neue"/>
                <a:ea typeface="Arial"/>
              </a:rPr>
              <a:t>116.473</a:t>
            </a:r>
            <a:endParaRPr lang="es-ES" sz="7200" spc="-2" dirty="0">
              <a:latin typeface="Arial"/>
            </a:endParaRPr>
          </a:p>
        </p:txBody>
      </p:sp>
      <p:sp>
        <p:nvSpPr>
          <p:cNvPr id="455" name="CustomShape 3"/>
          <p:cNvSpPr/>
          <p:nvPr/>
        </p:nvSpPr>
        <p:spPr>
          <a:xfrm>
            <a:off x="4107415" y="10164240"/>
            <a:ext cx="4255034" cy="54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63448" tIns="81364" rIns="163448" bIns="81364"/>
          <a:lstStyle/>
          <a:p>
            <a:pPr algn="ctr">
              <a:lnSpc>
                <a:spcPct val="100000"/>
              </a:lnSpc>
            </a:pPr>
            <a:r>
              <a:rPr lang="es-ES" sz="2500" b="1" spc="-2" dirty="0">
                <a:solidFill>
                  <a:srgbClr val="595959"/>
                </a:solidFill>
                <a:latin typeface="Helvetica Neue"/>
                <a:ea typeface="Arial"/>
              </a:rPr>
              <a:t>Contribuyentes emisores</a:t>
            </a:r>
            <a:endParaRPr lang="es-ES" sz="2500" spc="-2" dirty="0">
              <a:latin typeface="Arial"/>
            </a:endParaRPr>
          </a:p>
        </p:txBody>
      </p:sp>
      <p:sp>
        <p:nvSpPr>
          <p:cNvPr id="456" name="CustomShape 4"/>
          <p:cNvSpPr/>
          <p:nvPr/>
        </p:nvSpPr>
        <p:spPr>
          <a:xfrm>
            <a:off x="9637015" y="8766000"/>
            <a:ext cx="5284768" cy="24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63448" tIns="81364" rIns="163448" bIns="81364"/>
          <a:lstStyle/>
          <a:p>
            <a:pPr>
              <a:lnSpc>
                <a:spcPct val="100000"/>
              </a:lnSpc>
            </a:pPr>
            <a:r>
              <a:rPr lang="es-ES" sz="2400" spc="-2" dirty="0">
                <a:solidFill>
                  <a:srgbClr val="595959"/>
                </a:solidFill>
                <a:latin typeface="Helvetica Neue"/>
                <a:ea typeface="Arial"/>
              </a:rPr>
              <a:t>Tipos de documentos:</a:t>
            </a:r>
            <a:endParaRPr lang="es-ES" sz="2400" spc="-2" dirty="0">
              <a:latin typeface="Arial"/>
            </a:endParaRPr>
          </a:p>
          <a:p>
            <a:pPr marL="914446" indent="-606990">
              <a:buClr>
                <a:srgbClr val="595959"/>
              </a:buClr>
              <a:buFont typeface="Arial"/>
              <a:buChar char="●"/>
            </a:pPr>
            <a:r>
              <a:rPr lang="es-ES" sz="2400" spc="-2" dirty="0">
                <a:solidFill>
                  <a:srgbClr val="595959"/>
                </a:solidFill>
                <a:latin typeface="Helvetica Neue"/>
                <a:ea typeface="Arial"/>
              </a:rPr>
              <a:t>Facturas</a:t>
            </a:r>
            <a:endParaRPr lang="es-ES" sz="2400" spc="-2" dirty="0">
              <a:latin typeface="Arial"/>
            </a:endParaRPr>
          </a:p>
          <a:p>
            <a:pPr marL="914446" indent="-606990">
              <a:buClr>
                <a:srgbClr val="595959"/>
              </a:buClr>
              <a:buFont typeface="Arial"/>
              <a:buChar char="●"/>
            </a:pPr>
            <a:r>
              <a:rPr lang="es-ES" sz="2400" spc="-2" dirty="0">
                <a:solidFill>
                  <a:srgbClr val="595959"/>
                </a:solidFill>
                <a:latin typeface="Helvetica Neue"/>
                <a:ea typeface="Arial"/>
              </a:rPr>
              <a:t>Notas de crédito y débito</a:t>
            </a:r>
            <a:endParaRPr lang="es-ES" sz="2400" spc="-2" dirty="0">
              <a:latin typeface="Arial"/>
            </a:endParaRPr>
          </a:p>
          <a:p>
            <a:pPr marL="914446" indent="-606990">
              <a:buClr>
                <a:srgbClr val="595959"/>
              </a:buClr>
              <a:buFont typeface="Arial"/>
              <a:buChar char="●"/>
            </a:pPr>
            <a:r>
              <a:rPr lang="es-ES" sz="2400" spc="-2" dirty="0">
                <a:solidFill>
                  <a:srgbClr val="595959"/>
                </a:solidFill>
                <a:latin typeface="Helvetica Neue"/>
                <a:ea typeface="Arial"/>
              </a:rPr>
              <a:t>Comprobantes de retención </a:t>
            </a:r>
            <a:endParaRPr lang="es-ES" sz="2400" spc="-2" dirty="0">
              <a:latin typeface="Arial"/>
            </a:endParaRPr>
          </a:p>
          <a:p>
            <a:pPr marL="914446" indent="-606990">
              <a:buClr>
                <a:srgbClr val="595959"/>
              </a:buClr>
              <a:buFont typeface="Arial"/>
              <a:buChar char="●"/>
            </a:pPr>
            <a:r>
              <a:rPr lang="es-ES" sz="2400" spc="-2" dirty="0">
                <a:solidFill>
                  <a:srgbClr val="595959"/>
                </a:solidFill>
                <a:latin typeface="Helvetica Neue"/>
                <a:ea typeface="Arial"/>
              </a:rPr>
              <a:t>Guías de remisión</a:t>
            </a:r>
            <a:endParaRPr lang="es-ES" sz="2400" spc="-2" dirty="0">
              <a:latin typeface="Arial"/>
            </a:endParaRPr>
          </a:p>
          <a:p>
            <a:pPr marL="914446" indent="-606990">
              <a:buClr>
                <a:srgbClr val="595959"/>
              </a:buClr>
              <a:buFont typeface="Arial"/>
              <a:buChar char="●"/>
            </a:pPr>
            <a:r>
              <a:rPr lang="es-ES" sz="2400" spc="-2" dirty="0">
                <a:solidFill>
                  <a:srgbClr val="595959"/>
                </a:solidFill>
                <a:latin typeface="Helvetica Neue"/>
                <a:ea typeface="Arial"/>
              </a:rPr>
              <a:t>Liquidaciones de compras</a:t>
            </a:r>
            <a:endParaRPr lang="es-ES" sz="2400" spc="-2" dirty="0">
              <a:latin typeface="Arial"/>
            </a:endParaRPr>
          </a:p>
        </p:txBody>
      </p:sp>
      <p:sp>
        <p:nvSpPr>
          <p:cNvPr id="457" name="CustomShape 5"/>
          <p:cNvSpPr/>
          <p:nvPr/>
        </p:nvSpPr>
        <p:spPr>
          <a:xfrm>
            <a:off x="16077533" y="10554480"/>
            <a:ext cx="6556454" cy="90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63448" tIns="81364" rIns="163448" bIns="81364"/>
          <a:lstStyle/>
          <a:p>
            <a:pPr algn="ctr">
              <a:lnSpc>
                <a:spcPct val="100000"/>
              </a:lnSpc>
            </a:pPr>
            <a:r>
              <a:rPr lang="es-ES" sz="2400" spc="-2" dirty="0">
                <a:solidFill>
                  <a:srgbClr val="595959"/>
                </a:solidFill>
                <a:latin typeface="Helvetica Neue"/>
                <a:ea typeface="Calibri"/>
              </a:rPr>
              <a:t>Total de comprobantes electrónicos emitidos  acumulados </a:t>
            </a:r>
            <a:r>
              <a:rPr lang="es-ES" sz="2400" b="1" spc="-2" dirty="0">
                <a:solidFill>
                  <a:srgbClr val="595959"/>
                </a:solidFill>
                <a:latin typeface="Helvetica Neue"/>
                <a:ea typeface="Calibri"/>
              </a:rPr>
              <a:t>al 17 de enero de 2020</a:t>
            </a:r>
            <a:endParaRPr lang="es-ES" sz="2400" spc="-2" dirty="0">
              <a:latin typeface="Arial"/>
            </a:endParaRPr>
          </a:p>
        </p:txBody>
      </p:sp>
      <p:sp>
        <p:nvSpPr>
          <p:cNvPr id="458" name="CustomShape 6"/>
          <p:cNvSpPr/>
          <p:nvPr/>
        </p:nvSpPr>
        <p:spPr>
          <a:xfrm>
            <a:off x="15644757" y="8628480"/>
            <a:ext cx="7226141" cy="192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63448" tIns="81364" rIns="163448" bIns="81364"/>
          <a:lstStyle/>
          <a:p>
            <a:pPr algn="ctr">
              <a:lnSpc>
                <a:spcPct val="100000"/>
              </a:lnSpc>
            </a:pPr>
            <a:r>
              <a:rPr lang="es-ES" sz="4000" b="1" spc="-2" dirty="0">
                <a:solidFill>
                  <a:srgbClr val="00CACA"/>
                </a:solidFill>
                <a:latin typeface="Helvetica Neue"/>
                <a:ea typeface="DejaVu Sans"/>
              </a:rPr>
              <a:t>Más de</a:t>
            </a:r>
            <a:endParaRPr lang="es-ES" sz="40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8000" b="1" spc="-2" dirty="0">
                <a:solidFill>
                  <a:srgbClr val="00CACA"/>
                </a:solidFill>
                <a:latin typeface="Helvetica Neue"/>
                <a:ea typeface="Arial"/>
              </a:rPr>
              <a:t>8.702 </a:t>
            </a:r>
            <a:r>
              <a:rPr lang="es-ES" sz="4000" b="1" spc="-2" dirty="0">
                <a:solidFill>
                  <a:srgbClr val="20D3DD"/>
                </a:solidFill>
                <a:latin typeface="Helvetica Neue"/>
                <a:ea typeface="Arial"/>
              </a:rPr>
              <a:t>millones</a:t>
            </a:r>
            <a:endParaRPr lang="es-ES" sz="4000" spc="-2" dirty="0">
              <a:latin typeface="Arial"/>
            </a:endParaRPr>
          </a:p>
        </p:txBody>
      </p:sp>
      <p:sp>
        <p:nvSpPr>
          <p:cNvPr id="459" name="CustomShape 7"/>
          <p:cNvSpPr/>
          <p:nvPr/>
        </p:nvSpPr>
        <p:spPr>
          <a:xfrm>
            <a:off x="10121638" y="3533152"/>
            <a:ext cx="3981398" cy="85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93000"/>
              </a:lnSpc>
            </a:pPr>
            <a:r>
              <a:rPr lang="es-ES" sz="2400" b="1" spc="-2">
                <a:solidFill>
                  <a:srgbClr val="595959"/>
                </a:solidFill>
                <a:latin typeface="Helvetica Neue"/>
                <a:ea typeface="Calibri"/>
              </a:rPr>
              <a:t>Reducción de tiempos de envío de comprobantes.</a:t>
            </a:r>
            <a:endParaRPr lang="es-ES" sz="2400" spc="-2">
              <a:latin typeface="Arial"/>
            </a:endParaRPr>
          </a:p>
        </p:txBody>
      </p:sp>
      <p:sp>
        <p:nvSpPr>
          <p:cNvPr id="460" name="CustomShape 8"/>
          <p:cNvSpPr/>
          <p:nvPr/>
        </p:nvSpPr>
        <p:spPr>
          <a:xfrm>
            <a:off x="9637014" y="5828512"/>
            <a:ext cx="5104745" cy="90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595959"/>
                </a:solidFill>
                <a:latin typeface="Helvetica Neue"/>
                <a:ea typeface="Calibri"/>
              </a:rPr>
              <a:t>Ahorro en el gasto de papelería física y su archivo.</a:t>
            </a:r>
            <a:endParaRPr lang="es-ES" sz="2400" spc="-2">
              <a:latin typeface="Arial"/>
            </a:endParaRPr>
          </a:p>
        </p:txBody>
      </p:sp>
      <p:sp>
        <p:nvSpPr>
          <p:cNvPr id="461" name="CustomShape 9"/>
          <p:cNvSpPr/>
          <p:nvPr/>
        </p:nvSpPr>
        <p:spPr>
          <a:xfrm>
            <a:off x="15644757" y="3664912"/>
            <a:ext cx="4435778" cy="90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595959"/>
                </a:solidFill>
                <a:latin typeface="Helvetica Neue"/>
                <a:ea typeface="Calibri"/>
              </a:rPr>
              <a:t>Mayor seguridad en el resguardo de los documentos.</a:t>
            </a:r>
            <a:endParaRPr lang="es-ES" sz="2400" spc="-2">
              <a:latin typeface="Arial"/>
            </a:endParaRPr>
          </a:p>
        </p:txBody>
      </p:sp>
      <p:sp>
        <p:nvSpPr>
          <p:cNvPr id="462" name="CustomShape 10"/>
          <p:cNvSpPr/>
          <p:nvPr/>
        </p:nvSpPr>
        <p:spPr>
          <a:xfrm>
            <a:off x="16129380" y="5828512"/>
            <a:ext cx="3846021" cy="90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595959"/>
                </a:solidFill>
                <a:latin typeface="Helvetica Neue"/>
                <a:ea typeface="Calibri"/>
              </a:rPr>
              <a:t>Procesos administrativos más rápidos y eficientes.</a:t>
            </a:r>
            <a:endParaRPr lang="es-ES" sz="2400" spc="-2">
              <a:latin typeface="Arial"/>
            </a:endParaRPr>
          </a:p>
        </p:txBody>
      </p:sp>
      <p:sp>
        <p:nvSpPr>
          <p:cNvPr id="464" name="CustomShape 12"/>
          <p:cNvSpPr/>
          <p:nvPr/>
        </p:nvSpPr>
        <p:spPr>
          <a:xfrm>
            <a:off x="2417355" y="4173952"/>
            <a:ext cx="3231061" cy="182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3600" spc="-2">
                <a:solidFill>
                  <a:srgbClr val="595959"/>
                </a:solidFill>
                <a:latin typeface="Helvetica Neue"/>
                <a:ea typeface="Calibri"/>
              </a:rPr>
              <a:t>Facturación </a:t>
            </a:r>
            <a:r>
              <a:rPr lang="es-ES" sz="3600" b="1" spc="-2">
                <a:solidFill>
                  <a:srgbClr val="595959"/>
                </a:solidFill>
                <a:latin typeface="Helvetica Neue"/>
                <a:ea typeface="Calibri"/>
              </a:rPr>
              <a:t>electrónica</a:t>
            </a:r>
            <a:endParaRPr lang="es-ES" sz="3600" spc="-2">
              <a:latin typeface="Arial"/>
            </a:endParaRPr>
          </a:p>
        </p:txBody>
      </p:sp>
      <p:pic>
        <p:nvPicPr>
          <p:cNvPr id="465" name="Google Shape;365;p26"/>
          <p:cNvPicPr/>
          <p:nvPr/>
        </p:nvPicPr>
        <p:blipFill>
          <a:blip r:embed="rId2"/>
          <a:stretch/>
        </p:blipFill>
        <p:spPr>
          <a:xfrm>
            <a:off x="3389481" y="2972992"/>
            <a:ext cx="1287528" cy="1442880"/>
          </a:xfrm>
          <a:prstGeom prst="rect">
            <a:avLst/>
          </a:prstGeom>
          <a:ln>
            <a:noFill/>
          </a:ln>
        </p:spPr>
      </p:pic>
      <p:sp>
        <p:nvSpPr>
          <p:cNvPr id="466" name="CustomShape 13"/>
          <p:cNvSpPr/>
          <p:nvPr/>
        </p:nvSpPr>
        <p:spPr>
          <a:xfrm>
            <a:off x="6352667" y="2020432"/>
            <a:ext cx="720" cy="4643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7" name="CustomShape 14"/>
          <p:cNvSpPr/>
          <p:nvPr/>
        </p:nvSpPr>
        <p:spPr>
          <a:xfrm>
            <a:off x="7764771" y="2020432"/>
            <a:ext cx="2640584" cy="709920"/>
          </a:xfrm>
          <a:prstGeom prst="rect">
            <a:avLst/>
          </a:prstGeom>
          <a:noFill/>
          <a:ln w="9360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Beneficios:</a:t>
            </a:r>
            <a:endParaRPr lang="es-ES" sz="2800" spc="-2">
              <a:latin typeface="Arial"/>
            </a:endParaRPr>
          </a:p>
        </p:txBody>
      </p:sp>
      <p:sp>
        <p:nvSpPr>
          <p:cNvPr id="468" name="CustomShape 15"/>
          <p:cNvSpPr/>
          <p:nvPr/>
        </p:nvSpPr>
        <p:spPr>
          <a:xfrm>
            <a:off x="11947796" y="3304912"/>
            <a:ext cx="118095" cy="117360"/>
          </a:xfrm>
          <a:prstGeom prst="ellipse">
            <a:avLst/>
          </a:prstGeom>
          <a:solidFill>
            <a:srgbClr val="20D3D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9" name="CustomShape 16"/>
          <p:cNvSpPr/>
          <p:nvPr/>
        </p:nvSpPr>
        <p:spPr>
          <a:xfrm>
            <a:off x="17803598" y="3304912"/>
            <a:ext cx="118095" cy="117360"/>
          </a:xfrm>
          <a:prstGeom prst="ellipse">
            <a:avLst/>
          </a:prstGeom>
          <a:solidFill>
            <a:srgbClr val="20D3D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0" name="CustomShape 17"/>
          <p:cNvSpPr/>
          <p:nvPr/>
        </p:nvSpPr>
        <p:spPr>
          <a:xfrm>
            <a:off x="11947796" y="5482912"/>
            <a:ext cx="118095" cy="117360"/>
          </a:xfrm>
          <a:prstGeom prst="ellipse">
            <a:avLst/>
          </a:prstGeom>
          <a:solidFill>
            <a:srgbClr val="20D3D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1" name="CustomShape 18"/>
          <p:cNvSpPr/>
          <p:nvPr/>
        </p:nvSpPr>
        <p:spPr>
          <a:xfrm>
            <a:off x="17803598" y="5482912"/>
            <a:ext cx="118095" cy="117360"/>
          </a:xfrm>
          <a:prstGeom prst="ellipse">
            <a:avLst/>
          </a:prstGeom>
          <a:solidFill>
            <a:srgbClr val="20D3D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2" name="CustomShape 19"/>
          <p:cNvSpPr/>
          <p:nvPr/>
        </p:nvSpPr>
        <p:spPr>
          <a:xfrm>
            <a:off x="15204780" y="3253072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3" name="CustomShape 20"/>
          <p:cNvSpPr/>
          <p:nvPr/>
        </p:nvSpPr>
        <p:spPr>
          <a:xfrm>
            <a:off x="7433528" y="5006272"/>
            <a:ext cx="15863665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999999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4" name="CustomShape 21"/>
          <p:cNvSpPr/>
          <p:nvPr/>
        </p:nvSpPr>
        <p:spPr>
          <a:xfrm>
            <a:off x="15204780" y="5745712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" name="CustomShape 10"/>
          <p:cNvSpPr/>
          <p:nvPr/>
        </p:nvSpPr>
        <p:spPr>
          <a:xfrm>
            <a:off x="929848" y="840638"/>
            <a:ext cx="9863844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 neue"/>
                <a:ea typeface="Calibri"/>
              </a:rPr>
              <a:t>Nuevos servicios </a:t>
            </a:r>
            <a:r>
              <a:rPr lang="es-ES" sz="6000" spc="-2" dirty="0">
                <a:solidFill>
                  <a:srgbClr val="404040"/>
                </a:solidFill>
                <a:latin typeface="Helvetic neue"/>
                <a:ea typeface="Calibri"/>
              </a:rPr>
              <a:t>en línea</a:t>
            </a:r>
            <a:endParaRPr lang="es-ES" sz="6000" spc="-2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7388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CustomShape 1"/>
          <p:cNvSpPr/>
          <p:nvPr/>
        </p:nvSpPr>
        <p:spPr>
          <a:xfrm>
            <a:off x="0" y="7306836"/>
            <a:ext cx="24384535" cy="6409163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7" name="CustomShape 3"/>
          <p:cNvSpPr/>
          <p:nvPr/>
        </p:nvSpPr>
        <p:spPr>
          <a:xfrm>
            <a:off x="2894057" y="3702600"/>
            <a:ext cx="3231061" cy="144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Capacitaciones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virtuales</a:t>
            </a:r>
            <a:endParaRPr lang="es-ES" sz="2800" spc="-2">
              <a:latin typeface="Arial"/>
            </a:endParaRPr>
          </a:p>
        </p:txBody>
      </p:sp>
      <p:sp>
        <p:nvSpPr>
          <p:cNvPr id="478" name="CustomShape 4"/>
          <p:cNvSpPr/>
          <p:nvPr/>
        </p:nvSpPr>
        <p:spPr>
          <a:xfrm>
            <a:off x="6729276" y="2242440"/>
            <a:ext cx="720" cy="4512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9" name="Google Shape;384;p27"/>
          <p:cNvPicPr/>
          <p:nvPr/>
        </p:nvPicPr>
        <p:blipFill>
          <a:blip r:embed="rId2"/>
          <a:stretch/>
        </p:blipFill>
        <p:spPr>
          <a:xfrm>
            <a:off x="3866183" y="2418840"/>
            <a:ext cx="1287528" cy="1442880"/>
          </a:xfrm>
          <a:prstGeom prst="rect">
            <a:avLst/>
          </a:prstGeom>
          <a:ln>
            <a:noFill/>
          </a:ln>
        </p:spPr>
      </p:pic>
      <p:sp>
        <p:nvSpPr>
          <p:cNvPr id="480" name="CustomShape 5"/>
          <p:cNvSpPr/>
          <p:nvPr/>
        </p:nvSpPr>
        <p:spPr>
          <a:xfrm>
            <a:off x="14005103" y="3246120"/>
            <a:ext cx="3554383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Las capacitaciones son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gratuitas</a:t>
            </a:r>
            <a:endParaRPr lang="es-ES" sz="2800" spc="-2">
              <a:latin typeface="Arial"/>
            </a:endParaRPr>
          </a:p>
        </p:txBody>
      </p:sp>
      <p:sp>
        <p:nvSpPr>
          <p:cNvPr id="481" name="CustomShape 6"/>
          <p:cNvSpPr/>
          <p:nvPr/>
        </p:nvSpPr>
        <p:spPr>
          <a:xfrm>
            <a:off x="8373970" y="3284280"/>
            <a:ext cx="5083862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 Acceso permanente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disponible los 365 días del año.</a:t>
            </a:r>
            <a:endParaRPr lang="es-ES" sz="2800" spc="-2">
              <a:latin typeface="Arial"/>
            </a:endParaRPr>
          </a:p>
        </p:txBody>
      </p:sp>
      <p:sp>
        <p:nvSpPr>
          <p:cNvPr id="482" name="CustomShape 7"/>
          <p:cNvSpPr/>
          <p:nvPr/>
        </p:nvSpPr>
        <p:spPr>
          <a:xfrm>
            <a:off x="17965619" y="3246120"/>
            <a:ext cx="5512318" cy="11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Información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clara y sencilla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sobre los principales temas tributarios.</a:t>
            </a:r>
            <a:endParaRPr lang="es-ES" sz="2800" spc="-2">
              <a:latin typeface="Arial"/>
            </a:endParaRPr>
          </a:p>
        </p:txBody>
      </p:sp>
      <p:sp>
        <p:nvSpPr>
          <p:cNvPr id="483" name="CustomShape 8"/>
          <p:cNvSpPr/>
          <p:nvPr/>
        </p:nvSpPr>
        <p:spPr>
          <a:xfrm>
            <a:off x="11569746" y="5671080"/>
            <a:ext cx="2354707" cy="944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Cursos virtuales</a:t>
            </a:r>
            <a:endParaRPr lang="es-ES" sz="2800" spc="-2">
              <a:latin typeface="Arial"/>
            </a:endParaRPr>
          </a:p>
        </p:txBody>
      </p:sp>
      <p:sp>
        <p:nvSpPr>
          <p:cNvPr id="484" name="CustomShape 9"/>
          <p:cNvSpPr/>
          <p:nvPr/>
        </p:nvSpPr>
        <p:spPr>
          <a:xfrm>
            <a:off x="7764771" y="1912680"/>
            <a:ext cx="2640584" cy="709920"/>
          </a:xfrm>
          <a:prstGeom prst="rect">
            <a:avLst/>
          </a:prstGeom>
          <a:noFill/>
          <a:ln w="9360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Beneficios:</a:t>
            </a:r>
            <a:endParaRPr lang="es-ES" sz="2800" spc="-2">
              <a:latin typeface="Arial"/>
            </a:endParaRPr>
          </a:p>
        </p:txBody>
      </p:sp>
      <p:sp>
        <p:nvSpPr>
          <p:cNvPr id="485" name="CustomShape 10"/>
          <p:cNvSpPr/>
          <p:nvPr/>
        </p:nvSpPr>
        <p:spPr>
          <a:xfrm>
            <a:off x="6344026" y="12925753"/>
            <a:ext cx="4699332" cy="357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93000"/>
              </a:lnSpc>
            </a:pPr>
            <a:r>
              <a:rPr lang="es-ES" sz="1600" b="1" i="1" spc="-2" dirty="0">
                <a:solidFill>
                  <a:srgbClr val="595959"/>
                </a:solidFill>
                <a:latin typeface="Helvetica Neue"/>
                <a:ea typeface="DejaVu Sans"/>
              </a:rPr>
              <a:t>Corte:</a:t>
            </a:r>
            <a:r>
              <a:rPr lang="es-ES" sz="1600" i="1" spc="-2" dirty="0">
                <a:solidFill>
                  <a:srgbClr val="595959"/>
                </a:solidFill>
                <a:latin typeface="Helvetica Neue"/>
                <a:ea typeface="Arial"/>
              </a:rPr>
              <a:t> 06 de enero de 2020</a:t>
            </a:r>
            <a:endParaRPr lang="es-ES" sz="1600" spc="-2" dirty="0">
              <a:latin typeface="Arial"/>
            </a:endParaRPr>
          </a:p>
        </p:txBody>
      </p:sp>
      <p:sp>
        <p:nvSpPr>
          <p:cNvPr id="486" name="CustomShape 11"/>
          <p:cNvSpPr/>
          <p:nvPr/>
        </p:nvSpPr>
        <p:spPr>
          <a:xfrm>
            <a:off x="7764771" y="5787720"/>
            <a:ext cx="2640584" cy="709920"/>
          </a:xfrm>
          <a:prstGeom prst="rect">
            <a:avLst/>
          </a:prstGeom>
          <a:noFill/>
          <a:ln w="9360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3600" b="1" spc="-2">
                <a:solidFill>
                  <a:srgbClr val="404040"/>
                </a:solidFill>
                <a:latin typeface="Helvetica Neue"/>
                <a:ea typeface="Calibri"/>
              </a:rPr>
              <a:t>Oferta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:</a:t>
            </a:r>
            <a:endParaRPr lang="es-ES" sz="2800" spc="-2">
              <a:latin typeface="Arial"/>
            </a:endParaRPr>
          </a:p>
        </p:txBody>
      </p:sp>
      <p:sp>
        <p:nvSpPr>
          <p:cNvPr id="487" name="CustomShape 12"/>
          <p:cNvSpPr/>
          <p:nvPr/>
        </p:nvSpPr>
        <p:spPr>
          <a:xfrm>
            <a:off x="14904500" y="5671080"/>
            <a:ext cx="2233731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Videos tutoriales</a:t>
            </a:r>
            <a:endParaRPr lang="es-ES" sz="2800" spc="-2">
              <a:latin typeface="Arial"/>
            </a:endParaRPr>
          </a:p>
        </p:txBody>
      </p:sp>
      <p:sp>
        <p:nvSpPr>
          <p:cNvPr id="488" name="CustomShape 13"/>
          <p:cNvSpPr/>
          <p:nvPr/>
        </p:nvSpPr>
        <p:spPr>
          <a:xfrm>
            <a:off x="17873447" y="5671080"/>
            <a:ext cx="3728645" cy="116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Retransmisión de clases en vivo</a:t>
            </a:r>
            <a:endParaRPr lang="es-ES" sz="2800" spc="-2">
              <a:latin typeface="Arial"/>
            </a:endParaRPr>
          </a:p>
        </p:txBody>
      </p:sp>
      <p:sp>
        <p:nvSpPr>
          <p:cNvPr id="489" name="CustomShape 14"/>
          <p:cNvSpPr/>
          <p:nvPr/>
        </p:nvSpPr>
        <p:spPr>
          <a:xfrm>
            <a:off x="10703474" y="308196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0" name="CustomShape 15"/>
          <p:cNvSpPr/>
          <p:nvPr/>
        </p:nvSpPr>
        <p:spPr>
          <a:xfrm>
            <a:off x="15723247" y="308196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1" name="CustomShape 16"/>
          <p:cNvSpPr/>
          <p:nvPr/>
        </p:nvSpPr>
        <p:spPr>
          <a:xfrm>
            <a:off x="20773985" y="308196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2" name="CustomShape 17"/>
          <p:cNvSpPr/>
          <p:nvPr/>
        </p:nvSpPr>
        <p:spPr>
          <a:xfrm>
            <a:off x="12575717" y="542196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3" name="CustomShape 18"/>
          <p:cNvSpPr/>
          <p:nvPr/>
        </p:nvSpPr>
        <p:spPr>
          <a:xfrm>
            <a:off x="15961598" y="542196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4" name="CustomShape 19"/>
          <p:cNvSpPr/>
          <p:nvPr/>
        </p:nvSpPr>
        <p:spPr>
          <a:xfrm>
            <a:off x="19446132" y="542196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5" name="CustomShape 20"/>
          <p:cNvSpPr/>
          <p:nvPr/>
        </p:nvSpPr>
        <p:spPr>
          <a:xfrm>
            <a:off x="13866845" y="302580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6" name="CustomShape 21"/>
          <p:cNvSpPr/>
          <p:nvPr/>
        </p:nvSpPr>
        <p:spPr>
          <a:xfrm>
            <a:off x="17763993" y="302580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7" name="CustomShape 22"/>
          <p:cNvSpPr/>
          <p:nvPr/>
        </p:nvSpPr>
        <p:spPr>
          <a:xfrm>
            <a:off x="14415557" y="527220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8" name="CustomShape 23"/>
          <p:cNvSpPr/>
          <p:nvPr/>
        </p:nvSpPr>
        <p:spPr>
          <a:xfrm>
            <a:off x="17496838" y="527220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9" name="CustomShape 24"/>
          <p:cNvSpPr/>
          <p:nvPr/>
        </p:nvSpPr>
        <p:spPr>
          <a:xfrm>
            <a:off x="7433528" y="4759560"/>
            <a:ext cx="15863665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999999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0" name="CustomShape 25"/>
          <p:cNvSpPr/>
          <p:nvPr/>
        </p:nvSpPr>
        <p:spPr>
          <a:xfrm>
            <a:off x="3259864" y="82688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1" name="CustomShape 26"/>
          <p:cNvSpPr/>
          <p:nvPr/>
        </p:nvSpPr>
        <p:spPr>
          <a:xfrm>
            <a:off x="14610702" y="82688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2" name="CustomShape 27"/>
          <p:cNvSpPr/>
          <p:nvPr/>
        </p:nvSpPr>
        <p:spPr>
          <a:xfrm>
            <a:off x="19111288" y="93884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3" name="CustomShape 28"/>
          <p:cNvSpPr/>
          <p:nvPr/>
        </p:nvSpPr>
        <p:spPr>
          <a:xfrm>
            <a:off x="6344026" y="82688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4" name="CustomShape 29"/>
          <p:cNvSpPr/>
          <p:nvPr/>
        </p:nvSpPr>
        <p:spPr>
          <a:xfrm>
            <a:off x="9382822" y="82688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5" name="CustomShape 30"/>
          <p:cNvSpPr/>
          <p:nvPr/>
        </p:nvSpPr>
        <p:spPr>
          <a:xfrm>
            <a:off x="14904501" y="8031960"/>
            <a:ext cx="9150951" cy="94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Devolución del IVA a personas con discapacidad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404040"/>
                </a:solidFill>
                <a:latin typeface="Helvetica Neue"/>
                <a:ea typeface="Calibri"/>
              </a:rPr>
              <a:t>___________________________________________________________</a:t>
            </a:r>
            <a:endParaRPr lang="es-ES" sz="2000" spc="-2">
              <a:latin typeface="Arial"/>
            </a:endParaRPr>
          </a:p>
        </p:txBody>
      </p:sp>
      <p:sp>
        <p:nvSpPr>
          <p:cNvPr id="506" name="CustomShape 31"/>
          <p:cNvSpPr/>
          <p:nvPr/>
        </p:nvSpPr>
        <p:spPr>
          <a:xfrm>
            <a:off x="5659462" y="11190600"/>
            <a:ext cx="10348844" cy="189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8000" b="1" spc="-2" dirty="0">
                <a:solidFill>
                  <a:srgbClr val="00CACA"/>
                </a:solidFill>
                <a:latin typeface="Helvetica Neue"/>
                <a:ea typeface="Calibri"/>
              </a:rPr>
              <a:t>178.857</a:t>
            </a:r>
            <a:endParaRPr lang="es-ES" sz="80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ciudadanos capacitados a través de los cursos virtuales.</a:t>
            </a:r>
            <a:endParaRPr lang="es-ES" sz="28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s-ES" sz="2800" spc="-2" dirty="0">
              <a:latin typeface="Arial"/>
            </a:endParaRPr>
          </a:p>
        </p:txBody>
      </p:sp>
      <p:sp>
        <p:nvSpPr>
          <p:cNvPr id="507" name="CustomShape 32"/>
          <p:cNvSpPr/>
          <p:nvPr/>
        </p:nvSpPr>
        <p:spPr>
          <a:xfrm>
            <a:off x="365088" y="7998840"/>
            <a:ext cx="2528969" cy="243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Deberes 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formales</a:t>
            </a:r>
            <a:endParaRPr lang="es-ES" sz="28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 dirty="0">
                <a:solidFill>
                  <a:srgbClr val="434343"/>
                </a:solidFill>
                <a:latin typeface="Helvetica Neue"/>
                <a:ea typeface="Calibri"/>
              </a:rPr>
              <a:t>FEBRERO 2019</a:t>
            </a:r>
            <a:endParaRPr lang="es-ES" sz="20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 dirty="0">
                <a:solidFill>
                  <a:srgbClr val="666666"/>
                </a:solidFill>
                <a:latin typeface="Helvetica Neue"/>
                <a:ea typeface="Calibri"/>
              </a:rPr>
              <a:t>_______________</a:t>
            </a:r>
            <a:endParaRPr lang="es-ES" sz="20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4000" spc="-2" dirty="0">
                <a:solidFill>
                  <a:srgbClr val="20D3DD"/>
                </a:solidFill>
                <a:latin typeface="Helvetica Neue"/>
                <a:ea typeface="Calibri"/>
              </a:rPr>
              <a:t>21.364</a:t>
            </a:r>
            <a:endParaRPr lang="es-ES" sz="40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 dirty="0">
                <a:solidFill>
                  <a:srgbClr val="666666"/>
                </a:solidFill>
                <a:latin typeface="Helvetica Neue"/>
                <a:ea typeface="Calibri"/>
              </a:rPr>
              <a:t>visitas</a:t>
            </a:r>
            <a:endParaRPr lang="es-ES" sz="2000" spc="-2" dirty="0">
              <a:latin typeface="Arial"/>
            </a:endParaRPr>
          </a:p>
        </p:txBody>
      </p:sp>
      <p:sp>
        <p:nvSpPr>
          <p:cNvPr id="508" name="CustomShape 33"/>
          <p:cNvSpPr/>
          <p:nvPr/>
        </p:nvSpPr>
        <p:spPr>
          <a:xfrm>
            <a:off x="3596148" y="7998840"/>
            <a:ext cx="2528969" cy="243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Impuesto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a la Renta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434343"/>
                </a:solidFill>
                <a:latin typeface="Helvetica Neue"/>
                <a:ea typeface="Calibri"/>
              </a:rPr>
              <a:t>MARZO 2019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_______________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4000" spc="-2">
                <a:solidFill>
                  <a:srgbClr val="20D3DD"/>
                </a:solidFill>
                <a:latin typeface="Helvetica Neue"/>
                <a:ea typeface="Calibri"/>
              </a:rPr>
              <a:t>74.877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visitas</a:t>
            </a:r>
            <a:endParaRPr lang="es-ES" sz="2000" spc="-2">
              <a:latin typeface="Arial"/>
            </a:endParaRPr>
          </a:p>
        </p:txBody>
      </p:sp>
      <p:sp>
        <p:nvSpPr>
          <p:cNvPr id="509" name="CustomShape 34"/>
          <p:cNvSpPr/>
          <p:nvPr/>
        </p:nvSpPr>
        <p:spPr>
          <a:xfrm>
            <a:off x="6344026" y="7998840"/>
            <a:ext cx="2973987" cy="216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Impuesto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al Valor Agregado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434343"/>
                </a:solidFill>
                <a:latin typeface="Helvetica Neue"/>
                <a:ea typeface="Calibri"/>
              </a:rPr>
              <a:t>MAYO 2019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_______________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4000" spc="-2">
                <a:solidFill>
                  <a:srgbClr val="20D3DD"/>
                </a:solidFill>
                <a:latin typeface="Helvetica Neue"/>
                <a:ea typeface="Calibri"/>
              </a:rPr>
              <a:t>66.757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visitas</a:t>
            </a:r>
            <a:endParaRPr lang="es-ES" sz="2000" spc="-2">
              <a:latin typeface="Arial"/>
            </a:endParaRPr>
          </a:p>
        </p:txBody>
      </p:sp>
      <p:sp>
        <p:nvSpPr>
          <p:cNvPr id="510" name="CustomShape 35"/>
          <p:cNvSpPr/>
          <p:nvPr/>
        </p:nvSpPr>
        <p:spPr>
          <a:xfrm>
            <a:off x="9688861" y="7998840"/>
            <a:ext cx="4440818" cy="243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Beneficios tributarios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Ley de Fomento Productivo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434343"/>
                </a:solidFill>
                <a:latin typeface="Helvetica Neue"/>
                <a:ea typeface="Calibri"/>
              </a:rPr>
              <a:t>JUNIO 2019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_______________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4000" spc="-2">
                <a:solidFill>
                  <a:srgbClr val="20D3DD"/>
                </a:solidFill>
                <a:latin typeface="Helvetica Neue"/>
                <a:ea typeface="Calibri"/>
              </a:rPr>
              <a:t>2.807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visitas</a:t>
            </a:r>
            <a:endParaRPr lang="es-ES" sz="2000" spc="-2">
              <a:latin typeface="Arial"/>
            </a:endParaRPr>
          </a:p>
        </p:txBody>
      </p:sp>
      <p:sp>
        <p:nvSpPr>
          <p:cNvPr id="511" name="CustomShape 36"/>
          <p:cNvSpPr/>
          <p:nvPr/>
        </p:nvSpPr>
        <p:spPr>
          <a:xfrm>
            <a:off x="14955627" y="9029880"/>
            <a:ext cx="4264395" cy="216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Explicación del beneficio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434343"/>
                </a:solidFill>
                <a:latin typeface="Helvetica Neue"/>
                <a:ea typeface="Calibri"/>
              </a:rPr>
              <a:t>JULIO 2019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_______________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4000" spc="-2">
                <a:solidFill>
                  <a:srgbClr val="20D3DD"/>
                </a:solidFill>
                <a:latin typeface="Helvetica Neue"/>
                <a:ea typeface="Calibri"/>
              </a:rPr>
              <a:t>6.927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visitas</a:t>
            </a:r>
            <a:endParaRPr lang="es-ES" sz="2000" spc="-2">
              <a:latin typeface="Arial"/>
            </a:endParaRPr>
          </a:p>
        </p:txBody>
      </p:sp>
      <p:sp>
        <p:nvSpPr>
          <p:cNvPr id="512" name="CustomShape 37"/>
          <p:cNvSpPr/>
          <p:nvPr/>
        </p:nvSpPr>
        <p:spPr>
          <a:xfrm>
            <a:off x="19050080" y="9029880"/>
            <a:ext cx="4833269" cy="216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Tutorial solicitud por internet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434343"/>
                </a:solidFill>
                <a:latin typeface="Helvetica Neue"/>
                <a:ea typeface="Calibri"/>
              </a:rPr>
              <a:t>JULIO 2019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_______________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4000" spc="-2">
                <a:solidFill>
                  <a:srgbClr val="20D3DD"/>
                </a:solidFill>
                <a:latin typeface="Helvetica Neue"/>
                <a:ea typeface="Calibri"/>
              </a:rPr>
              <a:t>6.125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666666"/>
                </a:solidFill>
                <a:latin typeface="Helvetica Neue"/>
                <a:ea typeface="Calibri"/>
              </a:rPr>
              <a:t>visitas</a:t>
            </a:r>
            <a:endParaRPr lang="es-ES" sz="2000" spc="-2">
              <a:latin typeface="Arial"/>
            </a:endParaRPr>
          </a:p>
        </p:txBody>
      </p:sp>
      <p:sp>
        <p:nvSpPr>
          <p:cNvPr id="40" name="CustomShape 10"/>
          <p:cNvSpPr/>
          <p:nvPr/>
        </p:nvSpPr>
        <p:spPr>
          <a:xfrm>
            <a:off x="929848" y="840638"/>
            <a:ext cx="9863844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 neue"/>
                <a:ea typeface="Calibri"/>
              </a:rPr>
              <a:t>Nuevos servicios </a:t>
            </a:r>
            <a:r>
              <a:rPr lang="es-ES" sz="6000" spc="-2" dirty="0">
                <a:solidFill>
                  <a:srgbClr val="404040"/>
                </a:solidFill>
                <a:latin typeface="Helvetic neue"/>
                <a:ea typeface="Calibri"/>
              </a:rPr>
              <a:t>en línea</a:t>
            </a:r>
            <a:endParaRPr lang="es-ES" sz="6000" spc="-2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3314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CustomShape 1"/>
          <p:cNvSpPr/>
          <p:nvPr/>
        </p:nvSpPr>
        <p:spPr>
          <a:xfrm>
            <a:off x="0" y="9611784"/>
            <a:ext cx="24386695" cy="4104216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4" name="CustomShape 2"/>
          <p:cNvSpPr/>
          <p:nvPr/>
        </p:nvSpPr>
        <p:spPr>
          <a:xfrm>
            <a:off x="9506677" y="7306920"/>
            <a:ext cx="5613131" cy="157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Costo de pasajes en transporte público para llegar a la agencia</a:t>
            </a:r>
            <a:endParaRPr lang="es-ES" sz="28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y viceversa.</a:t>
            </a:r>
            <a:endParaRPr lang="es-ES" sz="2800" spc="-2" dirty="0">
              <a:latin typeface="Arial"/>
            </a:endParaRPr>
          </a:p>
          <a:p>
            <a:pPr algn="ctr">
              <a:spcBef>
                <a:spcPts val="572"/>
              </a:spcBef>
            </a:pPr>
            <a:endParaRPr lang="es-ES" sz="2800" spc="-2" dirty="0">
              <a:latin typeface="Arial"/>
            </a:endParaRPr>
          </a:p>
          <a:p>
            <a:pPr algn="ctr">
              <a:spcBef>
                <a:spcPts val="572"/>
              </a:spcBef>
            </a:pPr>
            <a:endParaRPr lang="es-ES" sz="2800" spc="-2" dirty="0">
              <a:latin typeface="Arial"/>
            </a:endParaRPr>
          </a:p>
          <a:p>
            <a:pPr algn="ctr">
              <a:spcBef>
                <a:spcPts val="572"/>
              </a:spcBef>
            </a:pPr>
            <a:endParaRPr lang="es-ES" sz="2800" spc="-2" dirty="0">
              <a:latin typeface="Arial"/>
            </a:endParaRPr>
          </a:p>
        </p:txBody>
      </p:sp>
      <p:sp>
        <p:nvSpPr>
          <p:cNvPr id="515" name="CustomShape 3"/>
          <p:cNvSpPr/>
          <p:nvPr/>
        </p:nvSpPr>
        <p:spPr>
          <a:xfrm>
            <a:off x="954124" y="912481"/>
            <a:ext cx="15421528" cy="1238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70000"/>
              </a:lnSpc>
            </a:pPr>
            <a:r>
              <a:rPr lang="es-ES" sz="6000" b="1" spc="-2" dirty="0">
                <a:solidFill>
                  <a:srgbClr val="434343"/>
                </a:solidFill>
                <a:latin typeface="Helvetica Neue"/>
                <a:ea typeface="Calibri"/>
              </a:rPr>
              <a:t>Ahorro y beneficios </a:t>
            </a:r>
            <a:r>
              <a:rPr lang="es-ES" sz="6000" spc="-2" dirty="0">
                <a:solidFill>
                  <a:srgbClr val="434343"/>
                </a:solidFill>
                <a:latin typeface="Helvetica Neue"/>
                <a:ea typeface="Calibri"/>
              </a:rPr>
              <a:t>para la sociedad</a:t>
            </a:r>
            <a:endParaRPr lang="es-ES" sz="6000" spc="-2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800" spc="-2" dirty="0">
                <a:solidFill>
                  <a:srgbClr val="434343"/>
                </a:solidFill>
                <a:latin typeface="Helvetica Neue"/>
                <a:ea typeface="Calibri"/>
              </a:rPr>
              <a:t>(Por uso de servicios en línea)</a:t>
            </a:r>
            <a:endParaRPr lang="es-ES" sz="2800" spc="-2" dirty="0">
              <a:latin typeface="Arial"/>
            </a:endParaRPr>
          </a:p>
        </p:txBody>
      </p:sp>
      <p:sp>
        <p:nvSpPr>
          <p:cNvPr id="516" name="CustomShape 4"/>
          <p:cNvSpPr/>
          <p:nvPr/>
        </p:nvSpPr>
        <p:spPr>
          <a:xfrm>
            <a:off x="423341" y="7268760"/>
            <a:ext cx="8241547" cy="2632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678274" indent="-570989">
              <a:buClr>
                <a:srgbClr val="404040"/>
              </a:buClr>
              <a:buFont typeface="Arial"/>
              <a:buChar char="•"/>
            </a:pPr>
            <a:r>
              <a:rPr lang="es-ES" sz="3200" b="1" spc="-2" dirty="0">
                <a:solidFill>
                  <a:srgbClr val="404040"/>
                </a:solidFill>
                <a:latin typeface="Helvetica Neue"/>
                <a:ea typeface="Calibri"/>
              </a:rPr>
              <a:t>30</a:t>
            </a:r>
            <a:r>
              <a:rPr lang="es-ES" sz="3200" spc="-2" dirty="0">
                <a:solidFill>
                  <a:srgbClr val="404040"/>
                </a:solidFill>
                <a:latin typeface="Helvetica Neue"/>
                <a:ea typeface="Calibri"/>
              </a:rPr>
              <a:t> minutos de </a:t>
            </a:r>
            <a:r>
              <a:rPr lang="es-ES" sz="3200" b="1" spc="-2" dirty="0">
                <a:solidFill>
                  <a:srgbClr val="404040"/>
                </a:solidFill>
                <a:latin typeface="Helvetica Neue"/>
                <a:ea typeface="Calibri"/>
              </a:rPr>
              <a:t>espera</a:t>
            </a:r>
            <a:endParaRPr lang="es-ES" sz="3200" spc="-2" dirty="0">
              <a:latin typeface="Arial"/>
            </a:endParaRPr>
          </a:p>
          <a:p>
            <a:pPr marL="678274" indent="-570989">
              <a:spcBef>
                <a:spcPts val="646"/>
              </a:spcBef>
              <a:buClr>
                <a:srgbClr val="404040"/>
              </a:buClr>
              <a:buFont typeface="Arial"/>
              <a:buChar char="•"/>
            </a:pPr>
            <a:r>
              <a:rPr lang="es-ES" sz="3200" b="1" spc="-2" dirty="0">
                <a:solidFill>
                  <a:srgbClr val="404040"/>
                </a:solidFill>
                <a:latin typeface="Helvetica Neue"/>
                <a:ea typeface="Calibri"/>
              </a:rPr>
              <a:t>12 </a:t>
            </a:r>
            <a:r>
              <a:rPr lang="es-ES" sz="3200" spc="-2" dirty="0">
                <a:solidFill>
                  <a:srgbClr val="404040"/>
                </a:solidFill>
                <a:latin typeface="Helvetica Neue"/>
                <a:ea typeface="Calibri"/>
              </a:rPr>
              <a:t>minutos en </a:t>
            </a:r>
            <a:r>
              <a:rPr lang="es-ES" sz="3200" b="1" spc="-2" dirty="0">
                <a:solidFill>
                  <a:srgbClr val="404040"/>
                </a:solidFill>
                <a:latin typeface="Helvetica Neue"/>
                <a:ea typeface="Calibri"/>
              </a:rPr>
              <a:t>transacción</a:t>
            </a:r>
            <a:endParaRPr lang="es-ES" sz="3200" spc="-2" dirty="0">
              <a:latin typeface="Arial"/>
            </a:endParaRPr>
          </a:p>
          <a:p>
            <a:pPr marL="678274" indent="-570989">
              <a:spcBef>
                <a:spcPts val="646"/>
              </a:spcBef>
              <a:buClr>
                <a:srgbClr val="404040"/>
              </a:buClr>
              <a:buFont typeface="Arial"/>
              <a:buChar char="•"/>
            </a:pPr>
            <a:r>
              <a:rPr lang="es-ES" sz="3200" b="1" spc="-2" dirty="0">
                <a:solidFill>
                  <a:srgbClr val="404040"/>
                </a:solidFill>
                <a:latin typeface="Helvetica Neue"/>
                <a:ea typeface="Calibri"/>
              </a:rPr>
              <a:t>1 hora de desplazamiento        </a:t>
            </a:r>
            <a:endParaRPr lang="es-ES" sz="3200" spc="-2" dirty="0">
              <a:latin typeface="Arial"/>
            </a:endParaRPr>
          </a:p>
          <a:p>
            <a:pPr>
              <a:lnSpc>
                <a:spcPct val="67000"/>
              </a:lnSpc>
              <a:spcBef>
                <a:spcPts val="646"/>
              </a:spcBef>
            </a:pPr>
            <a:r>
              <a:rPr lang="es-ES" sz="3200" b="1" spc="-2" dirty="0">
                <a:solidFill>
                  <a:srgbClr val="404040"/>
                </a:solidFill>
                <a:latin typeface="Helvetica Neue"/>
                <a:ea typeface="Calibri"/>
              </a:rPr>
              <a:t>      </a:t>
            </a:r>
            <a:r>
              <a:rPr lang="es-ES" sz="2400" spc="-2" dirty="0">
                <a:solidFill>
                  <a:srgbClr val="404040"/>
                </a:solidFill>
                <a:latin typeface="Helvetica Neue"/>
                <a:ea typeface="Calibri"/>
              </a:rPr>
              <a:t>(agencia,  lugar de origen y viceversa)</a:t>
            </a:r>
            <a:endParaRPr lang="es-ES" sz="2400" spc="-2" dirty="0">
              <a:latin typeface="Arial"/>
            </a:endParaRPr>
          </a:p>
        </p:txBody>
      </p:sp>
      <p:sp>
        <p:nvSpPr>
          <p:cNvPr id="517" name="CustomShape 5"/>
          <p:cNvSpPr/>
          <p:nvPr/>
        </p:nvSpPr>
        <p:spPr>
          <a:xfrm>
            <a:off x="19057281" y="7006680"/>
            <a:ext cx="3938193" cy="102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6000" b="1" spc="-2">
                <a:solidFill>
                  <a:srgbClr val="00CACA"/>
                </a:solidFill>
                <a:latin typeface="Helvetica Neue"/>
                <a:ea typeface="Calibri"/>
              </a:rPr>
              <a:t>USD 197 </a:t>
            </a:r>
            <a:endParaRPr lang="es-ES" sz="6000" spc="-2">
              <a:latin typeface="Arial"/>
            </a:endParaRPr>
          </a:p>
        </p:txBody>
      </p:sp>
      <p:sp>
        <p:nvSpPr>
          <p:cNvPr id="518" name="CustomShape 6"/>
          <p:cNvSpPr/>
          <p:nvPr/>
        </p:nvSpPr>
        <p:spPr>
          <a:xfrm>
            <a:off x="2598272" y="6285240"/>
            <a:ext cx="2513127" cy="72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3600" b="1" spc="-2">
                <a:solidFill>
                  <a:srgbClr val="404040"/>
                </a:solidFill>
                <a:latin typeface="Helvetica Neue"/>
                <a:ea typeface="Calibri"/>
              </a:rPr>
              <a:t>Tiempo</a:t>
            </a:r>
            <a:endParaRPr lang="es-ES" sz="3600" spc="-2">
              <a:latin typeface="Arial"/>
            </a:endParaRPr>
          </a:p>
        </p:txBody>
      </p:sp>
      <p:sp>
        <p:nvSpPr>
          <p:cNvPr id="519" name="CustomShape 7"/>
          <p:cNvSpPr/>
          <p:nvPr/>
        </p:nvSpPr>
        <p:spPr>
          <a:xfrm>
            <a:off x="10933183" y="6285240"/>
            <a:ext cx="2883975" cy="72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3600" b="1" spc="-2">
                <a:solidFill>
                  <a:srgbClr val="404040"/>
                </a:solidFill>
                <a:latin typeface="Helvetica Neue"/>
                <a:ea typeface="Calibri"/>
              </a:rPr>
              <a:t>Transporte</a:t>
            </a:r>
            <a:endParaRPr lang="es-ES" sz="3600" spc="-2">
              <a:latin typeface="Arial"/>
            </a:endParaRPr>
          </a:p>
        </p:txBody>
      </p:sp>
      <p:sp>
        <p:nvSpPr>
          <p:cNvPr id="520" name="CustomShape 8"/>
          <p:cNvSpPr/>
          <p:nvPr/>
        </p:nvSpPr>
        <p:spPr>
          <a:xfrm>
            <a:off x="19975401" y="6285240"/>
            <a:ext cx="2045066" cy="72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3600" b="1" spc="-2">
                <a:solidFill>
                  <a:srgbClr val="404040"/>
                </a:solidFill>
                <a:latin typeface="Helvetica Neue"/>
                <a:ea typeface="Calibri"/>
              </a:rPr>
              <a:t>Ahorro</a:t>
            </a:r>
            <a:endParaRPr lang="es-ES" sz="3600" spc="-2">
              <a:latin typeface="Arial"/>
            </a:endParaRPr>
          </a:p>
        </p:txBody>
      </p:sp>
      <p:grpSp>
        <p:nvGrpSpPr>
          <p:cNvPr id="521" name="Group 9"/>
          <p:cNvGrpSpPr/>
          <p:nvPr/>
        </p:nvGrpSpPr>
        <p:grpSpPr>
          <a:xfrm>
            <a:off x="17293772" y="6840360"/>
            <a:ext cx="508386" cy="537120"/>
            <a:chOff x="8834760" y="3533760"/>
            <a:chExt cx="254160" cy="268560"/>
          </a:xfrm>
        </p:grpSpPr>
        <p:sp>
          <p:nvSpPr>
            <p:cNvPr id="522" name="CustomShape 10"/>
            <p:cNvSpPr/>
            <p:nvPr/>
          </p:nvSpPr>
          <p:spPr>
            <a:xfrm>
              <a:off x="8834760" y="3533760"/>
              <a:ext cx="254160" cy="10188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3" name="CustomShape 11"/>
            <p:cNvSpPr/>
            <p:nvPr/>
          </p:nvSpPr>
          <p:spPr>
            <a:xfrm>
              <a:off x="8834760" y="3703680"/>
              <a:ext cx="254160" cy="986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524" name="Group 12"/>
          <p:cNvGrpSpPr/>
          <p:nvPr/>
        </p:nvGrpSpPr>
        <p:grpSpPr>
          <a:xfrm>
            <a:off x="11063520" y="2662200"/>
            <a:ext cx="2308621" cy="1292400"/>
            <a:chOff x="5977440" y="1444680"/>
            <a:chExt cx="1154160" cy="646200"/>
          </a:xfrm>
        </p:grpSpPr>
        <p:pic>
          <p:nvPicPr>
            <p:cNvPr id="525" name="Google Shape;434;p28"/>
            <p:cNvPicPr/>
            <p:nvPr/>
          </p:nvPicPr>
          <p:blipFill>
            <a:blip r:embed="rId2"/>
            <a:stretch/>
          </p:blipFill>
          <p:spPr>
            <a:xfrm>
              <a:off x="5977440" y="1444680"/>
              <a:ext cx="1154160" cy="6462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6" name="Google Shape;435;p28"/>
            <p:cNvPicPr/>
            <p:nvPr/>
          </p:nvPicPr>
          <p:blipFill>
            <a:blip r:embed="rId3"/>
            <a:stretch/>
          </p:blipFill>
          <p:spPr>
            <a:xfrm>
              <a:off x="6220080" y="1654200"/>
              <a:ext cx="667080" cy="22248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527" name="Group 13"/>
          <p:cNvGrpSpPr/>
          <p:nvPr/>
        </p:nvGrpSpPr>
        <p:grpSpPr>
          <a:xfrm>
            <a:off x="7677813" y="6907320"/>
            <a:ext cx="501905" cy="501840"/>
            <a:chOff x="4332240" y="3567240"/>
            <a:chExt cx="250920" cy="250920"/>
          </a:xfrm>
        </p:grpSpPr>
        <p:sp>
          <p:nvSpPr>
            <p:cNvPr id="528" name="CustomShape 14"/>
            <p:cNvSpPr/>
            <p:nvPr/>
          </p:nvSpPr>
          <p:spPr>
            <a:xfrm>
              <a:off x="4332240" y="3645000"/>
              <a:ext cx="250920" cy="954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9" name="CustomShape 15"/>
            <p:cNvSpPr/>
            <p:nvPr/>
          </p:nvSpPr>
          <p:spPr>
            <a:xfrm rot="5400000">
              <a:off x="4338000" y="3645000"/>
              <a:ext cx="250920" cy="954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530" name="Google Shape;441;p28"/>
          <p:cNvPicPr/>
          <p:nvPr/>
        </p:nvPicPr>
        <p:blipFill>
          <a:blip r:embed="rId4"/>
          <a:stretch/>
        </p:blipFill>
        <p:spPr>
          <a:xfrm>
            <a:off x="3383174" y="5208840"/>
            <a:ext cx="1070779" cy="1069920"/>
          </a:xfrm>
          <a:prstGeom prst="rect">
            <a:avLst/>
          </a:prstGeom>
          <a:ln>
            <a:noFill/>
          </a:ln>
        </p:spPr>
      </p:pic>
      <p:pic>
        <p:nvPicPr>
          <p:cNvPr id="531" name="Google Shape;442;p28"/>
          <p:cNvPicPr/>
          <p:nvPr/>
        </p:nvPicPr>
        <p:blipFill>
          <a:blip r:embed="rId5"/>
          <a:stretch/>
        </p:blipFill>
        <p:spPr>
          <a:xfrm>
            <a:off x="11664078" y="5040360"/>
            <a:ext cx="1288968" cy="1289520"/>
          </a:xfrm>
          <a:prstGeom prst="rect">
            <a:avLst/>
          </a:prstGeom>
          <a:ln>
            <a:noFill/>
          </a:ln>
        </p:spPr>
      </p:pic>
      <p:pic>
        <p:nvPicPr>
          <p:cNvPr id="532" name="Google Shape;443;p28"/>
          <p:cNvPicPr/>
          <p:nvPr/>
        </p:nvPicPr>
        <p:blipFill>
          <a:blip r:embed="rId6"/>
          <a:stretch/>
        </p:blipFill>
        <p:spPr>
          <a:xfrm>
            <a:off x="20318165" y="5008680"/>
            <a:ext cx="1273846" cy="1273680"/>
          </a:xfrm>
          <a:prstGeom prst="rect">
            <a:avLst/>
          </a:prstGeom>
          <a:ln>
            <a:noFill/>
          </a:ln>
        </p:spPr>
      </p:pic>
      <p:sp>
        <p:nvSpPr>
          <p:cNvPr id="533" name="CustomShape 16"/>
          <p:cNvSpPr/>
          <p:nvPr/>
        </p:nvSpPr>
        <p:spPr>
          <a:xfrm>
            <a:off x="19057281" y="8402040"/>
            <a:ext cx="4354407" cy="53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200" spc="-2">
                <a:solidFill>
                  <a:srgbClr val="404040"/>
                </a:solidFill>
                <a:latin typeface="Helvetica Neue"/>
                <a:ea typeface="Calibri"/>
              </a:rPr>
              <a:t>Enero a diciembre de 2019</a:t>
            </a:r>
            <a:endParaRPr lang="es-ES" sz="2200" spc="-2">
              <a:latin typeface="Arial"/>
            </a:endParaRPr>
          </a:p>
        </p:txBody>
      </p:sp>
      <p:sp>
        <p:nvSpPr>
          <p:cNvPr id="534" name="CustomShape 17"/>
          <p:cNvSpPr/>
          <p:nvPr/>
        </p:nvSpPr>
        <p:spPr>
          <a:xfrm>
            <a:off x="20063252" y="7624440"/>
            <a:ext cx="2701072" cy="72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3600" spc="-2">
                <a:solidFill>
                  <a:srgbClr val="00CACA"/>
                </a:solidFill>
                <a:latin typeface="Helvetica Neue"/>
                <a:ea typeface="Calibri"/>
              </a:rPr>
              <a:t>millones</a:t>
            </a:r>
            <a:endParaRPr lang="es-ES" sz="3600" spc="-2">
              <a:latin typeface="Arial"/>
            </a:endParaRPr>
          </a:p>
        </p:txBody>
      </p:sp>
      <p:sp>
        <p:nvSpPr>
          <p:cNvPr id="535" name="CustomShape 18"/>
          <p:cNvSpPr/>
          <p:nvPr/>
        </p:nvSpPr>
        <p:spPr>
          <a:xfrm>
            <a:off x="13372141" y="10768222"/>
            <a:ext cx="4175824" cy="102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80000"/>
              </a:lnSpc>
            </a:pPr>
            <a:r>
              <a:rPr lang="es-ES" sz="3200" b="1" spc="-2">
                <a:solidFill>
                  <a:srgbClr val="00CACA"/>
                </a:solidFill>
                <a:latin typeface="Helvetica Neue"/>
                <a:ea typeface="Calibri"/>
              </a:rPr>
              <a:t>uso de canal</a:t>
            </a:r>
            <a:r>
              <a:rPr lang="es-ES" sz="3200" spc="-2">
                <a:solidFill>
                  <a:srgbClr val="000000"/>
                </a:solidFill>
                <a:latin typeface="Helvetica Neue"/>
                <a:ea typeface="Arial"/>
              </a:rPr>
              <a:t> </a:t>
            </a:r>
            <a:r>
              <a:rPr lang="es-ES" sz="3200" b="1" spc="-2">
                <a:solidFill>
                  <a:srgbClr val="00CACA"/>
                </a:solidFill>
                <a:latin typeface="Helvetica Neue"/>
                <a:ea typeface="Calibri"/>
              </a:rPr>
              <a:t>virtual</a:t>
            </a:r>
            <a:endParaRPr lang="es-ES" sz="3200" spc="-2">
              <a:latin typeface="Arial"/>
            </a:endParaRPr>
          </a:p>
        </p:txBody>
      </p:sp>
      <p:sp>
        <p:nvSpPr>
          <p:cNvPr id="536" name="CustomShape 19"/>
          <p:cNvSpPr/>
          <p:nvPr/>
        </p:nvSpPr>
        <p:spPr>
          <a:xfrm flipH="1">
            <a:off x="8518708" y="4036263"/>
            <a:ext cx="987969" cy="686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500000" sp="4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7" name="CustomShape 20"/>
          <p:cNvSpPr/>
          <p:nvPr/>
        </p:nvSpPr>
        <p:spPr>
          <a:xfrm>
            <a:off x="15656548" y="3792240"/>
            <a:ext cx="1003091" cy="717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500000" sp="4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8" name="CustomShape 21"/>
          <p:cNvSpPr/>
          <p:nvPr/>
        </p:nvSpPr>
        <p:spPr>
          <a:xfrm>
            <a:off x="12294116" y="4218840"/>
            <a:ext cx="720" cy="73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500000" sp="4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9" name="CustomShape 22"/>
          <p:cNvSpPr/>
          <p:nvPr/>
        </p:nvSpPr>
        <p:spPr>
          <a:xfrm>
            <a:off x="13568726" y="10354222"/>
            <a:ext cx="3514778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40000"/>
              </a:lnSpc>
            </a:pPr>
            <a:r>
              <a:rPr lang="es-ES" sz="6400" b="1" spc="-2">
                <a:solidFill>
                  <a:srgbClr val="00CACA"/>
                </a:solidFill>
                <a:latin typeface="Helvetica Neue"/>
                <a:ea typeface="Calibri"/>
              </a:rPr>
              <a:t>96,20%</a:t>
            </a:r>
            <a:endParaRPr lang="es-ES" sz="6400" spc="-2">
              <a:latin typeface="Arial"/>
            </a:endParaRPr>
          </a:p>
        </p:txBody>
      </p:sp>
      <p:sp>
        <p:nvSpPr>
          <p:cNvPr id="540" name="CustomShape 23"/>
          <p:cNvSpPr/>
          <p:nvPr/>
        </p:nvSpPr>
        <p:spPr>
          <a:xfrm>
            <a:off x="5769391" y="10873342"/>
            <a:ext cx="6539171" cy="53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Total de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transacciones en línea</a:t>
            </a:r>
            <a:endParaRPr lang="es-ES" sz="2800" spc="-2">
              <a:latin typeface="Arial"/>
            </a:endParaRPr>
          </a:p>
        </p:txBody>
      </p:sp>
      <p:sp>
        <p:nvSpPr>
          <p:cNvPr id="541" name="CustomShape 24"/>
          <p:cNvSpPr/>
          <p:nvPr/>
        </p:nvSpPr>
        <p:spPr>
          <a:xfrm>
            <a:off x="6711274" y="9895582"/>
            <a:ext cx="4940563" cy="102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7200" b="1" spc="-2" dirty="0">
                <a:solidFill>
                  <a:srgbClr val="404040"/>
                </a:solidFill>
                <a:latin typeface="Helvetica Neue"/>
                <a:ea typeface="Calibri"/>
              </a:rPr>
              <a:t>50’261.148</a:t>
            </a:r>
            <a:endParaRPr lang="es-ES" sz="7200" spc="-2" dirty="0">
              <a:latin typeface="Arial"/>
            </a:endParaRPr>
          </a:p>
        </p:txBody>
      </p:sp>
      <p:sp>
        <p:nvSpPr>
          <p:cNvPr id="542" name="CustomShape 25"/>
          <p:cNvSpPr/>
          <p:nvPr/>
        </p:nvSpPr>
        <p:spPr>
          <a:xfrm>
            <a:off x="7231181" y="11384334"/>
            <a:ext cx="3615591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200" b="1" spc="-2" dirty="0">
                <a:solidFill>
                  <a:srgbClr val="404040"/>
                </a:solidFill>
                <a:latin typeface="Calibri"/>
                <a:ea typeface="Calibri"/>
              </a:rPr>
              <a:t>Enero a diciembre de 2019</a:t>
            </a:r>
            <a:endParaRPr lang="es-ES" sz="2200" spc="-2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6742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829039" y="6887306"/>
            <a:ext cx="20729099" cy="294005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11700" b="1" dirty="0" smtClean="0">
                <a:solidFill>
                  <a:srgbClr val="7F7F7F"/>
                </a:solidFill>
                <a:latin typeface="Arial"/>
                <a:cs typeface="Arial"/>
              </a:rPr>
              <a:t>SIMPLICIDAD</a:t>
            </a:r>
          </a:p>
          <a:p>
            <a:pPr algn="l"/>
            <a:r>
              <a:rPr lang="es-ES" sz="11700" b="1" dirty="0" smtClean="0">
                <a:solidFill>
                  <a:srgbClr val="7F7F7F"/>
                </a:solidFill>
                <a:latin typeface="Arial"/>
                <a:cs typeface="Arial"/>
              </a:rPr>
              <a:t>NORMATIVA</a:t>
            </a:r>
            <a:endParaRPr lang="es-ES" sz="7200" b="1" dirty="0">
              <a:solidFill>
                <a:srgbClr val="7F7F7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5973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CustomShape 1"/>
          <p:cNvSpPr/>
          <p:nvPr/>
        </p:nvSpPr>
        <p:spPr>
          <a:xfrm>
            <a:off x="2356867" y="2198520"/>
            <a:ext cx="4000841" cy="2437200"/>
          </a:xfrm>
          <a:prstGeom prst="rect">
            <a:avLst/>
          </a:prstGeom>
          <a:noFill/>
          <a:ln w="12600" cap="rnd">
            <a:solidFill>
              <a:srgbClr val="F0BC5E"/>
            </a:solidFill>
            <a:custDash>
              <a:ds d="4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5" name="CustomShape 2"/>
          <p:cNvSpPr/>
          <p:nvPr/>
        </p:nvSpPr>
        <p:spPr>
          <a:xfrm>
            <a:off x="886393" y="879120"/>
            <a:ext cx="19230136" cy="9711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 smtClean="0">
                <a:solidFill>
                  <a:srgbClr val="434343"/>
                </a:solidFill>
                <a:latin typeface="Helvetica Neue"/>
                <a:ea typeface="Calibri"/>
              </a:rPr>
              <a:t>Simplicidad |</a:t>
            </a:r>
            <a:r>
              <a:rPr lang="es-ES" sz="6000" spc="-2" dirty="0" smtClean="0">
                <a:latin typeface="Arial"/>
              </a:rPr>
              <a:t> </a:t>
            </a:r>
            <a:r>
              <a:rPr lang="es-ES" sz="4000" spc="-2" dirty="0" smtClean="0">
                <a:solidFill>
                  <a:srgbClr val="434343"/>
                </a:solidFill>
                <a:latin typeface="Helvetica Neue"/>
                <a:ea typeface="Calibri"/>
              </a:rPr>
              <a:t>Reformas </a:t>
            </a:r>
            <a:r>
              <a:rPr lang="es-ES" sz="4000" spc="-2" dirty="0">
                <a:solidFill>
                  <a:srgbClr val="434343"/>
                </a:solidFill>
                <a:latin typeface="Helvetica Neue"/>
                <a:ea typeface="Calibri"/>
              </a:rPr>
              <a:t>normativas implementadas </a:t>
            </a:r>
            <a:endParaRPr lang="es-ES" sz="4000" spc="-2" dirty="0">
              <a:latin typeface="Arial"/>
            </a:endParaRPr>
          </a:p>
        </p:txBody>
      </p:sp>
      <p:sp>
        <p:nvSpPr>
          <p:cNvPr id="546" name="CustomShape 3"/>
          <p:cNvSpPr/>
          <p:nvPr/>
        </p:nvSpPr>
        <p:spPr>
          <a:xfrm>
            <a:off x="1008852" y="1850229"/>
            <a:ext cx="4970807" cy="53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400" spc="-2" dirty="0">
                <a:solidFill>
                  <a:srgbClr val="404040"/>
                </a:solidFill>
                <a:latin typeface="Helvetica Neue"/>
                <a:ea typeface="Calibri"/>
              </a:rPr>
              <a:t>(Simplificación a corto plazo)</a:t>
            </a:r>
            <a:endParaRPr lang="es-ES" sz="2400" spc="-2" dirty="0">
              <a:latin typeface="Arial"/>
            </a:endParaRPr>
          </a:p>
        </p:txBody>
      </p:sp>
      <p:pic>
        <p:nvPicPr>
          <p:cNvPr id="547" name="Google Shape;464;p30"/>
          <p:cNvPicPr/>
          <p:nvPr/>
        </p:nvPicPr>
        <p:blipFill>
          <a:blip r:embed="rId2"/>
          <a:stretch/>
        </p:blipFill>
        <p:spPr>
          <a:xfrm>
            <a:off x="1" y="2529000"/>
            <a:ext cx="24694174" cy="8101978"/>
          </a:xfrm>
          <a:prstGeom prst="rect">
            <a:avLst/>
          </a:prstGeom>
          <a:ln>
            <a:noFill/>
          </a:ln>
        </p:spPr>
      </p:pic>
      <p:sp>
        <p:nvSpPr>
          <p:cNvPr id="548" name="CustomShape 4"/>
          <p:cNvSpPr/>
          <p:nvPr/>
        </p:nvSpPr>
        <p:spPr>
          <a:xfrm>
            <a:off x="7235777" y="3572280"/>
            <a:ext cx="3644120" cy="1163520"/>
          </a:xfrm>
          <a:custGeom>
            <a:avLst/>
            <a:gdLst/>
            <a:ahLst/>
            <a:cxnLst/>
            <a:rect l="l" t="t" r="r" b="b"/>
            <a:pathLst>
              <a:path w="1520393" h="717785">
                <a:moveTo>
                  <a:pt x="0" y="119633"/>
                </a:moveTo>
                <a:cubicBezTo>
                  <a:pt x="0" y="53562"/>
                  <a:pt x="53562" y="0"/>
                  <a:pt x="119633" y="0"/>
                </a:cubicBezTo>
                <a:lnTo>
                  <a:pt x="1400760" y="0"/>
                </a:lnTo>
                <a:cubicBezTo>
                  <a:pt x="1466831" y="0"/>
                  <a:pt x="1520393" y="53562"/>
                  <a:pt x="1520393" y="119633"/>
                </a:cubicBezTo>
                <a:lnTo>
                  <a:pt x="1520393" y="598152"/>
                </a:lnTo>
                <a:cubicBezTo>
                  <a:pt x="1520393" y="664223"/>
                  <a:pt x="1466831" y="717785"/>
                  <a:pt x="1400760" y="717785"/>
                </a:cubicBezTo>
                <a:lnTo>
                  <a:pt x="119633" y="717785"/>
                </a:lnTo>
                <a:cubicBezTo>
                  <a:pt x="53562" y="717785"/>
                  <a:pt x="0" y="664223"/>
                  <a:pt x="0" y="598152"/>
                </a:cubicBezTo>
                <a:lnTo>
                  <a:pt x="0" y="119633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4088" tIns="154088" rIns="154088" bIns="154088" anchor="ctr"/>
          <a:lstStyle/>
          <a:p>
            <a:pPr algn="ctr">
              <a:lnSpc>
                <a:spcPct val="9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La autorización a terceros para la realización de trámites en línea</a:t>
            </a:r>
            <a:endParaRPr lang="es-ES" sz="2200" spc="-2" dirty="0">
              <a:latin typeface="Arial"/>
            </a:endParaRPr>
          </a:p>
        </p:txBody>
      </p:sp>
      <p:sp>
        <p:nvSpPr>
          <p:cNvPr id="549" name="CustomShape 5"/>
          <p:cNvSpPr/>
          <p:nvPr/>
        </p:nvSpPr>
        <p:spPr>
          <a:xfrm>
            <a:off x="11421407" y="3418920"/>
            <a:ext cx="4226524" cy="1581120"/>
          </a:xfrm>
          <a:custGeom>
            <a:avLst/>
            <a:gdLst/>
            <a:ahLst/>
            <a:cxnLst/>
            <a:rect l="l" t="t" r="r" b="b"/>
            <a:pathLst>
              <a:path w="2074200" h="621175">
                <a:moveTo>
                  <a:pt x="0" y="103531"/>
                </a:moveTo>
                <a:cubicBezTo>
                  <a:pt x="0" y="46352"/>
                  <a:pt x="46352" y="0"/>
                  <a:pt x="103531" y="0"/>
                </a:cubicBezTo>
                <a:lnTo>
                  <a:pt x="1970669" y="0"/>
                </a:lnTo>
                <a:cubicBezTo>
                  <a:pt x="2027848" y="0"/>
                  <a:pt x="2074200" y="46352"/>
                  <a:pt x="2074200" y="103531"/>
                </a:cubicBezTo>
                <a:lnTo>
                  <a:pt x="2074200" y="517644"/>
                </a:lnTo>
                <a:cubicBezTo>
                  <a:pt x="2074200" y="574823"/>
                  <a:pt x="2027848" y="621175"/>
                  <a:pt x="1970669" y="621175"/>
                </a:cubicBezTo>
                <a:lnTo>
                  <a:pt x="103531" y="621175"/>
                </a:lnTo>
                <a:cubicBezTo>
                  <a:pt x="46352" y="621175"/>
                  <a:pt x="0" y="574823"/>
                  <a:pt x="0" y="517644"/>
                </a:cubicBezTo>
                <a:lnTo>
                  <a:pt x="0" y="103531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4727" tIns="144727" rIns="144727" bIns="144727" anchor="ctr"/>
          <a:lstStyle/>
          <a:p>
            <a:pPr algn="ctr">
              <a:lnSpc>
                <a:spcPct val="9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Eliminación del requisito de copia de la cédula de identidad y del certificado de votación </a:t>
            </a:r>
            <a:endParaRPr lang="es-ES" sz="2200" spc="-2" dirty="0">
              <a:latin typeface="Arial"/>
            </a:endParaRPr>
          </a:p>
        </p:txBody>
      </p:sp>
      <p:sp>
        <p:nvSpPr>
          <p:cNvPr id="550" name="CustomShape 6"/>
          <p:cNvSpPr/>
          <p:nvPr/>
        </p:nvSpPr>
        <p:spPr>
          <a:xfrm>
            <a:off x="16110657" y="3722040"/>
            <a:ext cx="6561596" cy="1195920"/>
          </a:xfrm>
          <a:custGeom>
            <a:avLst/>
            <a:gdLst/>
            <a:ahLst/>
            <a:cxnLst/>
            <a:rect l="l" t="t" r="r" b="b"/>
            <a:pathLst>
              <a:path w="2280291" h="915265">
                <a:moveTo>
                  <a:pt x="0" y="152547"/>
                </a:moveTo>
                <a:cubicBezTo>
                  <a:pt x="0" y="68298"/>
                  <a:pt x="68298" y="0"/>
                  <a:pt x="152547" y="0"/>
                </a:cubicBezTo>
                <a:lnTo>
                  <a:pt x="2127744" y="0"/>
                </a:lnTo>
                <a:cubicBezTo>
                  <a:pt x="2211993" y="0"/>
                  <a:pt x="2280291" y="68298"/>
                  <a:pt x="2280291" y="152547"/>
                </a:cubicBezTo>
                <a:lnTo>
                  <a:pt x="2280291" y="762718"/>
                </a:lnTo>
                <a:cubicBezTo>
                  <a:pt x="2280291" y="846967"/>
                  <a:pt x="2211993" y="915265"/>
                  <a:pt x="2127744" y="915265"/>
                </a:cubicBezTo>
                <a:lnTo>
                  <a:pt x="152547" y="915265"/>
                </a:lnTo>
                <a:cubicBezTo>
                  <a:pt x="68298" y="915265"/>
                  <a:pt x="0" y="846967"/>
                  <a:pt x="0" y="762718"/>
                </a:cubicBezTo>
                <a:lnTo>
                  <a:pt x="0" y="152547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73529" tIns="173529" rIns="173529" bIns="173529" anchor="ctr"/>
          <a:lstStyle/>
          <a:p>
            <a:pPr algn="ctr">
              <a:lnSpc>
                <a:spcPct val="9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Simplicidad (canales electrónicos) para la recepción y gestión de denuncias, quejas, sugerencias y felicitaciones </a:t>
            </a:r>
            <a:endParaRPr lang="es-ES" sz="2200" spc="-2" dirty="0">
              <a:latin typeface="Arial"/>
            </a:endParaRPr>
          </a:p>
        </p:txBody>
      </p:sp>
      <p:sp>
        <p:nvSpPr>
          <p:cNvPr id="551" name="CustomShape 7"/>
          <p:cNvSpPr/>
          <p:nvPr/>
        </p:nvSpPr>
        <p:spPr>
          <a:xfrm>
            <a:off x="8494946" y="6709480"/>
            <a:ext cx="3701161" cy="1466640"/>
          </a:xfrm>
          <a:custGeom>
            <a:avLst/>
            <a:gdLst/>
            <a:ahLst/>
            <a:cxnLst/>
            <a:rect l="l" t="t" r="r" b="b"/>
            <a:pathLst>
              <a:path w="1750887" h="763403">
                <a:moveTo>
                  <a:pt x="0" y="127236"/>
                </a:moveTo>
                <a:cubicBezTo>
                  <a:pt x="0" y="56965"/>
                  <a:pt x="56965" y="0"/>
                  <a:pt x="127236" y="0"/>
                </a:cubicBezTo>
                <a:lnTo>
                  <a:pt x="1623651" y="0"/>
                </a:lnTo>
                <a:cubicBezTo>
                  <a:pt x="1693922" y="0"/>
                  <a:pt x="1750887" y="56965"/>
                  <a:pt x="1750887" y="127236"/>
                </a:cubicBezTo>
                <a:lnTo>
                  <a:pt x="1750887" y="636167"/>
                </a:lnTo>
                <a:cubicBezTo>
                  <a:pt x="1750887" y="706438"/>
                  <a:pt x="1693922" y="763403"/>
                  <a:pt x="1623651" y="763403"/>
                </a:cubicBezTo>
                <a:lnTo>
                  <a:pt x="127236" y="763403"/>
                </a:lnTo>
                <a:cubicBezTo>
                  <a:pt x="56965" y="763403"/>
                  <a:pt x="0" y="706438"/>
                  <a:pt x="0" y="636167"/>
                </a:cubicBezTo>
                <a:lnTo>
                  <a:pt x="0" y="127236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58408" tIns="158408" rIns="158408" bIns="158408" anchor="ctr"/>
          <a:lstStyle/>
          <a:p>
            <a:pPr algn="ctr">
              <a:lnSpc>
                <a:spcPct val="9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Emisión en línea del certificado de residencia fiscal para sociedades</a:t>
            </a:r>
            <a:endParaRPr lang="es-ES" sz="2200" spc="-2" dirty="0">
              <a:latin typeface="Arial"/>
            </a:endParaRPr>
          </a:p>
        </p:txBody>
      </p:sp>
      <p:sp>
        <p:nvSpPr>
          <p:cNvPr id="552" name="CustomShape 8"/>
          <p:cNvSpPr/>
          <p:nvPr/>
        </p:nvSpPr>
        <p:spPr>
          <a:xfrm>
            <a:off x="1259042" y="6407080"/>
            <a:ext cx="7141254" cy="1940400"/>
          </a:xfrm>
          <a:custGeom>
            <a:avLst/>
            <a:gdLst/>
            <a:ahLst/>
            <a:cxnLst/>
            <a:rect l="l" t="t" r="r" b="b"/>
            <a:pathLst>
              <a:path w="1922999" h="1506244">
                <a:moveTo>
                  <a:pt x="0" y="251046"/>
                </a:moveTo>
                <a:cubicBezTo>
                  <a:pt x="0" y="112397"/>
                  <a:pt x="112397" y="0"/>
                  <a:pt x="251046" y="0"/>
                </a:cubicBezTo>
                <a:lnTo>
                  <a:pt x="1671953" y="0"/>
                </a:lnTo>
                <a:cubicBezTo>
                  <a:pt x="1810602" y="0"/>
                  <a:pt x="1922999" y="112397"/>
                  <a:pt x="1922999" y="251046"/>
                </a:cubicBezTo>
                <a:lnTo>
                  <a:pt x="1922999" y="1255198"/>
                </a:lnTo>
                <a:cubicBezTo>
                  <a:pt x="1922999" y="1393847"/>
                  <a:pt x="1810602" y="1506244"/>
                  <a:pt x="1671953" y="1506244"/>
                </a:cubicBezTo>
                <a:lnTo>
                  <a:pt x="251046" y="1506244"/>
                </a:lnTo>
                <a:cubicBezTo>
                  <a:pt x="112397" y="1506244"/>
                  <a:pt x="0" y="1393847"/>
                  <a:pt x="0" y="1255198"/>
                </a:cubicBezTo>
                <a:lnTo>
                  <a:pt x="0" y="251046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31132" tIns="231132" rIns="231132" bIns="231132" anchor="ctr"/>
          <a:lstStyle/>
          <a:p>
            <a:pPr algn="ctr">
              <a:lnSpc>
                <a:spcPct val="9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Integración y simplificación de formularios, los cuales se presentarán en línea a través de un sistema de perfilamiento, de acuerdo a la actividad económica del contribuyente que lo presenta</a:t>
            </a:r>
            <a:endParaRPr lang="es-ES" sz="2200" spc="-2" dirty="0">
              <a:latin typeface="Arial"/>
            </a:endParaRPr>
          </a:p>
        </p:txBody>
      </p:sp>
      <p:sp>
        <p:nvSpPr>
          <p:cNvPr id="553" name="CustomShape 9"/>
          <p:cNvSpPr/>
          <p:nvPr/>
        </p:nvSpPr>
        <p:spPr>
          <a:xfrm>
            <a:off x="12196108" y="6858520"/>
            <a:ext cx="4554111" cy="1168560"/>
          </a:xfrm>
          <a:custGeom>
            <a:avLst/>
            <a:gdLst/>
            <a:ahLst/>
            <a:cxnLst/>
            <a:rect l="l" t="t" r="r" b="b"/>
            <a:pathLst>
              <a:path w="2517197" h="1482650">
                <a:moveTo>
                  <a:pt x="0" y="247113"/>
                </a:moveTo>
                <a:cubicBezTo>
                  <a:pt x="0" y="110636"/>
                  <a:pt x="110636" y="0"/>
                  <a:pt x="247113" y="0"/>
                </a:cubicBezTo>
                <a:lnTo>
                  <a:pt x="2270084" y="0"/>
                </a:lnTo>
                <a:cubicBezTo>
                  <a:pt x="2406561" y="0"/>
                  <a:pt x="2517197" y="110636"/>
                  <a:pt x="2517197" y="247113"/>
                </a:cubicBezTo>
                <a:lnTo>
                  <a:pt x="2517197" y="1235537"/>
                </a:lnTo>
                <a:cubicBezTo>
                  <a:pt x="2517197" y="1372014"/>
                  <a:pt x="2406561" y="1482650"/>
                  <a:pt x="2270084" y="1482650"/>
                </a:cubicBezTo>
                <a:lnTo>
                  <a:pt x="247113" y="1482650"/>
                </a:lnTo>
                <a:cubicBezTo>
                  <a:pt x="110636" y="1482650"/>
                  <a:pt x="0" y="1372014"/>
                  <a:pt x="0" y="1235537"/>
                </a:cubicBezTo>
                <a:lnTo>
                  <a:pt x="0" y="247113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28251" tIns="228251" rIns="228251" bIns="228251" anchor="ctr"/>
          <a:lstStyle/>
          <a:p>
            <a:pPr algn="ctr">
              <a:lnSpc>
                <a:spcPct val="9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Registro en línea en el RUC para personas naturales</a:t>
            </a:r>
            <a:endParaRPr lang="es-ES" sz="2200" spc="-2" dirty="0"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Actualización y suspensión de oficio del RUC</a:t>
            </a:r>
            <a:endParaRPr lang="es-ES" sz="2200" spc="-2" dirty="0">
              <a:latin typeface="Arial"/>
            </a:endParaRPr>
          </a:p>
        </p:txBody>
      </p:sp>
      <p:sp>
        <p:nvSpPr>
          <p:cNvPr id="554" name="CustomShape 10"/>
          <p:cNvSpPr/>
          <p:nvPr/>
        </p:nvSpPr>
        <p:spPr>
          <a:xfrm>
            <a:off x="16877008" y="6755560"/>
            <a:ext cx="6907139" cy="1375200"/>
          </a:xfrm>
          <a:custGeom>
            <a:avLst/>
            <a:gdLst/>
            <a:ahLst/>
            <a:cxnLst/>
            <a:rect l="l" t="t" r="r" b="b"/>
            <a:pathLst>
              <a:path w="2225110" h="1312419">
                <a:moveTo>
                  <a:pt x="0" y="218741"/>
                </a:moveTo>
                <a:cubicBezTo>
                  <a:pt x="0" y="97934"/>
                  <a:pt x="97934" y="0"/>
                  <a:pt x="218741" y="0"/>
                </a:cubicBezTo>
                <a:lnTo>
                  <a:pt x="2006369" y="0"/>
                </a:lnTo>
                <a:cubicBezTo>
                  <a:pt x="2127176" y="0"/>
                  <a:pt x="2225110" y="97934"/>
                  <a:pt x="2225110" y="218741"/>
                </a:cubicBezTo>
                <a:lnTo>
                  <a:pt x="2225110" y="1093678"/>
                </a:lnTo>
                <a:cubicBezTo>
                  <a:pt x="2225110" y="1214485"/>
                  <a:pt x="2127176" y="1312419"/>
                  <a:pt x="2006369" y="1312419"/>
                </a:cubicBezTo>
                <a:lnTo>
                  <a:pt x="218741" y="1312419"/>
                </a:lnTo>
                <a:cubicBezTo>
                  <a:pt x="97934" y="1312419"/>
                  <a:pt x="0" y="1214485"/>
                  <a:pt x="0" y="1093678"/>
                </a:cubicBezTo>
                <a:lnTo>
                  <a:pt x="0" y="218741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691" tIns="211691" rIns="211691" bIns="211691" anchor="ctr"/>
          <a:lstStyle/>
          <a:p>
            <a:pPr algn="ctr">
              <a:lnSpc>
                <a:spcPct val="10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Simplificación en devolución de IVA: </a:t>
            </a:r>
            <a:r>
              <a:rPr lang="es-ES" sz="3600" spc="-2" dirty="0">
                <a:solidFill>
                  <a:srgbClr val="000000"/>
                </a:solidFill>
                <a:latin typeface="Helvetica Neue"/>
                <a:ea typeface="Arial"/>
              </a:rPr>
              <a:t> </a:t>
            </a: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proveedores de exportadores, operadores de turismo receptivo, exportadores habituales (devolución automática), validación de bancarización mediante APS.</a:t>
            </a:r>
            <a:endParaRPr lang="es-ES" sz="2200" spc="-2" dirty="0">
              <a:latin typeface="Arial"/>
            </a:endParaRPr>
          </a:p>
        </p:txBody>
      </p:sp>
      <p:sp>
        <p:nvSpPr>
          <p:cNvPr id="555" name="CustomShape 11"/>
          <p:cNvSpPr/>
          <p:nvPr/>
        </p:nvSpPr>
        <p:spPr>
          <a:xfrm>
            <a:off x="2649945" y="2175480"/>
            <a:ext cx="3329714" cy="22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6000" b="1" spc="-2">
                <a:solidFill>
                  <a:srgbClr val="F0BC5E"/>
                </a:solidFill>
                <a:latin typeface="Helvetica Neue"/>
                <a:ea typeface="Calibri"/>
              </a:rPr>
              <a:t>MÁS</a:t>
            </a:r>
            <a:endParaRPr lang="es-ES" sz="6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4000" b="1" spc="-2">
                <a:solidFill>
                  <a:srgbClr val="F0BC5E"/>
                </a:solidFill>
                <a:latin typeface="Helvetica Neue"/>
                <a:ea typeface="Calibri"/>
              </a:rPr>
              <a:t>simplicidad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34343"/>
                </a:solidFill>
                <a:latin typeface="Helvetica Neue"/>
                <a:ea typeface="Calibri"/>
              </a:rPr>
              <a:t>en los siguientes procesos</a:t>
            </a:r>
            <a:endParaRPr lang="es-ES" sz="2800" spc="-2">
              <a:latin typeface="Arial"/>
            </a:endParaRPr>
          </a:p>
        </p:txBody>
      </p:sp>
      <p:sp>
        <p:nvSpPr>
          <p:cNvPr id="556" name="CustomShape 12"/>
          <p:cNvSpPr/>
          <p:nvPr/>
        </p:nvSpPr>
        <p:spPr>
          <a:xfrm flipH="1">
            <a:off x="2433917" y="3188520"/>
            <a:ext cx="3840260" cy="5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 cap="rnd">
            <a:solidFill>
              <a:srgbClr val="A6A6A6"/>
            </a:solidFill>
            <a:custDash>
              <a:ds d="4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7" name="CustomShape 13"/>
          <p:cNvSpPr/>
          <p:nvPr/>
        </p:nvSpPr>
        <p:spPr>
          <a:xfrm>
            <a:off x="15337516" y="10630978"/>
            <a:ext cx="8201388" cy="797760"/>
          </a:xfrm>
          <a:custGeom>
            <a:avLst/>
            <a:gdLst/>
            <a:ahLst/>
            <a:cxnLst/>
            <a:rect l="l" t="t" r="r" b="b"/>
            <a:pathLst>
              <a:path w="2225110" h="1312419">
                <a:moveTo>
                  <a:pt x="0" y="218741"/>
                </a:moveTo>
                <a:cubicBezTo>
                  <a:pt x="0" y="97934"/>
                  <a:pt x="97934" y="0"/>
                  <a:pt x="218741" y="0"/>
                </a:cubicBezTo>
                <a:lnTo>
                  <a:pt x="2006369" y="0"/>
                </a:lnTo>
                <a:cubicBezTo>
                  <a:pt x="2127176" y="0"/>
                  <a:pt x="2225110" y="97934"/>
                  <a:pt x="2225110" y="218741"/>
                </a:cubicBezTo>
                <a:lnTo>
                  <a:pt x="2225110" y="1093678"/>
                </a:lnTo>
                <a:cubicBezTo>
                  <a:pt x="2225110" y="1214485"/>
                  <a:pt x="2127176" y="1312419"/>
                  <a:pt x="2006369" y="1312419"/>
                </a:cubicBezTo>
                <a:lnTo>
                  <a:pt x="218741" y="1312419"/>
                </a:lnTo>
                <a:cubicBezTo>
                  <a:pt x="97934" y="1312419"/>
                  <a:pt x="0" y="1214485"/>
                  <a:pt x="0" y="1093678"/>
                </a:cubicBezTo>
                <a:lnTo>
                  <a:pt x="0" y="218741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691" tIns="211691" rIns="211691" bIns="211691" anchor="ctr"/>
          <a:lstStyle/>
          <a:p>
            <a:pPr algn="ctr">
              <a:lnSpc>
                <a:spcPct val="10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Procedimiento para la rebaja del 50% del Impuesto Ambiental a la Contaminación Vehicular 2019 y remisión del 100% de intereses de este impuesto del 2019 y años anteriores</a:t>
            </a:r>
            <a:endParaRPr lang="es-ES" sz="2200" spc="-2" dirty="0">
              <a:latin typeface="Arial"/>
            </a:endParaRPr>
          </a:p>
        </p:txBody>
      </p:sp>
      <p:sp>
        <p:nvSpPr>
          <p:cNvPr id="558" name="CustomShape 14"/>
          <p:cNvSpPr/>
          <p:nvPr/>
        </p:nvSpPr>
        <p:spPr>
          <a:xfrm>
            <a:off x="6856458" y="10499218"/>
            <a:ext cx="5382086" cy="968400"/>
          </a:xfrm>
          <a:custGeom>
            <a:avLst/>
            <a:gdLst/>
            <a:ahLst/>
            <a:cxnLst/>
            <a:rect l="l" t="t" r="r" b="b"/>
            <a:pathLst>
              <a:path w="2225110" h="1312419">
                <a:moveTo>
                  <a:pt x="0" y="218741"/>
                </a:moveTo>
                <a:cubicBezTo>
                  <a:pt x="0" y="97934"/>
                  <a:pt x="97934" y="0"/>
                  <a:pt x="218741" y="0"/>
                </a:cubicBezTo>
                <a:lnTo>
                  <a:pt x="2006369" y="0"/>
                </a:lnTo>
                <a:cubicBezTo>
                  <a:pt x="2127176" y="0"/>
                  <a:pt x="2225110" y="97934"/>
                  <a:pt x="2225110" y="218741"/>
                </a:cubicBezTo>
                <a:lnTo>
                  <a:pt x="2225110" y="1093678"/>
                </a:lnTo>
                <a:cubicBezTo>
                  <a:pt x="2225110" y="1214485"/>
                  <a:pt x="2127176" y="1312419"/>
                  <a:pt x="2006369" y="1312419"/>
                </a:cubicBezTo>
                <a:lnTo>
                  <a:pt x="218741" y="1312419"/>
                </a:lnTo>
                <a:cubicBezTo>
                  <a:pt x="97934" y="1312419"/>
                  <a:pt x="0" y="1214485"/>
                  <a:pt x="0" y="1093678"/>
                </a:cubicBezTo>
                <a:lnTo>
                  <a:pt x="0" y="218741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691" tIns="211691" rIns="211691" bIns="211691" anchor="ctr"/>
          <a:lstStyle/>
          <a:p>
            <a:pPr algn="ctr">
              <a:lnSpc>
                <a:spcPct val="10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Aplicación automática de los convenios para evitar la doble imposición</a:t>
            </a:r>
            <a:endParaRPr lang="es-ES" sz="2200" spc="-2" dirty="0">
              <a:latin typeface="Arial"/>
            </a:endParaRPr>
          </a:p>
        </p:txBody>
      </p:sp>
      <p:sp>
        <p:nvSpPr>
          <p:cNvPr id="559" name="CustomShape 15"/>
          <p:cNvSpPr/>
          <p:nvPr/>
        </p:nvSpPr>
        <p:spPr>
          <a:xfrm>
            <a:off x="1326520" y="10486258"/>
            <a:ext cx="5507530" cy="994320"/>
          </a:xfrm>
          <a:custGeom>
            <a:avLst/>
            <a:gdLst/>
            <a:ahLst/>
            <a:cxnLst/>
            <a:rect l="l" t="t" r="r" b="b"/>
            <a:pathLst>
              <a:path w="2225110" h="1312419">
                <a:moveTo>
                  <a:pt x="0" y="218741"/>
                </a:moveTo>
                <a:cubicBezTo>
                  <a:pt x="0" y="97934"/>
                  <a:pt x="97934" y="0"/>
                  <a:pt x="218741" y="0"/>
                </a:cubicBezTo>
                <a:lnTo>
                  <a:pt x="2006369" y="0"/>
                </a:lnTo>
                <a:cubicBezTo>
                  <a:pt x="2127176" y="0"/>
                  <a:pt x="2225110" y="97934"/>
                  <a:pt x="2225110" y="218741"/>
                </a:cubicBezTo>
                <a:lnTo>
                  <a:pt x="2225110" y="1093678"/>
                </a:lnTo>
                <a:cubicBezTo>
                  <a:pt x="2225110" y="1214485"/>
                  <a:pt x="2127176" y="1312419"/>
                  <a:pt x="2006369" y="1312419"/>
                </a:cubicBezTo>
                <a:lnTo>
                  <a:pt x="218741" y="1312419"/>
                </a:lnTo>
                <a:cubicBezTo>
                  <a:pt x="97934" y="1312419"/>
                  <a:pt x="0" y="1214485"/>
                  <a:pt x="0" y="1093678"/>
                </a:cubicBezTo>
                <a:lnTo>
                  <a:pt x="0" y="218741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691" tIns="211691" rIns="211691" bIns="211691" anchor="ctr"/>
          <a:lstStyle/>
          <a:p>
            <a:pPr algn="ctr">
              <a:lnSpc>
                <a:spcPct val="100000"/>
              </a:lnSpc>
            </a:pPr>
            <a:r>
              <a:rPr lang="es-ES" sz="2200" spc="-2" dirty="0">
                <a:solidFill>
                  <a:srgbClr val="404040"/>
                </a:solidFill>
                <a:latin typeface="Helvetica Neue"/>
                <a:ea typeface="Calibri"/>
              </a:rPr>
              <a:t>Simplificación de devolución de ISD: devolución automática para exportadores habituales</a:t>
            </a:r>
            <a:endParaRPr lang="es-ES" sz="2200" spc="-2" dirty="0">
              <a:latin typeface="Arial"/>
            </a:endParaRPr>
          </a:p>
        </p:txBody>
      </p:sp>
      <p:pic>
        <p:nvPicPr>
          <p:cNvPr id="560" name="Google Shape;477;p30"/>
          <p:cNvPicPr/>
          <p:nvPr/>
        </p:nvPicPr>
        <p:blipFill>
          <a:blip r:embed="rId3"/>
          <a:stretch/>
        </p:blipFill>
        <p:spPr>
          <a:xfrm>
            <a:off x="8494946" y="2150280"/>
            <a:ext cx="1096703" cy="1097280"/>
          </a:xfrm>
          <a:prstGeom prst="rect">
            <a:avLst/>
          </a:prstGeom>
          <a:ln>
            <a:noFill/>
          </a:ln>
        </p:spPr>
      </p:pic>
      <p:pic>
        <p:nvPicPr>
          <p:cNvPr id="561" name="Google Shape;478;p30"/>
          <p:cNvPicPr/>
          <p:nvPr/>
        </p:nvPicPr>
        <p:blipFill>
          <a:blip r:embed="rId4"/>
          <a:stretch/>
        </p:blipFill>
        <p:spPr>
          <a:xfrm>
            <a:off x="12844312" y="2088360"/>
            <a:ext cx="1097423" cy="1097280"/>
          </a:xfrm>
          <a:prstGeom prst="rect">
            <a:avLst/>
          </a:prstGeom>
          <a:ln>
            <a:noFill/>
          </a:ln>
        </p:spPr>
      </p:pic>
      <p:pic>
        <p:nvPicPr>
          <p:cNvPr id="562" name="Google Shape;479;p30"/>
          <p:cNvPicPr/>
          <p:nvPr/>
        </p:nvPicPr>
        <p:blipFill>
          <a:blip r:embed="rId5"/>
          <a:stretch/>
        </p:blipFill>
        <p:spPr>
          <a:xfrm>
            <a:off x="19257476" y="2175480"/>
            <a:ext cx="922440" cy="922320"/>
          </a:xfrm>
          <a:prstGeom prst="rect">
            <a:avLst/>
          </a:prstGeom>
          <a:ln>
            <a:noFill/>
          </a:ln>
        </p:spPr>
      </p:pic>
      <p:pic>
        <p:nvPicPr>
          <p:cNvPr id="563" name="Google Shape;480;p30"/>
          <p:cNvPicPr/>
          <p:nvPr/>
        </p:nvPicPr>
        <p:blipFill>
          <a:blip r:embed="rId6"/>
          <a:stretch/>
        </p:blipFill>
        <p:spPr>
          <a:xfrm>
            <a:off x="4076633" y="5194440"/>
            <a:ext cx="1147109" cy="1146960"/>
          </a:xfrm>
          <a:prstGeom prst="rect">
            <a:avLst/>
          </a:prstGeom>
          <a:ln>
            <a:noFill/>
          </a:ln>
        </p:spPr>
      </p:pic>
      <p:pic>
        <p:nvPicPr>
          <p:cNvPr id="564" name="Google Shape;481;p30"/>
          <p:cNvPicPr/>
          <p:nvPr/>
        </p:nvPicPr>
        <p:blipFill>
          <a:blip r:embed="rId7"/>
          <a:stretch/>
        </p:blipFill>
        <p:spPr>
          <a:xfrm>
            <a:off x="9892132" y="5247720"/>
            <a:ext cx="1039815" cy="1039680"/>
          </a:xfrm>
          <a:prstGeom prst="rect">
            <a:avLst/>
          </a:prstGeom>
          <a:ln>
            <a:noFill/>
          </a:ln>
        </p:spPr>
      </p:pic>
      <p:pic>
        <p:nvPicPr>
          <p:cNvPr id="565" name="Google Shape;482;p30"/>
          <p:cNvPicPr/>
          <p:nvPr/>
        </p:nvPicPr>
        <p:blipFill>
          <a:blip r:embed="rId8"/>
          <a:stretch/>
        </p:blipFill>
        <p:spPr>
          <a:xfrm>
            <a:off x="13735309" y="5144760"/>
            <a:ext cx="1198956" cy="1198080"/>
          </a:xfrm>
          <a:prstGeom prst="rect">
            <a:avLst/>
          </a:prstGeom>
          <a:ln>
            <a:noFill/>
          </a:ln>
        </p:spPr>
      </p:pic>
      <p:pic>
        <p:nvPicPr>
          <p:cNvPr id="566" name="Google Shape;483;p30"/>
          <p:cNvPicPr/>
          <p:nvPr/>
        </p:nvPicPr>
        <p:blipFill>
          <a:blip r:embed="rId9"/>
          <a:stretch/>
        </p:blipFill>
        <p:spPr>
          <a:xfrm>
            <a:off x="19297964" y="5308200"/>
            <a:ext cx="1032614" cy="1033200"/>
          </a:xfrm>
          <a:prstGeom prst="rect">
            <a:avLst/>
          </a:prstGeom>
          <a:ln>
            <a:noFill/>
          </a:ln>
        </p:spPr>
      </p:pic>
      <p:pic>
        <p:nvPicPr>
          <p:cNvPr id="567" name="Google Shape;484;p30"/>
          <p:cNvPicPr/>
          <p:nvPr/>
        </p:nvPicPr>
        <p:blipFill>
          <a:blip r:embed="rId10"/>
          <a:stretch/>
        </p:blipFill>
        <p:spPr>
          <a:xfrm>
            <a:off x="13274928" y="8650200"/>
            <a:ext cx="1198236" cy="1198080"/>
          </a:xfrm>
          <a:prstGeom prst="rect">
            <a:avLst/>
          </a:prstGeom>
          <a:ln>
            <a:noFill/>
          </a:ln>
        </p:spPr>
      </p:pic>
      <p:pic>
        <p:nvPicPr>
          <p:cNvPr id="568" name="Google Shape;485;p30"/>
          <p:cNvPicPr/>
          <p:nvPr/>
        </p:nvPicPr>
        <p:blipFill>
          <a:blip r:embed="rId11"/>
          <a:stretch/>
        </p:blipFill>
        <p:spPr>
          <a:xfrm>
            <a:off x="8681089" y="8767560"/>
            <a:ext cx="1141349" cy="1141200"/>
          </a:xfrm>
          <a:prstGeom prst="rect">
            <a:avLst/>
          </a:prstGeom>
          <a:ln>
            <a:noFill/>
          </a:ln>
        </p:spPr>
      </p:pic>
      <p:pic>
        <p:nvPicPr>
          <p:cNvPr id="569" name="Google Shape;486;p30"/>
          <p:cNvPicPr/>
          <p:nvPr/>
        </p:nvPicPr>
        <p:blipFill>
          <a:blip r:embed="rId12"/>
          <a:stretch/>
        </p:blipFill>
        <p:spPr>
          <a:xfrm>
            <a:off x="3325575" y="8761080"/>
            <a:ext cx="1141349" cy="1141200"/>
          </a:xfrm>
          <a:prstGeom prst="rect">
            <a:avLst/>
          </a:prstGeom>
          <a:ln>
            <a:noFill/>
          </a:ln>
        </p:spPr>
      </p:pic>
      <p:sp>
        <p:nvSpPr>
          <p:cNvPr id="570" name="CustomShape 16"/>
          <p:cNvSpPr/>
          <p:nvPr/>
        </p:nvSpPr>
        <p:spPr>
          <a:xfrm rot="13500000">
            <a:off x="6912197" y="3284982"/>
            <a:ext cx="267840" cy="268595"/>
          </a:xfrm>
          <a:custGeom>
            <a:avLst/>
            <a:gdLst/>
            <a:ahLst/>
            <a:cxnLst/>
            <a:rect l="l" t="t" r="r" b="b"/>
            <a:pathLst>
              <a:path w="388" h="388">
                <a:moveTo>
                  <a:pt x="0" y="388"/>
                </a:moveTo>
                <a:lnTo>
                  <a:pt x="0" y="0"/>
                </a:lnTo>
                <a:lnTo>
                  <a:pt x="388" y="388"/>
                </a:lnTo>
                <a:close/>
              </a:path>
            </a:pathLst>
          </a:custGeom>
          <a:solidFill>
            <a:srgbClr val="F0BC5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1" name="CustomShape 17"/>
          <p:cNvSpPr/>
          <p:nvPr/>
        </p:nvSpPr>
        <p:spPr>
          <a:xfrm>
            <a:off x="12464103" y="10543138"/>
            <a:ext cx="2789643" cy="797760"/>
          </a:xfrm>
          <a:custGeom>
            <a:avLst/>
            <a:gdLst/>
            <a:ahLst/>
            <a:cxnLst/>
            <a:rect l="l" t="t" r="r" b="b"/>
            <a:pathLst>
              <a:path w="2225110" h="1312419">
                <a:moveTo>
                  <a:pt x="0" y="218741"/>
                </a:moveTo>
                <a:cubicBezTo>
                  <a:pt x="0" y="97934"/>
                  <a:pt x="97934" y="0"/>
                  <a:pt x="218741" y="0"/>
                </a:cubicBezTo>
                <a:lnTo>
                  <a:pt x="2006369" y="0"/>
                </a:lnTo>
                <a:cubicBezTo>
                  <a:pt x="2127176" y="0"/>
                  <a:pt x="2225110" y="97934"/>
                  <a:pt x="2225110" y="218741"/>
                </a:cubicBezTo>
                <a:lnTo>
                  <a:pt x="2225110" y="1093678"/>
                </a:lnTo>
                <a:cubicBezTo>
                  <a:pt x="2225110" y="1214485"/>
                  <a:pt x="2127176" y="1312419"/>
                  <a:pt x="2006369" y="1312419"/>
                </a:cubicBezTo>
                <a:lnTo>
                  <a:pt x="218741" y="1312419"/>
                </a:lnTo>
                <a:cubicBezTo>
                  <a:pt x="97934" y="1312419"/>
                  <a:pt x="0" y="1214485"/>
                  <a:pt x="0" y="1093678"/>
                </a:cubicBezTo>
                <a:lnTo>
                  <a:pt x="0" y="218741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1691" tIns="211691" rIns="211691" bIns="211691" anchor="ctr"/>
          <a:lstStyle/>
          <a:p>
            <a:pPr algn="ctr">
              <a:lnSpc>
                <a:spcPct val="100000"/>
              </a:lnSpc>
            </a:pPr>
            <a:r>
              <a:rPr lang="es-ES" sz="2200" spc="-2">
                <a:solidFill>
                  <a:srgbClr val="404040"/>
                </a:solidFill>
                <a:latin typeface="Helvetica Neue"/>
                <a:ea typeface="Calibri"/>
              </a:rPr>
              <a:t>Notas desmaterializadas</a:t>
            </a:r>
            <a:endParaRPr lang="es-ES" sz="2200" spc="-2">
              <a:latin typeface="Arial"/>
            </a:endParaRPr>
          </a:p>
        </p:txBody>
      </p:sp>
      <p:pic>
        <p:nvPicPr>
          <p:cNvPr id="572" name="Google Shape;489;p30"/>
          <p:cNvPicPr/>
          <p:nvPr/>
        </p:nvPicPr>
        <p:blipFill>
          <a:blip r:embed="rId13"/>
          <a:stretch/>
        </p:blipFill>
        <p:spPr>
          <a:xfrm>
            <a:off x="19185210" y="8864040"/>
            <a:ext cx="1032614" cy="1032480"/>
          </a:xfrm>
          <a:prstGeom prst="rect">
            <a:avLst/>
          </a:prstGeom>
          <a:ln>
            <a:noFill/>
          </a:ln>
        </p:spPr>
      </p:pic>
      <p:sp>
        <p:nvSpPr>
          <p:cNvPr id="573" name="CustomShape 18"/>
          <p:cNvSpPr/>
          <p:nvPr/>
        </p:nvSpPr>
        <p:spPr>
          <a:xfrm>
            <a:off x="9133669" y="328852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4" name="CustomShape 19"/>
          <p:cNvSpPr/>
          <p:nvPr/>
        </p:nvSpPr>
        <p:spPr>
          <a:xfrm>
            <a:off x="13274928" y="328852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5" name="CustomShape 20"/>
          <p:cNvSpPr/>
          <p:nvPr/>
        </p:nvSpPr>
        <p:spPr>
          <a:xfrm>
            <a:off x="19660009" y="328852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6" name="CustomShape 21"/>
          <p:cNvSpPr/>
          <p:nvPr/>
        </p:nvSpPr>
        <p:spPr>
          <a:xfrm>
            <a:off x="19881240" y="640708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7" name="CustomShape 22"/>
          <p:cNvSpPr/>
          <p:nvPr/>
        </p:nvSpPr>
        <p:spPr>
          <a:xfrm>
            <a:off x="14319306" y="640708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8" name="CustomShape 23"/>
          <p:cNvSpPr/>
          <p:nvPr/>
        </p:nvSpPr>
        <p:spPr>
          <a:xfrm>
            <a:off x="10352992" y="640708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9" name="CustomShape 24"/>
          <p:cNvSpPr/>
          <p:nvPr/>
        </p:nvSpPr>
        <p:spPr>
          <a:xfrm>
            <a:off x="4629097" y="640708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0" name="CustomShape 25"/>
          <p:cNvSpPr/>
          <p:nvPr/>
        </p:nvSpPr>
        <p:spPr>
          <a:xfrm>
            <a:off x="3958538" y="1009300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1" name="CustomShape 26"/>
          <p:cNvSpPr/>
          <p:nvPr/>
        </p:nvSpPr>
        <p:spPr>
          <a:xfrm>
            <a:off x="9473554" y="1009300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2" name="CustomShape 27"/>
          <p:cNvSpPr/>
          <p:nvPr/>
        </p:nvSpPr>
        <p:spPr>
          <a:xfrm>
            <a:off x="13814279" y="1009300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3" name="CustomShape 28"/>
          <p:cNvSpPr/>
          <p:nvPr/>
        </p:nvSpPr>
        <p:spPr>
          <a:xfrm>
            <a:off x="19749764" y="1009300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32518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829039" y="6887306"/>
            <a:ext cx="20729099" cy="294005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11700" b="1" dirty="0" smtClean="0">
                <a:solidFill>
                  <a:srgbClr val="7F7F7F"/>
                </a:solidFill>
                <a:latin typeface="Arial"/>
                <a:cs typeface="Arial"/>
              </a:rPr>
              <a:t>DESAF</a:t>
            </a:r>
            <a:r>
              <a:rPr lang="es-ES" sz="11700" b="1" dirty="0" smtClean="0">
                <a:solidFill>
                  <a:srgbClr val="7F7F7F"/>
                </a:solidFill>
                <a:latin typeface="Arial"/>
                <a:cs typeface="Arial"/>
              </a:rPr>
              <a:t>ÍOS</a:t>
            </a:r>
          </a:p>
          <a:p>
            <a:pPr algn="l"/>
            <a:r>
              <a:rPr lang="es-ES" sz="11700" b="1" dirty="0" smtClean="0">
                <a:solidFill>
                  <a:srgbClr val="7F7F7F"/>
                </a:solidFill>
                <a:latin typeface="Arial"/>
                <a:cs typeface="Arial"/>
              </a:rPr>
              <a:t>2019-2020</a:t>
            </a:r>
            <a:endParaRPr lang="es-ES" sz="7200" b="1" dirty="0">
              <a:solidFill>
                <a:srgbClr val="7F7F7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0967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CustomShape 1"/>
          <p:cNvSpPr/>
          <p:nvPr/>
        </p:nvSpPr>
        <p:spPr>
          <a:xfrm>
            <a:off x="0" y="7357320"/>
            <a:ext cx="24384535" cy="6358680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6" name="CustomShape 2"/>
          <p:cNvSpPr/>
          <p:nvPr/>
        </p:nvSpPr>
        <p:spPr>
          <a:xfrm>
            <a:off x="848991" y="812965"/>
            <a:ext cx="13595370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a Neue"/>
                <a:ea typeface="Calibri"/>
              </a:rPr>
              <a:t>Devolución automática </a:t>
            </a:r>
            <a:r>
              <a:rPr lang="es-ES" sz="6000" spc="-2" dirty="0">
                <a:solidFill>
                  <a:srgbClr val="404040"/>
                </a:solidFill>
                <a:latin typeface="Helvetica Neue"/>
                <a:ea typeface="Calibri"/>
              </a:rPr>
              <a:t>del IVA</a:t>
            </a:r>
            <a:endParaRPr lang="es-ES" sz="6000" spc="-2" dirty="0">
              <a:latin typeface="Arial"/>
            </a:endParaRPr>
          </a:p>
        </p:txBody>
      </p:sp>
      <p:sp>
        <p:nvSpPr>
          <p:cNvPr id="587" name="CustomShape 3"/>
          <p:cNvSpPr/>
          <p:nvPr/>
        </p:nvSpPr>
        <p:spPr>
          <a:xfrm>
            <a:off x="9145191" y="2356200"/>
            <a:ext cx="11954276" cy="4620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507625" indent="-448582" algn="just">
              <a:buClr>
                <a:srgbClr val="434343"/>
              </a:buClr>
              <a:buFont typeface="Arial"/>
              <a:buChar char="•"/>
            </a:pPr>
            <a:r>
              <a:rPr lang="es-ES" sz="2800" spc="-2" dirty="0">
                <a:solidFill>
                  <a:srgbClr val="434343"/>
                </a:solidFill>
                <a:latin typeface="Helvetica Neue"/>
                <a:ea typeface="Calibri"/>
              </a:rPr>
              <a:t>Devolución automática del IVA en las transacciones que se realicen con factura electrónica a adultos mayores y personas con discapacidad (bienes de primera necesidad y uso personal).</a:t>
            </a:r>
            <a:endParaRPr lang="es-ES" sz="2800" spc="-2" dirty="0">
              <a:latin typeface="Arial"/>
            </a:endParaRPr>
          </a:p>
          <a:p>
            <a:pPr marL="507625" indent="-448582" algn="just">
              <a:buClr>
                <a:srgbClr val="434343"/>
              </a:buClr>
              <a:buFont typeface="Arial"/>
              <a:buChar char="•"/>
            </a:pPr>
            <a:r>
              <a:rPr lang="es-ES" sz="2800" spc="-2" dirty="0">
                <a:solidFill>
                  <a:srgbClr val="434343"/>
                </a:solidFill>
                <a:latin typeface="Helvetica Neue"/>
                <a:ea typeface="Calibri"/>
              </a:rPr>
              <a:t>Publicación de catastro de beneficiarios y saldos a emisores de comprobantes electrónicos.</a:t>
            </a:r>
            <a:endParaRPr lang="es-ES" sz="2800" spc="-2" dirty="0">
              <a:latin typeface="Arial"/>
            </a:endParaRPr>
          </a:p>
          <a:p>
            <a:pPr marL="507625" indent="-448582" algn="just">
              <a:buClr>
                <a:srgbClr val="434343"/>
              </a:buClr>
              <a:buFont typeface="Arial"/>
              <a:buChar char="•"/>
            </a:pPr>
            <a:r>
              <a:rPr lang="es-ES" sz="2800" spc="-2" dirty="0">
                <a:solidFill>
                  <a:srgbClr val="434343"/>
                </a:solidFill>
                <a:latin typeface="Helvetica Neue"/>
                <a:ea typeface="Calibri"/>
              </a:rPr>
              <a:t>Matriz de riesgos para habilitación del nuevo canal automático, aplicación de saldos en línea en cada transacción realizada por beneficiarios de la devolución del IVA.</a:t>
            </a:r>
            <a:endParaRPr lang="es-ES" sz="2800" spc="-2" dirty="0">
              <a:latin typeface="Arial"/>
            </a:endParaRPr>
          </a:p>
          <a:p>
            <a:pPr marL="507625" indent="-448582" algn="just">
              <a:buClr>
                <a:srgbClr val="434343"/>
              </a:buClr>
              <a:buFont typeface="Arial"/>
              <a:buChar char="•"/>
            </a:pPr>
            <a:r>
              <a:rPr lang="es-ES" sz="2800" spc="-2" dirty="0">
                <a:solidFill>
                  <a:srgbClr val="434343"/>
                </a:solidFill>
                <a:latin typeface="Helvetica Neue"/>
                <a:ea typeface="Calibri"/>
              </a:rPr>
              <a:t>A partir del </a:t>
            </a:r>
            <a:r>
              <a:rPr lang="es-ES" sz="2800" b="1" spc="-2" dirty="0">
                <a:solidFill>
                  <a:srgbClr val="434343"/>
                </a:solidFill>
                <a:latin typeface="Helvetica Neue"/>
                <a:ea typeface="Calibri"/>
              </a:rPr>
              <a:t>1 de mayo de 2020 </a:t>
            </a:r>
            <a:r>
              <a:rPr lang="es-ES" sz="2800" spc="-2" dirty="0">
                <a:solidFill>
                  <a:srgbClr val="434343"/>
                </a:solidFill>
                <a:latin typeface="Helvetica Neue"/>
                <a:ea typeface="Calibri"/>
              </a:rPr>
              <a:t>se iniciará el esquema con un grupo piloto de contribuyentes emisores electrónicos.</a:t>
            </a:r>
            <a:endParaRPr lang="es-ES" sz="2800" spc="-2" dirty="0">
              <a:latin typeface="Arial"/>
            </a:endParaRPr>
          </a:p>
        </p:txBody>
      </p:sp>
      <p:pic>
        <p:nvPicPr>
          <p:cNvPr id="588" name="Google Shape;514;p32"/>
          <p:cNvPicPr/>
          <p:nvPr/>
        </p:nvPicPr>
        <p:blipFill>
          <a:blip r:embed="rId2"/>
          <a:stretch/>
        </p:blipFill>
        <p:spPr>
          <a:xfrm>
            <a:off x="4875755" y="3041640"/>
            <a:ext cx="915959" cy="1103040"/>
          </a:xfrm>
          <a:prstGeom prst="rect">
            <a:avLst/>
          </a:prstGeom>
          <a:ln>
            <a:noFill/>
          </a:ln>
        </p:spPr>
      </p:pic>
      <p:sp>
        <p:nvSpPr>
          <p:cNvPr id="589" name="CustomShape 4"/>
          <p:cNvSpPr/>
          <p:nvPr/>
        </p:nvSpPr>
        <p:spPr>
          <a:xfrm>
            <a:off x="2708272" y="4195800"/>
            <a:ext cx="5250924" cy="187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34343"/>
                </a:solidFill>
                <a:latin typeface="Helvetica Neue"/>
                <a:ea typeface="Calibri"/>
              </a:rPr>
              <a:t>Devolución del IVA </a:t>
            </a:r>
            <a:r>
              <a:rPr lang="es-ES" sz="2800" spc="-2">
                <a:solidFill>
                  <a:srgbClr val="434343"/>
                </a:solidFill>
                <a:latin typeface="Helvetica Neue"/>
                <a:ea typeface="Calibri"/>
              </a:rPr>
              <a:t>para adultos mayores y personas con discapacidad</a:t>
            </a:r>
            <a:endParaRPr lang="es-ES" sz="2800" spc="-2">
              <a:latin typeface="Arial"/>
            </a:endParaRPr>
          </a:p>
        </p:txBody>
      </p:sp>
      <p:sp>
        <p:nvSpPr>
          <p:cNvPr id="590" name="CustomShape 5"/>
          <p:cNvSpPr/>
          <p:nvPr/>
        </p:nvSpPr>
        <p:spPr>
          <a:xfrm>
            <a:off x="7646676" y="9307080"/>
            <a:ext cx="3951154" cy="14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4000" b="1" spc="-2">
                <a:solidFill>
                  <a:srgbClr val="434343"/>
                </a:solidFill>
                <a:latin typeface="Helvetica Neue"/>
                <a:ea typeface="Calibri"/>
              </a:rPr>
              <a:t>625.039 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34343"/>
                </a:solidFill>
                <a:latin typeface="Helvetica Neue"/>
                <a:ea typeface="Calibri"/>
              </a:rPr>
              <a:t>trámites</a:t>
            </a:r>
            <a:r>
              <a:rPr lang="es-ES" sz="2400" spc="-2">
                <a:solidFill>
                  <a:srgbClr val="434343"/>
                </a:solidFill>
                <a:latin typeface="Helvetica Neue"/>
                <a:ea typeface="Arial"/>
              </a:rPr>
              <a:t> </a:t>
            </a:r>
            <a:r>
              <a:rPr lang="es-ES" sz="2400" b="1" spc="-2">
                <a:solidFill>
                  <a:srgbClr val="434343"/>
                </a:solidFill>
                <a:latin typeface="Helvetica Neue"/>
                <a:ea typeface="Calibri"/>
              </a:rPr>
              <a:t>ingresados</a:t>
            </a:r>
            <a:endParaRPr lang="es-ES" sz="24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200" spc="-2">
                <a:solidFill>
                  <a:srgbClr val="434343"/>
                </a:solidFill>
                <a:latin typeface="Helvetica Neue"/>
                <a:ea typeface="Calibri"/>
              </a:rPr>
              <a:t>por adultos mayores.</a:t>
            </a:r>
            <a:endParaRPr lang="es-ES" sz="2200" spc="-2">
              <a:latin typeface="Arial"/>
            </a:endParaRPr>
          </a:p>
        </p:txBody>
      </p:sp>
      <p:sp>
        <p:nvSpPr>
          <p:cNvPr id="591" name="CustomShape 6"/>
          <p:cNvSpPr/>
          <p:nvPr/>
        </p:nvSpPr>
        <p:spPr>
          <a:xfrm flipH="1">
            <a:off x="8589277" y="2116788"/>
            <a:ext cx="45719" cy="458285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92" name="Google Shape;518;p32"/>
          <p:cNvPicPr/>
          <p:nvPr/>
        </p:nvPicPr>
        <p:blipFill>
          <a:blip r:embed="rId3"/>
          <a:stretch/>
        </p:blipFill>
        <p:spPr>
          <a:xfrm>
            <a:off x="12964568" y="9845640"/>
            <a:ext cx="830268" cy="830160"/>
          </a:xfrm>
          <a:prstGeom prst="rect">
            <a:avLst/>
          </a:prstGeom>
          <a:ln>
            <a:noFill/>
          </a:ln>
        </p:spPr>
      </p:pic>
      <p:sp>
        <p:nvSpPr>
          <p:cNvPr id="593" name="CustomShape 7"/>
          <p:cNvSpPr/>
          <p:nvPr/>
        </p:nvSpPr>
        <p:spPr>
          <a:xfrm>
            <a:off x="5115546" y="7919640"/>
            <a:ext cx="2843650" cy="66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6400" b="1" spc="-2" dirty="0">
                <a:solidFill>
                  <a:srgbClr val="404040"/>
                </a:solidFill>
                <a:latin typeface="Helvetica Neue"/>
                <a:ea typeface="Calibri"/>
              </a:rPr>
              <a:t>Antes</a:t>
            </a:r>
            <a:endParaRPr lang="es-ES" sz="6400" spc="-2" dirty="0">
              <a:latin typeface="Arial"/>
            </a:endParaRPr>
          </a:p>
        </p:txBody>
      </p:sp>
      <p:sp>
        <p:nvSpPr>
          <p:cNvPr id="594" name="CustomShape 8"/>
          <p:cNvSpPr/>
          <p:nvPr/>
        </p:nvSpPr>
        <p:spPr>
          <a:xfrm>
            <a:off x="1754868" y="9331560"/>
            <a:ext cx="3910109" cy="148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4000" b="1" spc="-2">
                <a:solidFill>
                  <a:srgbClr val="434343"/>
                </a:solidFill>
                <a:latin typeface="Helvetica Neue"/>
                <a:ea typeface="Calibri"/>
              </a:rPr>
              <a:t>86.043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34343"/>
                </a:solidFill>
                <a:latin typeface="Helvetica Neue"/>
                <a:ea typeface="Calibri"/>
              </a:rPr>
              <a:t>trámites</a:t>
            </a:r>
            <a:r>
              <a:rPr lang="es-ES" sz="2400" spc="-2">
                <a:solidFill>
                  <a:srgbClr val="434343"/>
                </a:solidFill>
                <a:latin typeface="Helvetica Neue"/>
                <a:ea typeface="Arial"/>
              </a:rPr>
              <a:t> </a:t>
            </a:r>
            <a:r>
              <a:rPr lang="es-ES" sz="2400" b="1" spc="-2">
                <a:solidFill>
                  <a:srgbClr val="434343"/>
                </a:solidFill>
                <a:latin typeface="Helvetica Neue"/>
                <a:ea typeface="Calibri"/>
              </a:rPr>
              <a:t>ingresados</a:t>
            </a:r>
            <a:endParaRPr lang="es-ES" sz="24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200" spc="-2">
                <a:solidFill>
                  <a:srgbClr val="434343"/>
                </a:solidFill>
                <a:latin typeface="Helvetica Neue"/>
                <a:ea typeface="Calibri"/>
              </a:rPr>
              <a:t>por personas con discapacidad.</a:t>
            </a:r>
            <a:endParaRPr lang="es-ES" sz="2200" spc="-2">
              <a:latin typeface="Arial"/>
            </a:endParaRPr>
          </a:p>
        </p:txBody>
      </p:sp>
      <p:sp>
        <p:nvSpPr>
          <p:cNvPr id="595" name="CustomShape 9"/>
          <p:cNvSpPr/>
          <p:nvPr/>
        </p:nvSpPr>
        <p:spPr>
          <a:xfrm>
            <a:off x="9647816" y="1623240"/>
            <a:ext cx="3730086" cy="66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3600" b="1" spc="-2">
                <a:solidFill>
                  <a:srgbClr val="00CACA"/>
                </a:solidFill>
                <a:latin typeface="Helvetica Neue"/>
                <a:ea typeface="Calibri"/>
              </a:rPr>
              <a:t>Futuro</a:t>
            </a:r>
            <a:endParaRPr lang="es-ES" sz="3600" spc="-2">
              <a:latin typeface="Arial"/>
            </a:endParaRPr>
          </a:p>
        </p:txBody>
      </p:sp>
      <p:sp>
        <p:nvSpPr>
          <p:cNvPr id="596" name="CustomShape 10"/>
          <p:cNvSpPr/>
          <p:nvPr/>
        </p:nvSpPr>
        <p:spPr>
          <a:xfrm>
            <a:off x="2411594" y="11087640"/>
            <a:ext cx="8745539" cy="754560"/>
          </a:xfrm>
          <a:prstGeom prst="rect">
            <a:avLst/>
          </a:prstGeom>
          <a:solidFill>
            <a:srgbClr val="C0CCE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000" spc="-2">
                <a:solidFill>
                  <a:srgbClr val="434343"/>
                </a:solidFill>
                <a:latin typeface="Helvetica Neue"/>
                <a:ea typeface="Calibri"/>
              </a:rPr>
              <a:t>Número de trámites ingresados para devolución del IVA</a:t>
            </a:r>
            <a:r>
              <a:rPr lang="es-ES" sz="2000" spc="-2">
                <a:solidFill>
                  <a:srgbClr val="434343"/>
                </a:solidFill>
                <a:latin typeface="Helvetica Neue"/>
                <a:ea typeface="Arial"/>
              </a:rPr>
              <a:t> </a:t>
            </a:r>
            <a:r>
              <a:rPr lang="es-ES" sz="2000" spc="-2">
                <a:solidFill>
                  <a:srgbClr val="434343"/>
                </a:solidFill>
                <a:latin typeface="Helvetica Neue"/>
                <a:ea typeface="Calibri"/>
              </a:rPr>
              <a:t>sustentadas con facturas electrónicas en el 2018.</a:t>
            </a:r>
            <a:endParaRPr lang="es-ES" sz="2000" spc="-2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s-ES" sz="2000" spc="-2">
              <a:latin typeface="Arial"/>
            </a:endParaRPr>
          </a:p>
        </p:txBody>
      </p:sp>
      <p:sp>
        <p:nvSpPr>
          <p:cNvPr id="597" name="CustomShape 11"/>
          <p:cNvSpPr/>
          <p:nvPr/>
        </p:nvSpPr>
        <p:spPr>
          <a:xfrm>
            <a:off x="15610912" y="10088280"/>
            <a:ext cx="5428787" cy="1103040"/>
          </a:xfrm>
          <a:prstGeom prst="rect">
            <a:avLst/>
          </a:prstGeom>
          <a:solidFill>
            <a:srgbClr val="C0CCE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8" name="CustomShape 12"/>
          <p:cNvSpPr/>
          <p:nvPr/>
        </p:nvSpPr>
        <p:spPr>
          <a:xfrm>
            <a:off x="16083294" y="7919640"/>
            <a:ext cx="4356567" cy="66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6400" b="1" spc="-2">
                <a:solidFill>
                  <a:srgbClr val="00CACA"/>
                </a:solidFill>
                <a:latin typeface="Helvetica Neue"/>
                <a:ea typeface="Calibri"/>
              </a:rPr>
              <a:t>Futuro</a:t>
            </a:r>
            <a:endParaRPr lang="es-ES" sz="6400" spc="-2">
              <a:latin typeface="Arial"/>
            </a:endParaRPr>
          </a:p>
        </p:txBody>
      </p:sp>
      <p:sp>
        <p:nvSpPr>
          <p:cNvPr id="599" name="CustomShape 13"/>
          <p:cNvSpPr/>
          <p:nvPr/>
        </p:nvSpPr>
        <p:spPr>
          <a:xfrm>
            <a:off x="15922713" y="9330840"/>
            <a:ext cx="4805906" cy="1008720"/>
          </a:xfrm>
          <a:prstGeom prst="rect">
            <a:avLst/>
          </a:prstGeom>
          <a:noFill/>
          <a:ln w="19080">
            <a:solidFill>
              <a:srgbClr val="C0CCE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0" name="CustomShape 14"/>
          <p:cNvSpPr/>
          <p:nvPr/>
        </p:nvSpPr>
        <p:spPr>
          <a:xfrm>
            <a:off x="15921993" y="9330840"/>
            <a:ext cx="4805906" cy="175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 anchor="ctr"/>
          <a:lstStyle/>
          <a:p>
            <a:pPr algn="ctr">
              <a:lnSpc>
                <a:spcPct val="100000"/>
              </a:lnSpc>
            </a:pPr>
            <a:r>
              <a:rPr lang="es-ES" sz="6000" b="1" spc="-2">
                <a:solidFill>
                  <a:srgbClr val="404040"/>
                </a:solidFill>
                <a:latin typeface="Helvetica Neue"/>
                <a:ea typeface="Calibri"/>
              </a:rPr>
              <a:t>Cero</a:t>
            </a:r>
            <a:endParaRPr lang="es-ES" sz="6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4000" b="1" spc="-2">
                <a:solidFill>
                  <a:srgbClr val="404040"/>
                </a:solidFill>
                <a:latin typeface="Helvetica Neue"/>
                <a:ea typeface="Calibri"/>
              </a:rPr>
              <a:t>trámites físicos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200" spc="-2">
                <a:solidFill>
                  <a:srgbClr val="404040"/>
                </a:solidFill>
                <a:latin typeface="Helvetica Neue"/>
                <a:ea typeface="Calibri"/>
              </a:rPr>
              <a:t>para solicitar la devolución del IVA.</a:t>
            </a:r>
            <a:endParaRPr lang="es-ES" sz="2200" spc="-2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0256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CustomShape 1"/>
          <p:cNvSpPr/>
          <p:nvPr/>
        </p:nvSpPr>
        <p:spPr>
          <a:xfrm>
            <a:off x="-67689" y="5890567"/>
            <a:ext cx="24541515" cy="7939111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2" name="CustomShape 2"/>
          <p:cNvSpPr/>
          <p:nvPr/>
        </p:nvSpPr>
        <p:spPr>
          <a:xfrm>
            <a:off x="944753" y="780480"/>
            <a:ext cx="7990160" cy="108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a Neue"/>
                <a:ea typeface="Calibri"/>
              </a:rPr>
              <a:t>Recaudación</a:t>
            </a:r>
            <a:endParaRPr lang="es-ES" sz="6000" spc="-2" dirty="0">
              <a:latin typeface="Arial"/>
            </a:endParaRPr>
          </a:p>
        </p:txBody>
      </p:sp>
      <p:sp>
        <p:nvSpPr>
          <p:cNvPr id="603" name="CustomShape 3"/>
          <p:cNvSpPr/>
          <p:nvPr/>
        </p:nvSpPr>
        <p:spPr>
          <a:xfrm>
            <a:off x="12844312" y="2440328"/>
            <a:ext cx="8951137" cy="168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507625" indent="-501145">
              <a:buClr>
                <a:srgbClr val="404040"/>
              </a:buClr>
              <a:buFont typeface="Arial"/>
              <a:buChar char="•"/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Pago en línea de cuotas RISE – </a:t>
            </a: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2020</a:t>
            </a:r>
            <a:endParaRPr lang="es-ES" sz="2800" spc="-2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spc="-2" dirty="0">
              <a:latin typeface="Arial"/>
            </a:endParaRPr>
          </a:p>
          <a:p>
            <a:pPr marL="507625" indent="-501145">
              <a:buClr>
                <a:srgbClr val="404040"/>
              </a:buClr>
              <a:buFont typeface="Arial"/>
              <a:buChar char="•"/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Sistema de Recaudación Declaraciones</a:t>
            </a: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 – 2020</a:t>
            </a:r>
            <a:endParaRPr lang="es-ES" sz="2800" spc="-2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spc="-2" dirty="0">
              <a:latin typeface="Arial"/>
            </a:endParaRPr>
          </a:p>
          <a:p>
            <a:pPr marL="507625" indent="-501145">
              <a:buClr>
                <a:srgbClr val="404040"/>
              </a:buClr>
              <a:buFont typeface="Arial"/>
              <a:buChar char="•"/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Nuevo sistema de reintegro </a:t>
            </a: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2020 – 2021</a:t>
            </a:r>
            <a:endParaRPr lang="es-ES" sz="2800" spc="-2" dirty="0">
              <a:latin typeface="Arial"/>
            </a:endParaRPr>
          </a:p>
        </p:txBody>
      </p:sp>
      <p:sp>
        <p:nvSpPr>
          <p:cNvPr id="604" name="CustomShape 4"/>
          <p:cNvSpPr/>
          <p:nvPr/>
        </p:nvSpPr>
        <p:spPr>
          <a:xfrm>
            <a:off x="5735547" y="3605288"/>
            <a:ext cx="4332084" cy="5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Visualización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 y pago</a:t>
            </a:r>
            <a:endParaRPr lang="es-ES" sz="2800" spc="-2" dirty="0">
              <a:latin typeface="Arial"/>
            </a:endParaRPr>
          </a:p>
        </p:txBody>
      </p:sp>
      <p:pic>
        <p:nvPicPr>
          <p:cNvPr id="605" name="Google Shape;535;p33"/>
          <p:cNvPicPr/>
          <p:nvPr/>
        </p:nvPicPr>
        <p:blipFill>
          <a:blip r:embed="rId2"/>
          <a:stretch/>
        </p:blipFill>
        <p:spPr>
          <a:xfrm>
            <a:off x="7401844" y="2440328"/>
            <a:ext cx="1473312" cy="1037520"/>
          </a:xfrm>
          <a:prstGeom prst="rect">
            <a:avLst/>
          </a:prstGeom>
          <a:ln>
            <a:noFill/>
          </a:ln>
        </p:spPr>
      </p:pic>
      <p:sp>
        <p:nvSpPr>
          <p:cNvPr id="606" name="CustomShape 5"/>
          <p:cNvSpPr/>
          <p:nvPr/>
        </p:nvSpPr>
        <p:spPr>
          <a:xfrm>
            <a:off x="12226472" y="2030648"/>
            <a:ext cx="720" cy="3150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7" name="CustomShape 6"/>
          <p:cNvSpPr/>
          <p:nvPr/>
        </p:nvSpPr>
        <p:spPr>
          <a:xfrm>
            <a:off x="10526330" y="11217848"/>
            <a:ext cx="3984279" cy="861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Pago ágil</a:t>
            </a:r>
            <a:endParaRPr lang="es-ES" sz="2800" spc="-2">
              <a:latin typeface="Arial"/>
            </a:endParaRPr>
          </a:p>
        </p:txBody>
      </p:sp>
      <p:sp>
        <p:nvSpPr>
          <p:cNvPr id="608" name="CustomShape 7"/>
          <p:cNvSpPr/>
          <p:nvPr/>
        </p:nvSpPr>
        <p:spPr>
          <a:xfrm>
            <a:off x="10570976" y="7382408"/>
            <a:ext cx="3645835" cy="71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Beneficios:</a:t>
            </a:r>
            <a:endParaRPr lang="es-ES" sz="2800" spc="-2">
              <a:latin typeface="Arial"/>
            </a:endParaRPr>
          </a:p>
        </p:txBody>
      </p:sp>
      <p:sp>
        <p:nvSpPr>
          <p:cNvPr id="609" name="CustomShape 8"/>
          <p:cNvSpPr/>
          <p:nvPr/>
        </p:nvSpPr>
        <p:spPr>
          <a:xfrm>
            <a:off x="7385282" y="9429368"/>
            <a:ext cx="2683069" cy="146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Simplificación de trámites</a:t>
            </a:r>
            <a:endParaRPr lang="es-ES" sz="2800" spc="-2">
              <a:latin typeface="Arial"/>
            </a:endParaRPr>
          </a:p>
        </p:txBody>
      </p:sp>
      <p:sp>
        <p:nvSpPr>
          <p:cNvPr id="610" name="CustomShape 9"/>
          <p:cNvSpPr/>
          <p:nvPr/>
        </p:nvSpPr>
        <p:spPr>
          <a:xfrm>
            <a:off x="14512049" y="9429368"/>
            <a:ext cx="3740167" cy="103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Mejoramiento del sistema de reintegro</a:t>
            </a:r>
            <a:endParaRPr lang="es-ES" sz="2800" spc="-2">
              <a:latin typeface="Arial"/>
            </a:endParaRPr>
          </a:p>
        </p:txBody>
      </p:sp>
      <p:sp>
        <p:nvSpPr>
          <p:cNvPr id="611" name="CustomShape 10"/>
          <p:cNvSpPr/>
          <p:nvPr/>
        </p:nvSpPr>
        <p:spPr>
          <a:xfrm flipH="1">
            <a:off x="10765402" y="9513608"/>
            <a:ext cx="923160" cy="717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2" name="CustomShape 11"/>
          <p:cNvSpPr/>
          <p:nvPr/>
        </p:nvSpPr>
        <p:spPr>
          <a:xfrm>
            <a:off x="13133070" y="9466088"/>
            <a:ext cx="1003091" cy="717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13" name="Google Shape;543;p33"/>
          <p:cNvPicPr/>
          <p:nvPr/>
        </p:nvPicPr>
        <p:blipFill>
          <a:blip r:embed="rId3"/>
          <a:stretch/>
        </p:blipFill>
        <p:spPr>
          <a:xfrm>
            <a:off x="11850583" y="9453128"/>
            <a:ext cx="1288248" cy="1288800"/>
          </a:xfrm>
          <a:prstGeom prst="rect">
            <a:avLst/>
          </a:prstGeom>
          <a:ln>
            <a:noFill/>
          </a:ln>
        </p:spPr>
      </p:pic>
      <p:sp>
        <p:nvSpPr>
          <p:cNvPr id="614" name="CustomShape 12"/>
          <p:cNvSpPr/>
          <p:nvPr/>
        </p:nvSpPr>
        <p:spPr>
          <a:xfrm>
            <a:off x="10882777" y="6073448"/>
            <a:ext cx="3022233" cy="99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6400" b="1" spc="-2">
                <a:solidFill>
                  <a:srgbClr val="00CACA"/>
                </a:solidFill>
                <a:latin typeface="Helvetica Neue"/>
                <a:ea typeface="Calibri"/>
              </a:rPr>
              <a:t>Futuro</a:t>
            </a:r>
            <a:endParaRPr lang="es-ES" sz="6400" spc="-2">
              <a:latin typeface="Arial"/>
            </a:endParaRPr>
          </a:p>
        </p:txBody>
      </p:sp>
      <p:sp>
        <p:nvSpPr>
          <p:cNvPr id="615" name="CustomShape 13"/>
          <p:cNvSpPr/>
          <p:nvPr/>
        </p:nvSpPr>
        <p:spPr>
          <a:xfrm>
            <a:off x="12394254" y="8007368"/>
            <a:ext cx="720" cy="1226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41930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CustomShape 1"/>
          <p:cNvSpPr/>
          <p:nvPr/>
        </p:nvSpPr>
        <p:spPr>
          <a:xfrm>
            <a:off x="0" y="6403680"/>
            <a:ext cx="24384535" cy="7312320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7" name="CustomShape 2"/>
          <p:cNvSpPr/>
          <p:nvPr/>
        </p:nvSpPr>
        <p:spPr>
          <a:xfrm>
            <a:off x="783822" y="852961"/>
            <a:ext cx="11198178" cy="108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34343"/>
                </a:solidFill>
                <a:latin typeface="Helvetica Neue"/>
                <a:ea typeface="Calibri"/>
              </a:rPr>
              <a:t>Trámites </a:t>
            </a:r>
            <a:r>
              <a:rPr lang="es-ES" sz="6000" spc="-2" dirty="0">
                <a:solidFill>
                  <a:srgbClr val="434343"/>
                </a:solidFill>
                <a:latin typeface="Helvetica Neue"/>
                <a:ea typeface="Calibri"/>
              </a:rPr>
              <a:t>y genéricos</a:t>
            </a:r>
            <a:endParaRPr lang="es-ES" sz="6000" spc="-2" dirty="0">
              <a:latin typeface="Arial"/>
            </a:endParaRPr>
          </a:p>
        </p:txBody>
      </p:sp>
      <p:sp>
        <p:nvSpPr>
          <p:cNvPr id="618" name="CustomShape 3"/>
          <p:cNvSpPr/>
          <p:nvPr/>
        </p:nvSpPr>
        <p:spPr>
          <a:xfrm>
            <a:off x="7728046" y="2627280"/>
            <a:ext cx="13597530" cy="102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Ingreso de trámites a través del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canal virtual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(SRI en Línea) como canal alternativo al canal presencial (ventanillas de Secretaría).</a:t>
            </a:r>
            <a:endParaRPr lang="es-ES" sz="2800" spc="-2">
              <a:latin typeface="Arial"/>
            </a:endParaRPr>
          </a:p>
        </p:txBody>
      </p:sp>
      <p:sp>
        <p:nvSpPr>
          <p:cNvPr id="619" name="CustomShape 4"/>
          <p:cNvSpPr/>
          <p:nvPr/>
        </p:nvSpPr>
        <p:spPr>
          <a:xfrm>
            <a:off x="7728046" y="4942080"/>
            <a:ext cx="13892769" cy="598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514106" indent="-499705"/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Carga de archivos digitales en lugar de almacenamiento de expedientes físicos.</a:t>
            </a:r>
            <a:endParaRPr lang="es-ES" sz="2800" spc="-2">
              <a:latin typeface="Arial"/>
            </a:endParaRPr>
          </a:p>
        </p:txBody>
      </p:sp>
      <p:sp>
        <p:nvSpPr>
          <p:cNvPr id="620" name="CustomShape 5"/>
          <p:cNvSpPr/>
          <p:nvPr/>
        </p:nvSpPr>
        <p:spPr>
          <a:xfrm>
            <a:off x="17462993" y="9139680"/>
            <a:ext cx="2685950" cy="195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Promedio de</a:t>
            </a:r>
            <a:r>
              <a:rPr lang="es-ES" sz="2800" spc="-2">
                <a:solidFill>
                  <a:srgbClr val="595959"/>
                </a:solidFill>
                <a:latin typeface="Helvetica Neue"/>
                <a:ea typeface="Calibri"/>
              </a:rPr>
              <a:t> </a:t>
            </a:r>
            <a:r>
              <a:rPr lang="es-ES" sz="4000" b="1" spc="-2">
                <a:solidFill>
                  <a:srgbClr val="20D3DD"/>
                </a:solidFill>
                <a:latin typeface="Helvetica Neue"/>
                <a:ea typeface="Calibri"/>
              </a:rPr>
              <a:t>120.000</a:t>
            </a:r>
            <a:r>
              <a:rPr lang="es-ES" sz="2800" spc="-2">
                <a:solidFill>
                  <a:srgbClr val="595959"/>
                </a:solidFill>
                <a:latin typeface="Helvetica Neue"/>
                <a:ea typeface="Calibri"/>
              </a:rPr>
              <a:t>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transacciones virtuales.</a:t>
            </a:r>
            <a:endParaRPr lang="es-ES" sz="2800" spc="-2">
              <a:latin typeface="Arial"/>
            </a:endParaRPr>
          </a:p>
        </p:txBody>
      </p:sp>
      <p:pic>
        <p:nvPicPr>
          <p:cNvPr id="621" name="Google Shape;555;p34"/>
          <p:cNvPicPr/>
          <p:nvPr/>
        </p:nvPicPr>
        <p:blipFill>
          <a:blip r:embed="rId2"/>
          <a:stretch/>
        </p:blipFill>
        <p:spPr>
          <a:xfrm>
            <a:off x="5346696" y="2627280"/>
            <a:ext cx="1036215" cy="976320"/>
          </a:xfrm>
          <a:prstGeom prst="rect">
            <a:avLst/>
          </a:prstGeom>
          <a:ln>
            <a:noFill/>
          </a:ln>
        </p:spPr>
      </p:pic>
      <p:pic>
        <p:nvPicPr>
          <p:cNvPr id="622" name="Google Shape;556;p34"/>
          <p:cNvPicPr/>
          <p:nvPr/>
        </p:nvPicPr>
        <p:blipFill>
          <a:blip r:embed="rId3"/>
          <a:stretch/>
        </p:blipFill>
        <p:spPr>
          <a:xfrm>
            <a:off x="5308531" y="4659120"/>
            <a:ext cx="1271686" cy="954000"/>
          </a:xfrm>
          <a:prstGeom prst="rect">
            <a:avLst/>
          </a:prstGeom>
          <a:ln>
            <a:noFill/>
          </a:ln>
        </p:spPr>
      </p:pic>
      <p:sp>
        <p:nvSpPr>
          <p:cNvPr id="623" name="CustomShape 6"/>
          <p:cNvSpPr/>
          <p:nvPr/>
        </p:nvSpPr>
        <p:spPr>
          <a:xfrm>
            <a:off x="7158452" y="2334960"/>
            <a:ext cx="720" cy="1290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4" name="CustomShape 7"/>
          <p:cNvSpPr/>
          <p:nvPr/>
        </p:nvSpPr>
        <p:spPr>
          <a:xfrm>
            <a:off x="7158452" y="4494240"/>
            <a:ext cx="720" cy="143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25" name="Google Shape;559;p34"/>
          <p:cNvPicPr/>
          <p:nvPr/>
        </p:nvPicPr>
        <p:blipFill>
          <a:blip r:embed="rId4"/>
          <a:stretch/>
        </p:blipFill>
        <p:spPr>
          <a:xfrm>
            <a:off x="11875066" y="9660240"/>
            <a:ext cx="932521" cy="932400"/>
          </a:xfrm>
          <a:prstGeom prst="rect">
            <a:avLst/>
          </a:prstGeom>
          <a:ln>
            <a:noFill/>
          </a:ln>
        </p:spPr>
      </p:pic>
      <p:sp>
        <p:nvSpPr>
          <p:cNvPr id="626" name="CustomShape 8"/>
          <p:cNvSpPr/>
          <p:nvPr/>
        </p:nvSpPr>
        <p:spPr>
          <a:xfrm>
            <a:off x="4103814" y="7349040"/>
            <a:ext cx="3132408" cy="66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6400" b="1" spc="-2" dirty="0">
                <a:solidFill>
                  <a:srgbClr val="404040"/>
                </a:solidFill>
                <a:latin typeface="Helvetica Neue"/>
                <a:ea typeface="Calibri"/>
              </a:rPr>
              <a:t>Antes</a:t>
            </a:r>
            <a:endParaRPr lang="es-ES" sz="6400" spc="-2" dirty="0">
              <a:latin typeface="Arial"/>
            </a:endParaRPr>
          </a:p>
        </p:txBody>
      </p:sp>
      <p:sp>
        <p:nvSpPr>
          <p:cNvPr id="627" name="CustomShape 9"/>
          <p:cNvSpPr/>
          <p:nvPr/>
        </p:nvSpPr>
        <p:spPr>
          <a:xfrm>
            <a:off x="17224642" y="7349040"/>
            <a:ext cx="3163372" cy="66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400" b="1" spc="-2">
                <a:solidFill>
                  <a:srgbClr val="00CACA"/>
                </a:solidFill>
                <a:latin typeface="Helvetica Neue"/>
                <a:ea typeface="Calibri"/>
              </a:rPr>
              <a:t>Futuro</a:t>
            </a:r>
            <a:endParaRPr lang="es-ES" sz="6400" spc="-2">
              <a:latin typeface="Arial"/>
            </a:endParaRPr>
          </a:p>
        </p:txBody>
      </p:sp>
      <p:sp>
        <p:nvSpPr>
          <p:cNvPr id="628" name="CustomShape 10"/>
          <p:cNvSpPr/>
          <p:nvPr/>
        </p:nvSpPr>
        <p:spPr>
          <a:xfrm>
            <a:off x="13081943" y="9124560"/>
            <a:ext cx="4106695" cy="195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Disminución a</a:t>
            </a:r>
            <a:r>
              <a:rPr lang="es-ES" sz="4000" b="1" spc="-2">
                <a:solidFill>
                  <a:srgbClr val="20D3DD"/>
                </a:solidFill>
                <a:latin typeface="Helvetica Neue"/>
                <a:ea typeface="Calibri"/>
              </a:rPr>
              <a:t> 250.000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trámites presenciales anuales.</a:t>
            </a:r>
            <a:endParaRPr lang="es-ES" sz="2800" spc="-2">
              <a:latin typeface="Arial"/>
            </a:endParaRPr>
          </a:p>
        </p:txBody>
      </p:sp>
      <p:sp>
        <p:nvSpPr>
          <p:cNvPr id="629" name="CustomShape 11"/>
          <p:cNvSpPr/>
          <p:nvPr/>
        </p:nvSpPr>
        <p:spPr>
          <a:xfrm>
            <a:off x="20430500" y="9139680"/>
            <a:ext cx="3640074" cy="169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Reducción anual de </a:t>
            </a:r>
            <a:r>
              <a:rPr lang="es-ES" sz="4000" b="1" spc="-2">
                <a:solidFill>
                  <a:srgbClr val="20D3DD"/>
                </a:solidFill>
                <a:latin typeface="Helvetica Neue"/>
                <a:ea typeface="Calibri"/>
              </a:rPr>
              <a:t>10</a:t>
            </a:r>
            <a:r>
              <a:rPr lang="es-ES" sz="4000" b="1" spc="-2">
                <a:solidFill>
                  <a:srgbClr val="24CBD5"/>
                </a:solidFill>
                <a:latin typeface="Helvetica Neue"/>
                <a:ea typeface="Calibri"/>
              </a:rPr>
              <a:t>’</a:t>
            </a:r>
            <a:r>
              <a:rPr lang="es-ES" sz="4000" b="1" spc="-2">
                <a:solidFill>
                  <a:srgbClr val="20D3DD"/>
                </a:solidFill>
                <a:latin typeface="Helvetica Neue"/>
                <a:ea typeface="Calibri"/>
              </a:rPr>
              <a:t>925.000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documentos físicos.</a:t>
            </a:r>
            <a:endParaRPr lang="es-ES" sz="2800" spc="-2">
              <a:latin typeface="Arial"/>
            </a:endParaRPr>
          </a:p>
        </p:txBody>
      </p:sp>
      <p:sp>
        <p:nvSpPr>
          <p:cNvPr id="630" name="CustomShape 12"/>
          <p:cNvSpPr/>
          <p:nvPr/>
        </p:nvSpPr>
        <p:spPr>
          <a:xfrm>
            <a:off x="401092" y="9434880"/>
            <a:ext cx="3760330" cy="154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4000" b="1" spc="-2">
                <a:solidFill>
                  <a:srgbClr val="404040"/>
                </a:solidFill>
                <a:latin typeface="Helvetica Neue"/>
                <a:ea typeface="Calibri"/>
              </a:rPr>
              <a:t>370.000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trámites presenciales anuales.</a:t>
            </a:r>
            <a:endParaRPr lang="es-ES" sz="2400" spc="-2">
              <a:latin typeface="Arial"/>
            </a:endParaRPr>
          </a:p>
        </p:txBody>
      </p:sp>
      <p:sp>
        <p:nvSpPr>
          <p:cNvPr id="631" name="CustomShape 13"/>
          <p:cNvSpPr/>
          <p:nvPr/>
        </p:nvSpPr>
        <p:spPr>
          <a:xfrm>
            <a:off x="4219749" y="9434880"/>
            <a:ext cx="3163372" cy="154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4000" b="1" spc="-2">
                <a:solidFill>
                  <a:srgbClr val="404040"/>
                </a:solidFill>
                <a:latin typeface="Helvetica Neue"/>
                <a:ea typeface="Calibri"/>
              </a:rPr>
              <a:t>Cero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transacciones por canal virtual</a:t>
            </a:r>
            <a:endParaRPr lang="es-ES" sz="2400" spc="-2">
              <a:latin typeface="Arial"/>
            </a:endParaRPr>
          </a:p>
        </p:txBody>
      </p:sp>
      <p:sp>
        <p:nvSpPr>
          <p:cNvPr id="632" name="CustomShape 14"/>
          <p:cNvSpPr/>
          <p:nvPr/>
        </p:nvSpPr>
        <p:spPr>
          <a:xfrm>
            <a:off x="7604910" y="9434880"/>
            <a:ext cx="3420445" cy="162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4000" b="1" spc="-2">
                <a:solidFill>
                  <a:srgbClr val="404040"/>
                </a:solidFill>
                <a:latin typeface="Helvetica Neue"/>
                <a:ea typeface="Calibri"/>
              </a:rPr>
              <a:t>36’415.000</a:t>
            </a:r>
            <a:endParaRPr lang="es-ES" sz="40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hojas o </a:t>
            </a: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12.138</a:t>
            </a: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 cajas anuales en archivo.</a:t>
            </a:r>
            <a:endParaRPr lang="es-ES" sz="2400" spc="-2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s-ES" sz="2400" spc="-2">
              <a:latin typeface="Arial"/>
            </a:endParaRPr>
          </a:p>
        </p:txBody>
      </p:sp>
      <p:sp>
        <p:nvSpPr>
          <p:cNvPr id="633" name="CustomShape 15"/>
          <p:cNvSpPr/>
          <p:nvPr/>
        </p:nvSpPr>
        <p:spPr>
          <a:xfrm>
            <a:off x="4103814" y="9382320"/>
            <a:ext cx="720" cy="143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4" name="CustomShape 16"/>
          <p:cNvSpPr/>
          <p:nvPr/>
        </p:nvSpPr>
        <p:spPr>
          <a:xfrm>
            <a:off x="7604910" y="9382320"/>
            <a:ext cx="720" cy="143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5" name="CustomShape 17"/>
          <p:cNvSpPr/>
          <p:nvPr/>
        </p:nvSpPr>
        <p:spPr>
          <a:xfrm>
            <a:off x="17191518" y="9382320"/>
            <a:ext cx="720" cy="143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6" name="CustomShape 18"/>
          <p:cNvSpPr/>
          <p:nvPr/>
        </p:nvSpPr>
        <p:spPr>
          <a:xfrm>
            <a:off x="20423299" y="9382320"/>
            <a:ext cx="720" cy="143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622807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829039" y="6887306"/>
            <a:ext cx="20729099" cy="294005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11700" b="1" dirty="0" smtClean="0">
                <a:solidFill>
                  <a:srgbClr val="7F7F7F"/>
                </a:solidFill>
                <a:latin typeface="Arial"/>
                <a:cs typeface="Arial"/>
              </a:rPr>
              <a:t>SIMPLICIDAD ADMINISTRATIVA</a:t>
            </a:r>
            <a:endParaRPr lang="es-ES" sz="7200" b="1" dirty="0">
              <a:solidFill>
                <a:srgbClr val="7F7F7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92132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CustomShape 1"/>
          <p:cNvSpPr/>
          <p:nvPr/>
        </p:nvSpPr>
        <p:spPr>
          <a:xfrm>
            <a:off x="807655" y="905920"/>
            <a:ext cx="7842541" cy="168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a Neue"/>
                <a:ea typeface="Calibri"/>
              </a:rPr>
              <a:t>Simplicidad </a:t>
            </a:r>
            <a:r>
              <a:rPr lang="es-ES" sz="6000" spc="-2" dirty="0">
                <a:solidFill>
                  <a:srgbClr val="404040"/>
                </a:solidFill>
                <a:latin typeface="Helvetica Neue"/>
                <a:ea typeface="Calibri"/>
              </a:rPr>
              <a:t>tributaria</a:t>
            </a:r>
            <a:endParaRPr lang="es-ES" sz="6000" spc="-2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4000" spc="-2" dirty="0">
                <a:solidFill>
                  <a:srgbClr val="434343"/>
                </a:solidFill>
                <a:latin typeface="Helvetica Neue"/>
                <a:ea typeface="Calibri"/>
              </a:rPr>
              <a:t>Productos comunicacionales</a:t>
            </a:r>
            <a:endParaRPr lang="es-ES" sz="4000" spc="-2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4000" spc="-2" dirty="0">
              <a:latin typeface="Arial"/>
            </a:endParaRPr>
          </a:p>
        </p:txBody>
      </p:sp>
      <p:sp>
        <p:nvSpPr>
          <p:cNvPr id="638" name="CustomShape 2"/>
          <p:cNvSpPr/>
          <p:nvPr/>
        </p:nvSpPr>
        <p:spPr>
          <a:xfrm>
            <a:off x="9442589" y="7452000"/>
            <a:ext cx="4856312" cy="154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9" name="CustomShape 3"/>
          <p:cNvSpPr/>
          <p:nvPr/>
        </p:nvSpPr>
        <p:spPr>
          <a:xfrm>
            <a:off x="2827808" y="9470160"/>
            <a:ext cx="5956616" cy="154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3600" spc="-2">
                <a:solidFill>
                  <a:srgbClr val="404040"/>
                </a:solidFill>
                <a:latin typeface="Helvetica Neue"/>
                <a:ea typeface="Calibri"/>
              </a:rPr>
              <a:t>Catálogo digital</a:t>
            </a:r>
            <a:endParaRPr lang="es-ES" sz="36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3600" b="1" u="sng" spc="-2">
                <a:solidFill>
                  <a:srgbClr val="0000FF"/>
                </a:solidFill>
                <a:latin typeface="Helvetica Neue"/>
                <a:ea typeface="Calibri"/>
                <a:hlinkClick r:id="rId2"/>
              </a:rPr>
              <a:t>https://adobe.ly/2lR7YQQ</a:t>
            </a:r>
            <a:endParaRPr lang="es-ES" sz="3600" spc="-2">
              <a:latin typeface="Arial"/>
            </a:endParaRPr>
          </a:p>
        </p:txBody>
      </p:sp>
      <p:sp>
        <p:nvSpPr>
          <p:cNvPr id="640" name="CustomShape 4"/>
          <p:cNvSpPr/>
          <p:nvPr/>
        </p:nvSpPr>
        <p:spPr>
          <a:xfrm>
            <a:off x="15374722" y="9550800"/>
            <a:ext cx="4709413" cy="192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3600" spc="-2">
                <a:solidFill>
                  <a:srgbClr val="404040"/>
                </a:solidFill>
                <a:latin typeface="Helvetica Neue"/>
                <a:ea typeface="Calibri"/>
              </a:rPr>
              <a:t>Guías tributarias y</a:t>
            </a:r>
            <a:endParaRPr lang="es-ES" sz="36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3600" spc="-2">
                <a:solidFill>
                  <a:srgbClr val="404040"/>
                </a:solidFill>
                <a:latin typeface="Helvetica Neue"/>
                <a:ea typeface="Calibri"/>
              </a:rPr>
              <a:t>videos tutoriales</a:t>
            </a:r>
            <a:endParaRPr lang="es-ES" sz="36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3600" b="1" u="sng" spc="-2">
                <a:solidFill>
                  <a:srgbClr val="0000FF"/>
                </a:solidFill>
                <a:latin typeface="Helvetica Neue"/>
                <a:ea typeface="Calibri"/>
                <a:hlinkClick r:id="rId3"/>
              </a:rPr>
              <a:t>www.sri.gob.ec</a:t>
            </a:r>
            <a:endParaRPr lang="es-ES" sz="3600" spc="-2">
              <a:latin typeface="Arial"/>
            </a:endParaRPr>
          </a:p>
        </p:txBody>
      </p:sp>
      <p:pic>
        <p:nvPicPr>
          <p:cNvPr id="641" name="Google Shape;579;p35"/>
          <p:cNvPicPr/>
          <p:nvPr/>
        </p:nvPicPr>
        <p:blipFill>
          <a:blip r:embed="rId4"/>
          <a:stretch/>
        </p:blipFill>
        <p:spPr>
          <a:xfrm>
            <a:off x="5365419" y="8290080"/>
            <a:ext cx="1040535" cy="1040400"/>
          </a:xfrm>
          <a:prstGeom prst="rect">
            <a:avLst/>
          </a:prstGeom>
          <a:ln>
            <a:noFill/>
          </a:ln>
        </p:spPr>
      </p:pic>
      <p:pic>
        <p:nvPicPr>
          <p:cNvPr id="642" name="Google Shape;580;p35"/>
          <p:cNvPicPr/>
          <p:nvPr/>
        </p:nvPicPr>
        <p:blipFill>
          <a:blip r:embed="rId5"/>
          <a:stretch/>
        </p:blipFill>
        <p:spPr>
          <a:xfrm>
            <a:off x="17290171" y="8587440"/>
            <a:ext cx="878514" cy="878400"/>
          </a:xfrm>
          <a:prstGeom prst="rect">
            <a:avLst/>
          </a:prstGeom>
          <a:ln>
            <a:noFill/>
          </a:ln>
        </p:spPr>
      </p:pic>
      <p:sp>
        <p:nvSpPr>
          <p:cNvPr id="643" name="CustomShape 5"/>
          <p:cNvSpPr/>
          <p:nvPr/>
        </p:nvSpPr>
        <p:spPr>
          <a:xfrm>
            <a:off x="8026165" y="3442320"/>
            <a:ext cx="8332205" cy="1040400"/>
          </a:xfrm>
          <a:prstGeom prst="rect">
            <a:avLst/>
          </a:prstGeom>
          <a:noFill/>
          <a:ln w="9360">
            <a:solidFill>
              <a:srgbClr val="6666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3600" spc="-2">
                <a:solidFill>
                  <a:srgbClr val="404040"/>
                </a:solidFill>
                <a:latin typeface="Helvetica Neue"/>
                <a:ea typeface="Calibri"/>
              </a:rPr>
              <a:t>Creación de nuevas secciones web:</a:t>
            </a:r>
            <a:endParaRPr lang="es-ES" sz="3600" spc="-2">
              <a:latin typeface="Arial"/>
            </a:endParaRPr>
          </a:p>
        </p:txBody>
      </p:sp>
      <p:pic>
        <p:nvPicPr>
          <p:cNvPr id="644" name="Google Shape;582;p35"/>
          <p:cNvPicPr/>
          <p:nvPr/>
        </p:nvPicPr>
        <p:blipFill>
          <a:blip r:embed="rId6"/>
          <a:stretch/>
        </p:blipFill>
        <p:spPr>
          <a:xfrm>
            <a:off x="8413575" y="4671360"/>
            <a:ext cx="6776082" cy="3026880"/>
          </a:xfrm>
          <a:prstGeom prst="rect">
            <a:avLst/>
          </a:prstGeom>
          <a:ln>
            <a:noFill/>
          </a:ln>
        </p:spPr>
      </p:pic>
      <p:sp>
        <p:nvSpPr>
          <p:cNvPr id="645" name="CustomShape 6"/>
          <p:cNvSpPr/>
          <p:nvPr/>
        </p:nvSpPr>
        <p:spPr>
          <a:xfrm flipH="1">
            <a:off x="5365419" y="6186240"/>
            <a:ext cx="3040956" cy="2265231"/>
          </a:xfrm>
          <a:prstGeom prst="curvedConnector2">
            <a:avLst/>
          </a:prstGeom>
          <a:noFill/>
          <a:ln w="9360" cap="rnd">
            <a:solidFill>
              <a:srgbClr val="17375E"/>
            </a:solidFill>
            <a:custDash>
              <a:ds d="1000000" sp="800000"/>
            </a:custDash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6" name="CustomShape 7"/>
          <p:cNvSpPr/>
          <p:nvPr/>
        </p:nvSpPr>
        <p:spPr>
          <a:xfrm>
            <a:off x="15360320" y="6186240"/>
            <a:ext cx="2808365" cy="2265231"/>
          </a:xfrm>
          <a:prstGeom prst="curvedConnector2">
            <a:avLst/>
          </a:prstGeom>
          <a:noFill/>
          <a:ln w="9360" cap="rnd">
            <a:solidFill>
              <a:srgbClr val="17375E"/>
            </a:solidFill>
            <a:custDash>
              <a:ds d="1000000" sp="800000"/>
            </a:custDash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92348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CustomShape 1"/>
          <p:cNvSpPr/>
          <p:nvPr/>
        </p:nvSpPr>
        <p:spPr>
          <a:xfrm>
            <a:off x="886051" y="890240"/>
            <a:ext cx="7842541" cy="168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a Neue"/>
                <a:ea typeface="Calibri"/>
              </a:rPr>
              <a:t>Simplicidad </a:t>
            </a:r>
            <a:r>
              <a:rPr lang="es-ES" sz="6000" spc="-2" dirty="0">
                <a:solidFill>
                  <a:srgbClr val="404040"/>
                </a:solidFill>
                <a:latin typeface="Helvetica Neue"/>
                <a:ea typeface="Calibri"/>
              </a:rPr>
              <a:t>tributaria</a:t>
            </a:r>
            <a:endParaRPr lang="es-ES" sz="6000" spc="-2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4000" spc="-2" dirty="0">
                <a:solidFill>
                  <a:srgbClr val="434343"/>
                </a:solidFill>
                <a:latin typeface="Helvetica Neue"/>
                <a:ea typeface="Calibri"/>
              </a:rPr>
              <a:t>Productos comunicacionales</a:t>
            </a:r>
            <a:endParaRPr lang="es-ES" sz="4000" spc="-2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4000" spc="-2" dirty="0">
              <a:latin typeface="Arial"/>
            </a:endParaRPr>
          </a:p>
        </p:txBody>
      </p:sp>
      <p:sp>
        <p:nvSpPr>
          <p:cNvPr id="648" name="CustomShape 2"/>
          <p:cNvSpPr/>
          <p:nvPr/>
        </p:nvSpPr>
        <p:spPr>
          <a:xfrm>
            <a:off x="2129317" y="10071847"/>
            <a:ext cx="5078101" cy="184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Capacitaciones presenciales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b="1" u="sng" spc="-2">
                <a:solidFill>
                  <a:srgbClr val="0000FF"/>
                </a:solidFill>
                <a:latin typeface="Helvetica Neue"/>
                <a:ea typeface="Calibri"/>
                <a:hlinkClick r:id="rId2"/>
              </a:rPr>
              <a:t>www.sri.gob.ec</a:t>
            </a:r>
            <a:endParaRPr lang="es-ES" sz="2800" spc="-2">
              <a:latin typeface="Arial"/>
            </a:endParaRPr>
          </a:p>
        </p:txBody>
      </p:sp>
      <p:sp>
        <p:nvSpPr>
          <p:cNvPr id="649" name="CustomShape 3"/>
          <p:cNvSpPr/>
          <p:nvPr/>
        </p:nvSpPr>
        <p:spPr>
          <a:xfrm>
            <a:off x="18064272" y="10071847"/>
            <a:ext cx="4709413" cy="192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Guías para el contribuyente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b="1" u="sng" spc="-2">
                <a:solidFill>
                  <a:srgbClr val="0000FF"/>
                </a:solidFill>
                <a:latin typeface="Helvetica Neue"/>
                <a:ea typeface="Calibri"/>
                <a:hlinkClick r:id="rId3"/>
              </a:rPr>
              <a:t>www.sri.gob.ec</a:t>
            </a:r>
            <a:endParaRPr lang="es-ES" sz="2800" spc="-2">
              <a:latin typeface="Arial"/>
            </a:endParaRPr>
          </a:p>
        </p:txBody>
      </p:sp>
      <p:sp>
        <p:nvSpPr>
          <p:cNvPr id="650" name="CustomShape 4"/>
          <p:cNvSpPr/>
          <p:nvPr/>
        </p:nvSpPr>
        <p:spPr>
          <a:xfrm>
            <a:off x="9904890" y="6752647"/>
            <a:ext cx="4856312" cy="154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1" name="CustomShape 5"/>
          <p:cNvSpPr/>
          <p:nvPr/>
        </p:nvSpPr>
        <p:spPr>
          <a:xfrm>
            <a:off x="8062394" y="2571440"/>
            <a:ext cx="8259746" cy="1040400"/>
          </a:xfrm>
          <a:prstGeom prst="rect">
            <a:avLst/>
          </a:prstGeom>
          <a:noFill/>
          <a:ln w="9360">
            <a:solidFill>
              <a:srgbClr val="6666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4000" spc="-2">
                <a:solidFill>
                  <a:srgbClr val="404040"/>
                </a:solidFill>
                <a:latin typeface="Helvetica Neue"/>
                <a:ea typeface="Calibri"/>
              </a:rPr>
              <a:t>Creación de nueva sección web:</a:t>
            </a:r>
            <a:endParaRPr lang="es-ES" sz="4000" spc="-2">
              <a:latin typeface="Arial"/>
            </a:endParaRPr>
          </a:p>
        </p:txBody>
      </p:sp>
      <p:pic>
        <p:nvPicPr>
          <p:cNvPr id="652" name="Google Shape;594;p36"/>
          <p:cNvPicPr/>
          <p:nvPr/>
        </p:nvPicPr>
        <p:blipFill>
          <a:blip r:embed="rId4"/>
          <a:srcRect t="9852" b="4088"/>
          <a:stretch/>
        </p:blipFill>
        <p:spPr>
          <a:xfrm>
            <a:off x="7736687" y="3634327"/>
            <a:ext cx="9472833" cy="3318480"/>
          </a:xfrm>
          <a:prstGeom prst="rect">
            <a:avLst/>
          </a:prstGeom>
          <a:ln>
            <a:noFill/>
          </a:ln>
        </p:spPr>
      </p:pic>
      <p:sp>
        <p:nvSpPr>
          <p:cNvPr id="653" name="CustomShape 6"/>
          <p:cNvSpPr/>
          <p:nvPr/>
        </p:nvSpPr>
        <p:spPr>
          <a:xfrm>
            <a:off x="12812628" y="10071847"/>
            <a:ext cx="5386301" cy="192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Educación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cívico-tributaria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b="1" u="sng" spc="-2">
                <a:solidFill>
                  <a:srgbClr val="0000FF"/>
                </a:solidFill>
                <a:latin typeface="Helvetica Neue"/>
                <a:ea typeface="Calibri"/>
                <a:hlinkClick r:id="rId5"/>
              </a:rPr>
              <a:t>www.sri.gob.ec</a:t>
            </a:r>
            <a:endParaRPr lang="es-ES" sz="2800" spc="-2">
              <a:latin typeface="Arial"/>
            </a:endParaRPr>
          </a:p>
        </p:txBody>
      </p:sp>
      <p:sp>
        <p:nvSpPr>
          <p:cNvPr id="654" name="CustomShape 7"/>
          <p:cNvSpPr/>
          <p:nvPr/>
        </p:nvSpPr>
        <p:spPr>
          <a:xfrm>
            <a:off x="15208380" y="7688647"/>
            <a:ext cx="720" cy="1051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17375E"/>
            </a:solidFill>
            <a:custDash>
              <a:ds d="1000000" sp="800000"/>
            </a:custDash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55" name="Google Shape;599;p36"/>
          <p:cNvPicPr/>
          <p:nvPr/>
        </p:nvPicPr>
        <p:blipFill>
          <a:blip r:embed="rId6"/>
          <a:stretch/>
        </p:blipFill>
        <p:spPr>
          <a:xfrm>
            <a:off x="3702002" y="9078247"/>
            <a:ext cx="937562" cy="937440"/>
          </a:xfrm>
          <a:prstGeom prst="rect">
            <a:avLst/>
          </a:prstGeom>
          <a:ln>
            <a:noFill/>
          </a:ln>
        </p:spPr>
      </p:pic>
      <p:pic>
        <p:nvPicPr>
          <p:cNvPr id="656" name="Google Shape;601;p36"/>
          <p:cNvPicPr/>
          <p:nvPr/>
        </p:nvPicPr>
        <p:blipFill>
          <a:blip r:embed="rId7"/>
          <a:stretch/>
        </p:blipFill>
        <p:spPr>
          <a:xfrm>
            <a:off x="19698885" y="8920567"/>
            <a:ext cx="1040535" cy="1040400"/>
          </a:xfrm>
          <a:prstGeom prst="rect">
            <a:avLst/>
          </a:prstGeom>
          <a:ln>
            <a:noFill/>
          </a:ln>
        </p:spPr>
      </p:pic>
      <p:sp>
        <p:nvSpPr>
          <p:cNvPr id="657" name="CustomShape 8"/>
          <p:cNvSpPr/>
          <p:nvPr/>
        </p:nvSpPr>
        <p:spPr>
          <a:xfrm>
            <a:off x="7209579" y="10071847"/>
            <a:ext cx="5386301" cy="192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Capacitaciones virtuales y videos tutoriales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b="1" u="sng" spc="-2">
                <a:solidFill>
                  <a:srgbClr val="0000FF"/>
                </a:solidFill>
                <a:latin typeface="Helvetica Neue"/>
                <a:ea typeface="Calibri"/>
                <a:hlinkClick r:id="rId8"/>
              </a:rPr>
              <a:t>www.sri.gob.ec</a:t>
            </a:r>
            <a:endParaRPr lang="es-ES" sz="2800" spc="-2">
              <a:latin typeface="Arial"/>
            </a:endParaRPr>
          </a:p>
        </p:txBody>
      </p:sp>
      <p:sp>
        <p:nvSpPr>
          <p:cNvPr id="658" name="CustomShape 9"/>
          <p:cNvSpPr/>
          <p:nvPr/>
        </p:nvSpPr>
        <p:spPr>
          <a:xfrm>
            <a:off x="9426027" y="7688647"/>
            <a:ext cx="720" cy="1051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17375E"/>
            </a:solidFill>
            <a:custDash>
              <a:ds d="1000000" sp="800000"/>
            </a:custDash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59" name="Google Shape;600;p36"/>
          <p:cNvPicPr/>
          <p:nvPr/>
        </p:nvPicPr>
        <p:blipFill>
          <a:blip r:embed="rId9"/>
          <a:stretch/>
        </p:blipFill>
        <p:spPr>
          <a:xfrm>
            <a:off x="8885237" y="9026407"/>
            <a:ext cx="1040535" cy="1040400"/>
          </a:xfrm>
          <a:prstGeom prst="rect">
            <a:avLst/>
          </a:prstGeom>
          <a:ln>
            <a:noFill/>
          </a:ln>
        </p:spPr>
      </p:pic>
      <p:pic>
        <p:nvPicPr>
          <p:cNvPr id="660" name="Imagen 1"/>
          <p:cNvPicPr/>
          <p:nvPr/>
        </p:nvPicPr>
        <p:blipFill>
          <a:blip r:embed="rId10"/>
          <a:stretch/>
        </p:blipFill>
        <p:spPr>
          <a:xfrm>
            <a:off x="14380272" y="8708887"/>
            <a:ext cx="1403463" cy="1403280"/>
          </a:xfrm>
          <a:prstGeom prst="rect">
            <a:avLst/>
          </a:prstGeom>
          <a:ln>
            <a:noFill/>
          </a:ln>
        </p:spPr>
      </p:pic>
      <p:sp>
        <p:nvSpPr>
          <p:cNvPr id="661" name="CustomShape 10"/>
          <p:cNvSpPr/>
          <p:nvPr/>
        </p:nvSpPr>
        <p:spPr>
          <a:xfrm flipH="1">
            <a:off x="4144859" y="5010247"/>
            <a:ext cx="2885416" cy="3108240"/>
          </a:xfrm>
          <a:prstGeom prst="curvedConnector2">
            <a:avLst/>
          </a:prstGeom>
          <a:noFill/>
          <a:ln w="9360" cap="rnd">
            <a:solidFill>
              <a:srgbClr val="17375E"/>
            </a:solidFill>
            <a:custDash>
              <a:ds d="1000000" sp="800000"/>
            </a:custDash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2" name="CustomShape 11"/>
          <p:cNvSpPr/>
          <p:nvPr/>
        </p:nvSpPr>
        <p:spPr>
          <a:xfrm>
            <a:off x="17718627" y="5010247"/>
            <a:ext cx="2808366" cy="3107520"/>
          </a:xfrm>
          <a:prstGeom prst="curvedConnector2">
            <a:avLst/>
          </a:prstGeom>
          <a:noFill/>
          <a:ln w="9360" cap="rnd">
            <a:solidFill>
              <a:srgbClr val="17375E"/>
            </a:solidFill>
            <a:custDash>
              <a:ds d="1000000" sp="800000"/>
            </a:custDash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113516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29039" y="7200904"/>
            <a:ext cx="20729099" cy="2940051"/>
          </a:xfrm>
        </p:spPr>
        <p:txBody>
          <a:bodyPr/>
          <a:lstStyle/>
          <a:p>
            <a:pPr algn="r"/>
            <a:r>
              <a:rPr lang="es-ES" b="1" smtClean="0">
                <a:solidFill>
                  <a:schemeClr val="bg1"/>
                </a:solidFill>
                <a:latin typeface="Arial"/>
                <a:cs typeface="Arial"/>
              </a:rPr>
              <a:t>#SimplicidadTributaria</a:t>
            </a:r>
            <a:endParaRPr lang="es-ES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9213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11880827" y="2633760"/>
            <a:ext cx="10208769" cy="2731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507625" indent="-499705">
              <a:buClr>
                <a:srgbClr val="404040"/>
              </a:buClr>
              <a:buFont typeface="Arial"/>
              <a:buChar char="•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Información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prellenada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de facturación electrónica y otras fuentes</a:t>
            </a:r>
            <a:endParaRPr lang="es-ES" sz="2800" spc="-2">
              <a:latin typeface="Arial"/>
            </a:endParaRPr>
          </a:p>
          <a:p>
            <a:pPr marL="507625" indent="-499705">
              <a:buClr>
                <a:srgbClr val="404040"/>
              </a:buClr>
              <a:buFont typeface="Arial"/>
              <a:buChar char="•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Diseño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sencillo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y personalizado.</a:t>
            </a:r>
            <a:endParaRPr lang="es-ES" sz="2800" spc="-2">
              <a:latin typeface="Arial"/>
            </a:endParaRPr>
          </a:p>
          <a:p>
            <a:pPr marL="507625" indent="-499705">
              <a:buClr>
                <a:srgbClr val="404040"/>
              </a:buClr>
              <a:buFont typeface="Arial"/>
              <a:buChar char="•"/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Registro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 cuenta bancaria para débitos automáticos.</a:t>
            </a:r>
            <a:endParaRPr lang="es-ES" sz="2800" spc="-2">
              <a:latin typeface="Arial"/>
            </a:endParaRPr>
          </a:p>
          <a:p>
            <a:pPr marL="507625" indent="-499705">
              <a:buClr>
                <a:srgbClr val="404040"/>
              </a:buClr>
              <a:buFont typeface="Arial"/>
              <a:buChar char="•"/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Integración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 formularios y anexos.</a:t>
            </a:r>
            <a:endParaRPr lang="es-ES" sz="2800" spc="-2">
              <a:latin typeface="Arial"/>
            </a:endParaRPr>
          </a:p>
          <a:p>
            <a:pPr marL="507625" indent="-499705">
              <a:buClr>
                <a:srgbClr val="404040"/>
              </a:buClr>
              <a:buFont typeface="Arial"/>
              <a:buChar char="•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Cálculo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automático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 multas e intereses.</a:t>
            </a:r>
            <a:endParaRPr lang="es-ES" sz="2800" spc="-2">
              <a:latin typeface="Arial"/>
            </a:endParaRPr>
          </a:p>
          <a:p>
            <a:pPr marL="507625" indent="-499705">
              <a:buClr>
                <a:srgbClr val="404040"/>
              </a:buClr>
              <a:buFont typeface="Arial"/>
              <a:buChar char="•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Integración con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compensación automática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para exportadores (formulario IVA).</a:t>
            </a:r>
            <a:endParaRPr lang="es-ES" sz="2800" spc="-2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3057518" y="6501600"/>
            <a:ext cx="6619822" cy="144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Simplificación en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llenado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para promover el cumplimiento voluntario</a:t>
            </a:r>
            <a:endParaRPr lang="es-ES" sz="2800" spc="-2">
              <a:latin typeface="Arial"/>
            </a:endParaRPr>
          </a:p>
        </p:txBody>
      </p:sp>
      <p:sp>
        <p:nvSpPr>
          <p:cNvPr id="212" name="CustomShape 3"/>
          <p:cNvSpPr/>
          <p:nvPr/>
        </p:nvSpPr>
        <p:spPr>
          <a:xfrm>
            <a:off x="3684000" y="3276720"/>
            <a:ext cx="5493595" cy="144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Formularios en línea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(eliminación del DIMM formularios)</a:t>
            </a:r>
            <a:endParaRPr lang="es-ES" sz="2800" spc="-2">
              <a:latin typeface="Arial"/>
            </a:endParaRPr>
          </a:p>
        </p:txBody>
      </p:sp>
      <p:pic>
        <p:nvPicPr>
          <p:cNvPr id="213" name="Google Shape;89;p18"/>
          <p:cNvPicPr/>
          <p:nvPr/>
        </p:nvPicPr>
        <p:blipFill>
          <a:blip r:embed="rId2"/>
          <a:stretch/>
        </p:blipFill>
        <p:spPr>
          <a:xfrm>
            <a:off x="5718985" y="5155200"/>
            <a:ext cx="944043" cy="1068480"/>
          </a:xfrm>
          <a:prstGeom prst="rect">
            <a:avLst/>
          </a:prstGeom>
          <a:ln>
            <a:noFill/>
          </a:ln>
        </p:spPr>
      </p:pic>
      <p:pic>
        <p:nvPicPr>
          <p:cNvPr id="214" name="Google Shape;90;p18"/>
          <p:cNvPicPr/>
          <p:nvPr/>
        </p:nvPicPr>
        <p:blipFill>
          <a:blip r:embed="rId3"/>
          <a:stretch/>
        </p:blipFill>
        <p:spPr>
          <a:xfrm>
            <a:off x="7750369" y="5514480"/>
            <a:ext cx="769780" cy="947520"/>
          </a:xfrm>
          <a:prstGeom prst="rect">
            <a:avLst/>
          </a:prstGeom>
          <a:ln>
            <a:noFill/>
          </a:ln>
        </p:spPr>
      </p:pic>
      <p:pic>
        <p:nvPicPr>
          <p:cNvPr id="215" name="Google Shape;91;p18"/>
          <p:cNvPicPr/>
          <p:nvPr/>
        </p:nvPicPr>
        <p:blipFill>
          <a:blip r:embed="rId4"/>
          <a:stretch/>
        </p:blipFill>
        <p:spPr>
          <a:xfrm>
            <a:off x="5958776" y="2357280"/>
            <a:ext cx="944043" cy="889200"/>
          </a:xfrm>
          <a:prstGeom prst="rect">
            <a:avLst/>
          </a:prstGeom>
          <a:ln>
            <a:noFill/>
          </a:ln>
        </p:spPr>
      </p:pic>
      <p:sp>
        <p:nvSpPr>
          <p:cNvPr id="216" name="CustomShape 4"/>
          <p:cNvSpPr/>
          <p:nvPr/>
        </p:nvSpPr>
        <p:spPr>
          <a:xfrm>
            <a:off x="10789165" y="2449440"/>
            <a:ext cx="87851" cy="5599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17" name="Google Shape;93;p18"/>
          <p:cNvPicPr/>
          <p:nvPr/>
        </p:nvPicPr>
        <p:blipFill>
          <a:blip r:embed="rId5"/>
          <a:stretch/>
        </p:blipFill>
        <p:spPr>
          <a:xfrm>
            <a:off x="12214950" y="6590160"/>
            <a:ext cx="955564" cy="956880"/>
          </a:xfrm>
          <a:prstGeom prst="rect">
            <a:avLst/>
          </a:prstGeom>
          <a:ln>
            <a:noFill/>
          </a:ln>
        </p:spPr>
      </p:pic>
      <p:sp>
        <p:nvSpPr>
          <p:cNvPr id="218" name="CustomShape 5"/>
          <p:cNvSpPr/>
          <p:nvPr/>
        </p:nvSpPr>
        <p:spPr>
          <a:xfrm>
            <a:off x="13153953" y="6936480"/>
            <a:ext cx="2750758" cy="447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Disponibilidad</a:t>
            </a:r>
            <a:endParaRPr lang="es-ES" sz="2800" spc="-2">
              <a:latin typeface="Arial"/>
            </a:endParaRPr>
          </a:p>
        </p:txBody>
      </p:sp>
      <p:pic>
        <p:nvPicPr>
          <p:cNvPr id="219" name="Google Shape;95;p18"/>
          <p:cNvPicPr/>
          <p:nvPr/>
        </p:nvPicPr>
        <p:blipFill>
          <a:blip r:embed="rId6"/>
          <a:stretch/>
        </p:blipFill>
        <p:spPr>
          <a:xfrm>
            <a:off x="16071052" y="6696720"/>
            <a:ext cx="954844" cy="957600"/>
          </a:xfrm>
          <a:prstGeom prst="rect">
            <a:avLst/>
          </a:prstGeom>
          <a:ln>
            <a:noFill/>
          </a:ln>
        </p:spPr>
      </p:pic>
      <p:sp>
        <p:nvSpPr>
          <p:cNvPr id="220" name="CustomShape 6"/>
          <p:cNvSpPr/>
          <p:nvPr/>
        </p:nvSpPr>
        <p:spPr>
          <a:xfrm>
            <a:off x="17071263" y="6775200"/>
            <a:ext cx="3050317" cy="77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Procesamiento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ágil y en línea.</a:t>
            </a:r>
            <a:endParaRPr lang="es-ES" sz="2800" spc="-2">
              <a:latin typeface="Arial"/>
            </a:endParaRPr>
          </a:p>
        </p:txBody>
      </p:sp>
      <p:sp>
        <p:nvSpPr>
          <p:cNvPr id="221" name="CustomShape 7"/>
          <p:cNvSpPr/>
          <p:nvPr/>
        </p:nvSpPr>
        <p:spPr>
          <a:xfrm>
            <a:off x="48246" y="8096400"/>
            <a:ext cx="24384535" cy="5619600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2" name="CustomShape 8"/>
          <p:cNvSpPr/>
          <p:nvPr/>
        </p:nvSpPr>
        <p:spPr>
          <a:xfrm>
            <a:off x="1188874" y="1765848"/>
            <a:ext cx="7717965" cy="72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3600" spc="-2" dirty="0">
                <a:solidFill>
                  <a:srgbClr val="404040"/>
                </a:solidFill>
                <a:latin typeface="Helvetica Neue"/>
                <a:ea typeface="Calibri"/>
              </a:rPr>
              <a:t>(eliminación del DIMM formularios)</a:t>
            </a:r>
            <a:endParaRPr lang="es-ES" sz="3600" spc="-2" dirty="0">
              <a:latin typeface="Arial"/>
            </a:endParaRPr>
          </a:p>
        </p:txBody>
      </p:sp>
      <p:pic>
        <p:nvPicPr>
          <p:cNvPr id="223" name="Google Shape;103;p18"/>
          <p:cNvPicPr/>
          <p:nvPr/>
        </p:nvPicPr>
        <p:blipFill>
          <a:blip r:embed="rId7"/>
          <a:stretch/>
        </p:blipFill>
        <p:spPr>
          <a:xfrm>
            <a:off x="10879897" y="8551440"/>
            <a:ext cx="1331453" cy="1332000"/>
          </a:xfrm>
          <a:prstGeom prst="rect">
            <a:avLst/>
          </a:prstGeom>
          <a:ln>
            <a:noFill/>
          </a:ln>
        </p:spPr>
      </p:pic>
      <p:sp>
        <p:nvSpPr>
          <p:cNvPr id="224" name="CustomShape 9"/>
          <p:cNvSpPr/>
          <p:nvPr/>
        </p:nvSpPr>
        <p:spPr>
          <a:xfrm>
            <a:off x="923161" y="878167"/>
            <a:ext cx="16148102" cy="108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34343"/>
                </a:solidFill>
                <a:latin typeface="Helvetica Neue"/>
                <a:ea typeface="Calibri"/>
              </a:rPr>
              <a:t>Formularios</a:t>
            </a:r>
            <a:r>
              <a:rPr lang="es-ES" sz="6000" spc="-2" dirty="0">
                <a:solidFill>
                  <a:srgbClr val="434343"/>
                </a:solidFill>
                <a:latin typeface="Helvetica Neue"/>
                <a:ea typeface="Calibri"/>
              </a:rPr>
              <a:t> para declaraciones </a:t>
            </a:r>
            <a:r>
              <a:rPr lang="es-ES" sz="6000" b="1" spc="-2" dirty="0">
                <a:solidFill>
                  <a:srgbClr val="434343"/>
                </a:solidFill>
                <a:latin typeface="Helvetica Neue"/>
                <a:ea typeface="Calibri"/>
              </a:rPr>
              <a:t>en línea</a:t>
            </a:r>
            <a:endParaRPr lang="es-ES" sz="6000" spc="-2" dirty="0">
              <a:latin typeface="Arial"/>
            </a:endParaRPr>
          </a:p>
        </p:txBody>
      </p:sp>
      <p:sp>
        <p:nvSpPr>
          <p:cNvPr id="225" name="CustomShape 10"/>
          <p:cNvSpPr/>
          <p:nvPr/>
        </p:nvSpPr>
        <p:spPr>
          <a:xfrm>
            <a:off x="5808996" y="8332560"/>
            <a:ext cx="3097843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6400" b="1" spc="-2" dirty="0">
                <a:solidFill>
                  <a:srgbClr val="404040"/>
                </a:solidFill>
                <a:latin typeface="Helvetica Neue"/>
                <a:ea typeface="Calibri"/>
              </a:rPr>
              <a:t>Antes</a:t>
            </a:r>
            <a:endParaRPr lang="es-ES" sz="6400" spc="-2" dirty="0">
              <a:latin typeface="Arial"/>
            </a:endParaRPr>
          </a:p>
        </p:txBody>
      </p:sp>
      <p:sp>
        <p:nvSpPr>
          <p:cNvPr id="226" name="CustomShape 11"/>
          <p:cNvSpPr/>
          <p:nvPr/>
        </p:nvSpPr>
        <p:spPr>
          <a:xfrm>
            <a:off x="14586219" y="8439840"/>
            <a:ext cx="3238982" cy="94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400" b="1" spc="-2">
                <a:solidFill>
                  <a:srgbClr val="00CACA"/>
                </a:solidFill>
                <a:latin typeface="Helvetica Neue"/>
                <a:ea typeface="Calibri"/>
              </a:rPr>
              <a:t>Ahora</a:t>
            </a:r>
            <a:endParaRPr lang="es-ES" sz="6400" spc="-2">
              <a:latin typeface="Arial"/>
            </a:endParaRPr>
          </a:p>
        </p:txBody>
      </p:sp>
      <p:sp>
        <p:nvSpPr>
          <p:cNvPr id="227" name="CustomShape 12"/>
          <p:cNvSpPr/>
          <p:nvPr/>
        </p:nvSpPr>
        <p:spPr>
          <a:xfrm>
            <a:off x="5286928" y="9592560"/>
            <a:ext cx="3619911" cy="85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DIMM formularios</a:t>
            </a:r>
            <a:r>
              <a:rPr dirty="0"/>
              <a:t/>
            </a:r>
            <a:br>
              <a:rPr dirty="0"/>
            </a:b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30 minutos.</a:t>
            </a:r>
            <a:endParaRPr lang="es-ES" sz="2800" spc="-2" dirty="0">
              <a:latin typeface="Arial"/>
            </a:endParaRPr>
          </a:p>
        </p:txBody>
      </p:sp>
      <p:sp>
        <p:nvSpPr>
          <p:cNvPr id="228" name="CustomShape 13"/>
          <p:cNvSpPr/>
          <p:nvPr/>
        </p:nvSpPr>
        <p:spPr>
          <a:xfrm>
            <a:off x="13767472" y="9518400"/>
            <a:ext cx="4969279" cy="82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En línea (nueva tecnología)</a:t>
            </a:r>
            <a:endParaRPr lang="es-ES" sz="28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6 minutos.</a:t>
            </a:r>
            <a:endParaRPr lang="es-ES" sz="2800" spc="-2" dirty="0">
              <a:latin typeface="Arial"/>
            </a:endParaRPr>
          </a:p>
        </p:txBody>
      </p:sp>
      <p:sp>
        <p:nvSpPr>
          <p:cNvPr id="229" name="CustomShape 14"/>
          <p:cNvSpPr/>
          <p:nvPr/>
        </p:nvSpPr>
        <p:spPr>
          <a:xfrm>
            <a:off x="13601131" y="10344960"/>
            <a:ext cx="5261725" cy="82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6000" b="1" spc="-2" dirty="0">
                <a:solidFill>
                  <a:srgbClr val="00CACA"/>
                </a:solidFill>
                <a:latin typeface="Helvetica Neue"/>
                <a:ea typeface="Calibri"/>
              </a:rPr>
              <a:t>19</a:t>
            </a:r>
            <a:r>
              <a:rPr lang="es-ES" sz="6400" b="1" spc="-2" dirty="0">
                <a:solidFill>
                  <a:srgbClr val="00CACA"/>
                </a:solidFill>
                <a:latin typeface="Helvetica Neue"/>
                <a:ea typeface="Arial"/>
              </a:rPr>
              <a:t>’156</a:t>
            </a:r>
            <a:r>
              <a:rPr lang="es-ES" sz="6000" b="1" spc="-2" dirty="0">
                <a:solidFill>
                  <a:srgbClr val="00CACA"/>
                </a:solidFill>
                <a:latin typeface="Helvetica Neue"/>
                <a:ea typeface="Calibri"/>
              </a:rPr>
              <a:t>.140</a:t>
            </a:r>
            <a:endParaRPr lang="es-ES" sz="6000" spc="-2" dirty="0">
              <a:latin typeface="Arial"/>
            </a:endParaRPr>
          </a:p>
        </p:txBody>
      </p:sp>
      <p:sp>
        <p:nvSpPr>
          <p:cNvPr id="230" name="CustomShape 15"/>
          <p:cNvSpPr/>
          <p:nvPr/>
        </p:nvSpPr>
        <p:spPr>
          <a:xfrm>
            <a:off x="13351978" y="11200320"/>
            <a:ext cx="6348347" cy="76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Formularios  Enero – Diciembre 2019</a:t>
            </a:r>
            <a:endParaRPr lang="es-ES" sz="2800" spc="-2" dirty="0">
              <a:latin typeface="Arial"/>
            </a:endParaRPr>
          </a:p>
        </p:txBody>
      </p:sp>
      <p:sp>
        <p:nvSpPr>
          <p:cNvPr id="231" name="CustomShape 16"/>
          <p:cNvSpPr/>
          <p:nvPr/>
        </p:nvSpPr>
        <p:spPr>
          <a:xfrm>
            <a:off x="4918960" y="10446480"/>
            <a:ext cx="4804466" cy="82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6000" b="1" spc="-2" dirty="0">
                <a:solidFill>
                  <a:srgbClr val="00CACA"/>
                </a:solidFill>
                <a:latin typeface="Helvetica Neue"/>
                <a:ea typeface="Calibri"/>
              </a:rPr>
              <a:t>18</a:t>
            </a:r>
            <a:r>
              <a:rPr lang="es-ES" sz="6400" b="1" spc="-2" dirty="0">
                <a:solidFill>
                  <a:srgbClr val="00CACA"/>
                </a:solidFill>
                <a:latin typeface="Helvetica Neue"/>
                <a:ea typeface="Arial"/>
              </a:rPr>
              <a:t>’161</a:t>
            </a:r>
            <a:r>
              <a:rPr lang="es-ES" sz="6000" b="1" spc="-2" dirty="0">
                <a:solidFill>
                  <a:srgbClr val="00CACA"/>
                </a:solidFill>
                <a:latin typeface="Helvetica Neue"/>
                <a:ea typeface="Calibri"/>
              </a:rPr>
              <a:t>.499</a:t>
            </a:r>
            <a:endParaRPr lang="es-ES" sz="6000" spc="-2" dirty="0">
              <a:latin typeface="Arial"/>
            </a:endParaRPr>
          </a:p>
        </p:txBody>
      </p:sp>
      <p:sp>
        <p:nvSpPr>
          <p:cNvPr id="232" name="CustomShape 17"/>
          <p:cNvSpPr/>
          <p:nvPr/>
        </p:nvSpPr>
        <p:spPr>
          <a:xfrm>
            <a:off x="4051968" y="11273040"/>
            <a:ext cx="6590298" cy="119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F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ormularios Enero – Diciembre 2018</a:t>
            </a:r>
            <a:endParaRPr lang="es-ES" sz="2800" spc="-2" dirty="0">
              <a:latin typeface="Arial"/>
            </a:endParaRPr>
          </a:p>
        </p:txBody>
      </p:sp>
      <p:sp>
        <p:nvSpPr>
          <p:cNvPr id="233" name="CustomShape 18"/>
          <p:cNvSpPr/>
          <p:nvPr/>
        </p:nvSpPr>
        <p:spPr>
          <a:xfrm>
            <a:off x="19703205" y="10344960"/>
            <a:ext cx="3836660" cy="85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4600" b="1" spc="-2" dirty="0">
                <a:solidFill>
                  <a:srgbClr val="00CACA"/>
                </a:solidFill>
                <a:latin typeface="Helvetica Neue"/>
                <a:ea typeface="Arial"/>
              </a:rPr>
              <a:t>994.641</a:t>
            </a:r>
            <a:endParaRPr lang="es-ES" sz="4600" spc="-2" dirty="0">
              <a:latin typeface="Arial"/>
            </a:endParaRPr>
          </a:p>
        </p:txBody>
      </p:sp>
      <p:sp>
        <p:nvSpPr>
          <p:cNvPr id="234" name="CustomShape 19"/>
          <p:cNvSpPr/>
          <p:nvPr/>
        </p:nvSpPr>
        <p:spPr>
          <a:xfrm>
            <a:off x="19370522" y="9727022"/>
            <a:ext cx="4502026" cy="617938"/>
          </a:xfrm>
          <a:prstGeom prst="rect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FFFFFF"/>
                </a:solidFill>
                <a:latin typeface="Helvetica Neue"/>
                <a:ea typeface="Arial"/>
              </a:rPr>
              <a:t>Incremento en declaraciones</a:t>
            </a:r>
            <a:endParaRPr lang="es-ES" sz="2400" spc="-2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159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-127145" y="7404040"/>
            <a:ext cx="24514320" cy="6311960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2"/>
          <p:cNvSpPr/>
          <p:nvPr/>
        </p:nvSpPr>
        <p:spPr>
          <a:xfrm>
            <a:off x="5001771" y="8584840"/>
            <a:ext cx="6804886" cy="121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Costo indirecto:</a:t>
            </a:r>
            <a:r>
              <a:t/>
            </a:r>
            <a:br/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Otras formas de pago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USD 8,05</a:t>
            </a:r>
            <a:r>
              <a:t/>
            </a:r>
            <a:br/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Convenio de débito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USD 7,80</a:t>
            </a:r>
            <a:endParaRPr lang="es-ES" sz="2800" spc="-2">
              <a:latin typeface="Arial"/>
            </a:endParaRPr>
          </a:p>
        </p:txBody>
      </p:sp>
      <p:sp>
        <p:nvSpPr>
          <p:cNvPr id="237" name="CustomShape 3"/>
          <p:cNvSpPr/>
          <p:nvPr/>
        </p:nvSpPr>
        <p:spPr>
          <a:xfrm>
            <a:off x="14121759" y="8815240"/>
            <a:ext cx="5891807" cy="108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Otras formas de pago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USD 1,60</a:t>
            </a:r>
            <a:endParaRPr lang="es-ES" sz="2800" spc="-2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Convenio de débito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USD 1,35</a:t>
            </a:r>
            <a:endParaRPr lang="es-ES" sz="2800" spc="-2">
              <a:latin typeface="Arial"/>
            </a:endParaRPr>
          </a:p>
        </p:txBody>
      </p:sp>
      <p:pic>
        <p:nvPicPr>
          <p:cNvPr id="238" name="Google Shape;119;p19"/>
          <p:cNvPicPr/>
          <p:nvPr/>
        </p:nvPicPr>
        <p:blipFill>
          <a:blip r:embed="rId2"/>
          <a:stretch/>
        </p:blipFill>
        <p:spPr>
          <a:xfrm>
            <a:off x="12611002" y="8897320"/>
            <a:ext cx="921720" cy="923760"/>
          </a:xfrm>
          <a:prstGeom prst="rect">
            <a:avLst/>
          </a:prstGeom>
          <a:ln>
            <a:noFill/>
          </a:ln>
        </p:spPr>
      </p:pic>
      <p:sp>
        <p:nvSpPr>
          <p:cNvPr id="239" name="CustomShape 4"/>
          <p:cNvSpPr/>
          <p:nvPr/>
        </p:nvSpPr>
        <p:spPr>
          <a:xfrm>
            <a:off x="2321582" y="10309240"/>
            <a:ext cx="9587328" cy="226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Documentos necesarios para declarar impuestos:</a:t>
            </a:r>
            <a:endParaRPr lang="es-ES" sz="2800" spc="-2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Declaraciones anteriores.</a:t>
            </a:r>
            <a:r>
              <a:rPr dirty="0"/>
              <a:t/>
            </a:r>
            <a:br>
              <a:rPr dirty="0"/>
            </a:b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Anexos propios o de terceros y solicitudes al SRI.</a:t>
            </a:r>
            <a:r>
              <a:rPr dirty="0"/>
              <a:t/>
            </a:r>
            <a:br>
              <a:rPr dirty="0"/>
            </a:b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Tiempo promedio: </a:t>
            </a: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10 días laborales.</a:t>
            </a:r>
            <a:endParaRPr lang="es-ES" sz="2800" spc="-2" dirty="0">
              <a:latin typeface="Arial"/>
            </a:endParaRPr>
          </a:p>
        </p:txBody>
      </p:sp>
      <p:sp>
        <p:nvSpPr>
          <p:cNvPr id="240" name="CustomShape 5"/>
          <p:cNvSpPr/>
          <p:nvPr/>
        </p:nvSpPr>
        <p:spPr>
          <a:xfrm>
            <a:off x="14309703" y="10623160"/>
            <a:ext cx="5192596" cy="129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Información en línea,</a:t>
            </a:r>
            <a:endParaRPr lang="es-ES" sz="2800" spc="-2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promedio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6 minutos.</a:t>
            </a:r>
            <a:endParaRPr lang="es-ES" sz="2800" spc="-2">
              <a:latin typeface="Arial"/>
            </a:endParaRPr>
          </a:p>
        </p:txBody>
      </p:sp>
      <p:pic>
        <p:nvPicPr>
          <p:cNvPr id="241" name="Google Shape;123;p19"/>
          <p:cNvPicPr/>
          <p:nvPr/>
        </p:nvPicPr>
        <p:blipFill>
          <a:blip r:embed="rId3"/>
          <a:stretch/>
        </p:blipFill>
        <p:spPr>
          <a:xfrm>
            <a:off x="12652047" y="10862920"/>
            <a:ext cx="995890" cy="995040"/>
          </a:xfrm>
          <a:prstGeom prst="rect">
            <a:avLst/>
          </a:prstGeom>
          <a:ln>
            <a:noFill/>
          </a:ln>
        </p:spPr>
      </p:pic>
      <p:sp>
        <p:nvSpPr>
          <p:cNvPr id="242" name="CustomShape 6"/>
          <p:cNvSpPr/>
          <p:nvPr/>
        </p:nvSpPr>
        <p:spPr>
          <a:xfrm>
            <a:off x="898237" y="870238"/>
            <a:ext cx="14463802" cy="108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6000" b="1" spc="-2" dirty="0">
                <a:solidFill>
                  <a:srgbClr val="434343"/>
                </a:solidFill>
                <a:latin typeface="Helvetica Neue"/>
                <a:ea typeface="Calibri"/>
              </a:rPr>
              <a:t>Formularios</a:t>
            </a:r>
            <a:r>
              <a:rPr lang="es-ES" sz="6000" spc="-2" dirty="0">
                <a:solidFill>
                  <a:srgbClr val="434343"/>
                </a:solidFill>
                <a:latin typeface="Helvetica Neue"/>
                <a:ea typeface="Calibri"/>
              </a:rPr>
              <a:t> para declaraciones </a:t>
            </a:r>
            <a:r>
              <a:rPr lang="es-ES" sz="6000" b="1" spc="-2" dirty="0">
                <a:solidFill>
                  <a:srgbClr val="434343"/>
                </a:solidFill>
                <a:latin typeface="Helvetica Neue"/>
                <a:ea typeface="Calibri"/>
              </a:rPr>
              <a:t>en línea</a:t>
            </a:r>
            <a:endParaRPr lang="es-ES" sz="6000" spc="-2" dirty="0">
              <a:latin typeface="Arial"/>
            </a:endParaRPr>
          </a:p>
        </p:txBody>
      </p:sp>
      <p:sp>
        <p:nvSpPr>
          <p:cNvPr id="243" name="CustomShape 7"/>
          <p:cNvSpPr/>
          <p:nvPr/>
        </p:nvSpPr>
        <p:spPr>
          <a:xfrm>
            <a:off x="3527019" y="2166840"/>
            <a:ext cx="2527529" cy="90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Impuesto al Valor Agregado </a:t>
            </a: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IVA</a:t>
            </a:r>
            <a:endParaRPr lang="es-ES" sz="2400" spc="-2">
              <a:latin typeface="Arial"/>
            </a:endParaRPr>
          </a:p>
        </p:txBody>
      </p:sp>
      <p:sp>
        <p:nvSpPr>
          <p:cNvPr id="245" name="CustomShape 9"/>
          <p:cNvSpPr/>
          <p:nvPr/>
        </p:nvSpPr>
        <p:spPr>
          <a:xfrm>
            <a:off x="11636715" y="2119320"/>
            <a:ext cx="3565904" cy="100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Impuesto a los Consumos Especiales </a:t>
            </a: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ICE</a:t>
            </a:r>
            <a:endParaRPr lang="es-ES" sz="2400" spc="-2">
              <a:latin typeface="Arial"/>
            </a:endParaRPr>
          </a:p>
        </p:txBody>
      </p:sp>
      <p:sp>
        <p:nvSpPr>
          <p:cNvPr id="246" name="CustomShape 10"/>
          <p:cNvSpPr/>
          <p:nvPr/>
        </p:nvSpPr>
        <p:spPr>
          <a:xfrm>
            <a:off x="8844911" y="7404040"/>
            <a:ext cx="2832849" cy="66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6400" b="1" spc="-2">
                <a:solidFill>
                  <a:srgbClr val="404040"/>
                </a:solidFill>
                <a:latin typeface="Helvetica Neue"/>
                <a:ea typeface="Calibri"/>
              </a:rPr>
              <a:t>Antes</a:t>
            </a:r>
            <a:endParaRPr lang="es-ES" sz="6400" spc="-2">
              <a:latin typeface="Arial"/>
            </a:endParaRPr>
          </a:p>
        </p:txBody>
      </p:sp>
      <p:sp>
        <p:nvSpPr>
          <p:cNvPr id="247" name="CustomShape 11"/>
          <p:cNvSpPr/>
          <p:nvPr/>
        </p:nvSpPr>
        <p:spPr>
          <a:xfrm>
            <a:off x="14101596" y="7404040"/>
            <a:ext cx="3380120" cy="66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400" b="1" spc="-2">
                <a:solidFill>
                  <a:srgbClr val="00CACA"/>
                </a:solidFill>
                <a:latin typeface="Helvetica Neue"/>
                <a:ea typeface="Calibri"/>
              </a:rPr>
              <a:t>Ahora</a:t>
            </a:r>
            <a:endParaRPr lang="es-ES" sz="6400" spc="-2">
              <a:latin typeface="Arial"/>
            </a:endParaRPr>
          </a:p>
        </p:txBody>
      </p:sp>
      <p:sp>
        <p:nvSpPr>
          <p:cNvPr id="248" name="CustomShape 12"/>
          <p:cNvSpPr/>
          <p:nvPr/>
        </p:nvSpPr>
        <p:spPr>
          <a:xfrm>
            <a:off x="15799577" y="2119320"/>
            <a:ext cx="2527529" cy="100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Retenciones</a:t>
            </a: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 en la Fuente</a:t>
            </a:r>
            <a:endParaRPr lang="es-ES" sz="2400" spc="-2">
              <a:latin typeface="Arial"/>
            </a:endParaRPr>
          </a:p>
        </p:txBody>
      </p:sp>
      <p:sp>
        <p:nvSpPr>
          <p:cNvPr id="249" name="CustomShape 13"/>
          <p:cNvSpPr/>
          <p:nvPr/>
        </p:nvSpPr>
        <p:spPr>
          <a:xfrm>
            <a:off x="18777885" y="2119320"/>
            <a:ext cx="2299259" cy="100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Activos</a:t>
            </a: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 en el exterior</a:t>
            </a:r>
            <a:endParaRPr lang="es-ES" sz="2400" spc="-2">
              <a:latin typeface="Arial"/>
            </a:endParaRPr>
          </a:p>
        </p:txBody>
      </p:sp>
      <p:sp>
        <p:nvSpPr>
          <p:cNvPr id="250" name="CustomShape 14"/>
          <p:cNvSpPr/>
          <p:nvPr/>
        </p:nvSpPr>
        <p:spPr>
          <a:xfrm>
            <a:off x="1728225" y="3966840"/>
            <a:ext cx="3540701" cy="100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Anticipo</a:t>
            </a: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 de Impuesto a la Renta</a:t>
            </a:r>
            <a:endParaRPr lang="es-ES" sz="2400" spc="-2">
              <a:latin typeface="Arial"/>
            </a:endParaRPr>
          </a:p>
        </p:txBody>
      </p:sp>
      <p:sp>
        <p:nvSpPr>
          <p:cNvPr id="251" name="CustomShape 15"/>
          <p:cNvSpPr/>
          <p:nvPr/>
        </p:nvSpPr>
        <p:spPr>
          <a:xfrm>
            <a:off x="5472712" y="4005000"/>
            <a:ext cx="3514058" cy="100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Impuesto a la salida de divisas </a:t>
            </a: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ISD</a:t>
            </a:r>
            <a:endParaRPr lang="es-ES" sz="2400" spc="-2">
              <a:latin typeface="Arial"/>
            </a:endParaRPr>
          </a:p>
        </p:txBody>
      </p:sp>
      <p:sp>
        <p:nvSpPr>
          <p:cNvPr id="252" name="CustomShape 16"/>
          <p:cNvSpPr/>
          <p:nvPr/>
        </p:nvSpPr>
        <p:spPr>
          <a:xfrm>
            <a:off x="13889168" y="3995640"/>
            <a:ext cx="3040956" cy="100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Regalías</a:t>
            </a: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 a la actividad minera</a:t>
            </a:r>
            <a:endParaRPr lang="es-ES" sz="2400" spc="-2">
              <a:latin typeface="Arial"/>
            </a:endParaRPr>
          </a:p>
        </p:txBody>
      </p:sp>
      <p:sp>
        <p:nvSpPr>
          <p:cNvPr id="253" name="CustomShape 17"/>
          <p:cNvSpPr/>
          <p:nvPr/>
        </p:nvSpPr>
        <p:spPr>
          <a:xfrm>
            <a:off x="17010054" y="4052520"/>
            <a:ext cx="2610340" cy="90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Botellas plásticas</a:t>
            </a:r>
            <a:endParaRPr lang="es-ES" sz="2400" spc="-2">
              <a:latin typeface="Arial"/>
            </a:endParaRPr>
          </a:p>
        </p:txBody>
      </p:sp>
      <p:sp>
        <p:nvSpPr>
          <p:cNvPr id="254" name="CustomShape 18"/>
          <p:cNvSpPr/>
          <p:nvPr/>
        </p:nvSpPr>
        <p:spPr>
          <a:xfrm>
            <a:off x="12176785" y="5815080"/>
            <a:ext cx="2346786" cy="100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34343"/>
                </a:solidFill>
                <a:latin typeface="Helvetica Neue"/>
                <a:ea typeface="Calibri"/>
              </a:rPr>
              <a:t>Patentes </a:t>
            </a:r>
            <a:r>
              <a:rPr lang="es-ES" sz="2400" spc="-2">
                <a:solidFill>
                  <a:srgbClr val="434343"/>
                </a:solidFill>
                <a:latin typeface="Helvetica Neue"/>
                <a:ea typeface="Calibri"/>
              </a:rPr>
              <a:t>de conservación minera</a:t>
            </a:r>
            <a:endParaRPr lang="es-ES" sz="2400" spc="-2">
              <a:latin typeface="Arial"/>
            </a:endParaRPr>
          </a:p>
        </p:txBody>
      </p:sp>
      <p:sp>
        <p:nvSpPr>
          <p:cNvPr id="255" name="CustomShape 19"/>
          <p:cNvSpPr/>
          <p:nvPr/>
        </p:nvSpPr>
        <p:spPr>
          <a:xfrm>
            <a:off x="19700325" y="4061880"/>
            <a:ext cx="4012362" cy="100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34343"/>
                </a:solidFill>
                <a:latin typeface="Helvetica Neue"/>
                <a:ea typeface="Calibri"/>
              </a:rPr>
              <a:t>Enajenación </a:t>
            </a:r>
            <a:r>
              <a:rPr lang="es-ES" sz="2400" spc="-2">
                <a:solidFill>
                  <a:srgbClr val="434343"/>
                </a:solidFill>
                <a:latin typeface="Helvetica Neue"/>
                <a:ea typeface="Calibri"/>
              </a:rPr>
              <a:t>de derechos</a:t>
            </a:r>
            <a:endParaRPr lang="es-ES" sz="24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34343"/>
                </a:solidFill>
                <a:latin typeface="Helvetica Neue"/>
                <a:ea typeface="Calibri"/>
              </a:rPr>
              <a:t>(Ganancias de capital) </a:t>
            </a:r>
            <a:endParaRPr lang="es-ES" sz="2400" spc="-2">
              <a:latin typeface="Arial"/>
            </a:endParaRPr>
          </a:p>
        </p:txBody>
      </p:sp>
      <p:sp>
        <p:nvSpPr>
          <p:cNvPr id="256" name="CustomShape 20"/>
          <p:cNvSpPr/>
          <p:nvPr/>
        </p:nvSpPr>
        <p:spPr>
          <a:xfrm>
            <a:off x="636563" y="5799240"/>
            <a:ext cx="2887576" cy="100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Comercialización</a:t>
            </a: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 minerales</a:t>
            </a:r>
            <a:endParaRPr lang="es-ES" sz="2400" spc="-2">
              <a:latin typeface="Arial"/>
            </a:endParaRPr>
          </a:p>
        </p:txBody>
      </p:sp>
      <p:sp>
        <p:nvSpPr>
          <p:cNvPr id="257" name="CustomShape 21"/>
          <p:cNvSpPr/>
          <p:nvPr/>
        </p:nvSpPr>
        <p:spPr>
          <a:xfrm>
            <a:off x="3552222" y="5799240"/>
            <a:ext cx="3269226" cy="100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Formu-anexo </a:t>
            </a: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Herencias, Legados y Donaciones</a:t>
            </a:r>
            <a:endParaRPr lang="es-ES" sz="2400" spc="-2">
              <a:latin typeface="Arial"/>
            </a:endParaRPr>
          </a:p>
        </p:txBody>
      </p:sp>
      <p:sp>
        <p:nvSpPr>
          <p:cNvPr id="258" name="CustomShape 22"/>
          <p:cNvSpPr/>
          <p:nvPr/>
        </p:nvSpPr>
        <p:spPr>
          <a:xfrm>
            <a:off x="6860333" y="5808600"/>
            <a:ext cx="2387831" cy="100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b="1" spc="-2">
                <a:solidFill>
                  <a:srgbClr val="404040"/>
                </a:solidFill>
                <a:latin typeface="Helvetica Neue"/>
                <a:ea typeface="Calibri"/>
              </a:rPr>
              <a:t>Espectáculos </a:t>
            </a:r>
            <a:r>
              <a:rPr lang="es-ES" sz="2400" spc="-2">
                <a:solidFill>
                  <a:srgbClr val="404040"/>
                </a:solidFill>
                <a:latin typeface="Helvetica Neue"/>
                <a:ea typeface="Calibri"/>
              </a:rPr>
              <a:t>públicos</a:t>
            </a:r>
            <a:endParaRPr lang="es-ES" sz="2400" spc="-2">
              <a:latin typeface="Arial"/>
            </a:endParaRPr>
          </a:p>
        </p:txBody>
      </p:sp>
      <p:sp>
        <p:nvSpPr>
          <p:cNvPr id="259" name="CustomShape 23"/>
          <p:cNvSpPr/>
          <p:nvPr/>
        </p:nvSpPr>
        <p:spPr>
          <a:xfrm>
            <a:off x="4799425" y="208764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24"/>
          <p:cNvSpPr/>
          <p:nvPr/>
        </p:nvSpPr>
        <p:spPr>
          <a:xfrm>
            <a:off x="8857873" y="208764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25"/>
          <p:cNvSpPr/>
          <p:nvPr/>
        </p:nvSpPr>
        <p:spPr>
          <a:xfrm>
            <a:off x="13351258" y="2087640"/>
            <a:ext cx="11737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26"/>
          <p:cNvSpPr/>
          <p:nvPr/>
        </p:nvSpPr>
        <p:spPr>
          <a:xfrm>
            <a:off x="16933004" y="2087640"/>
            <a:ext cx="1144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27"/>
          <p:cNvSpPr/>
          <p:nvPr/>
        </p:nvSpPr>
        <p:spPr>
          <a:xfrm>
            <a:off x="19809779" y="208764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28"/>
          <p:cNvSpPr/>
          <p:nvPr/>
        </p:nvSpPr>
        <p:spPr>
          <a:xfrm>
            <a:off x="3607670" y="3966840"/>
            <a:ext cx="118095" cy="1180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ustomShape 29"/>
          <p:cNvSpPr/>
          <p:nvPr/>
        </p:nvSpPr>
        <p:spPr>
          <a:xfrm>
            <a:off x="7311832" y="3966840"/>
            <a:ext cx="118095" cy="1180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30"/>
          <p:cNvSpPr/>
          <p:nvPr/>
        </p:nvSpPr>
        <p:spPr>
          <a:xfrm>
            <a:off x="11560385" y="3966840"/>
            <a:ext cx="117375" cy="1180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31"/>
          <p:cNvSpPr/>
          <p:nvPr/>
        </p:nvSpPr>
        <p:spPr>
          <a:xfrm>
            <a:off x="15482736" y="3966840"/>
            <a:ext cx="117375" cy="1180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32"/>
          <p:cNvSpPr/>
          <p:nvPr/>
        </p:nvSpPr>
        <p:spPr>
          <a:xfrm>
            <a:off x="18184528" y="3966840"/>
            <a:ext cx="118095" cy="1180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33"/>
          <p:cNvSpPr/>
          <p:nvPr/>
        </p:nvSpPr>
        <p:spPr>
          <a:xfrm>
            <a:off x="21699305" y="4052520"/>
            <a:ext cx="117375" cy="1144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34"/>
          <p:cNvSpPr/>
          <p:nvPr/>
        </p:nvSpPr>
        <p:spPr>
          <a:xfrm>
            <a:off x="1950734" y="5799240"/>
            <a:ext cx="117375" cy="1144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35"/>
          <p:cNvSpPr/>
          <p:nvPr/>
        </p:nvSpPr>
        <p:spPr>
          <a:xfrm>
            <a:off x="5225721" y="5799240"/>
            <a:ext cx="118095" cy="1144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36"/>
          <p:cNvSpPr/>
          <p:nvPr/>
        </p:nvSpPr>
        <p:spPr>
          <a:xfrm>
            <a:off x="8244353" y="5799240"/>
            <a:ext cx="114495" cy="1144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37"/>
          <p:cNvSpPr/>
          <p:nvPr/>
        </p:nvSpPr>
        <p:spPr>
          <a:xfrm>
            <a:off x="6524049" y="1938600"/>
            <a:ext cx="720" cy="1486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CustomShape 38"/>
          <p:cNvSpPr/>
          <p:nvPr/>
        </p:nvSpPr>
        <p:spPr>
          <a:xfrm>
            <a:off x="11280989" y="1938600"/>
            <a:ext cx="720" cy="1486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5" name="CustomShape 39"/>
          <p:cNvSpPr/>
          <p:nvPr/>
        </p:nvSpPr>
        <p:spPr>
          <a:xfrm>
            <a:off x="15754931" y="1938600"/>
            <a:ext cx="720" cy="1486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6" name="CustomShape 40"/>
          <p:cNvSpPr/>
          <p:nvPr/>
        </p:nvSpPr>
        <p:spPr>
          <a:xfrm>
            <a:off x="18777885" y="1938600"/>
            <a:ext cx="720" cy="1486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CustomShape 41"/>
          <p:cNvSpPr/>
          <p:nvPr/>
        </p:nvSpPr>
        <p:spPr>
          <a:xfrm>
            <a:off x="5525999" y="3897000"/>
            <a:ext cx="720" cy="134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8" name="CustomShape 42"/>
          <p:cNvSpPr/>
          <p:nvPr/>
        </p:nvSpPr>
        <p:spPr>
          <a:xfrm>
            <a:off x="8844912" y="3897000"/>
            <a:ext cx="720" cy="134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9" name="CustomShape 43"/>
          <p:cNvSpPr/>
          <p:nvPr/>
        </p:nvSpPr>
        <p:spPr>
          <a:xfrm>
            <a:off x="13888448" y="3897000"/>
            <a:ext cx="720" cy="134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0" name="CustomShape 44"/>
          <p:cNvSpPr/>
          <p:nvPr/>
        </p:nvSpPr>
        <p:spPr>
          <a:xfrm>
            <a:off x="17009335" y="3890520"/>
            <a:ext cx="720" cy="134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45"/>
          <p:cNvSpPr/>
          <p:nvPr/>
        </p:nvSpPr>
        <p:spPr>
          <a:xfrm>
            <a:off x="635843" y="56120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2" name="CustomShape 46"/>
          <p:cNvSpPr/>
          <p:nvPr/>
        </p:nvSpPr>
        <p:spPr>
          <a:xfrm>
            <a:off x="3606950" y="56120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3" name="CustomShape 47"/>
          <p:cNvSpPr/>
          <p:nvPr/>
        </p:nvSpPr>
        <p:spPr>
          <a:xfrm>
            <a:off x="6817848" y="56120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4" name="CustomShape 48"/>
          <p:cNvSpPr/>
          <p:nvPr/>
        </p:nvSpPr>
        <p:spPr>
          <a:xfrm rot="10800000">
            <a:off x="1566204" y="3429720"/>
            <a:ext cx="22149364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5" name="CustomShape 49"/>
          <p:cNvSpPr/>
          <p:nvPr/>
        </p:nvSpPr>
        <p:spPr>
          <a:xfrm rot="10800000">
            <a:off x="1275286" y="5239800"/>
            <a:ext cx="22145763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CustomShape 50"/>
          <p:cNvSpPr/>
          <p:nvPr/>
        </p:nvSpPr>
        <p:spPr>
          <a:xfrm>
            <a:off x="9384982" y="56120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51"/>
          <p:cNvSpPr/>
          <p:nvPr/>
        </p:nvSpPr>
        <p:spPr>
          <a:xfrm>
            <a:off x="10630024" y="5799240"/>
            <a:ext cx="118095" cy="1144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52"/>
          <p:cNvSpPr/>
          <p:nvPr/>
        </p:nvSpPr>
        <p:spPr>
          <a:xfrm>
            <a:off x="9399384" y="5957640"/>
            <a:ext cx="2480003" cy="100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34343"/>
                </a:solidFill>
                <a:latin typeface="Helvetica Neue"/>
                <a:ea typeface="Calibri"/>
              </a:rPr>
              <a:t>Contribución </a:t>
            </a:r>
            <a:r>
              <a:rPr lang="es-ES" sz="2400" b="1" spc="-2">
                <a:solidFill>
                  <a:srgbClr val="434343"/>
                </a:solidFill>
                <a:latin typeface="Helvetica Neue"/>
                <a:ea typeface="Calibri"/>
              </a:rPr>
              <a:t>SOLCA</a:t>
            </a:r>
            <a:r>
              <a:rPr lang="es-ES" sz="2400" spc="-2">
                <a:solidFill>
                  <a:srgbClr val="434343"/>
                </a:solidFill>
                <a:latin typeface="Helvetica Neue"/>
                <a:ea typeface="Calibri"/>
              </a:rPr>
              <a:t> </a:t>
            </a:r>
            <a:endParaRPr lang="es-ES" sz="2400" spc="-2">
              <a:latin typeface="Arial"/>
            </a:endParaRPr>
          </a:p>
        </p:txBody>
      </p:sp>
      <p:sp>
        <p:nvSpPr>
          <p:cNvPr id="289" name="CustomShape 53"/>
          <p:cNvSpPr/>
          <p:nvPr/>
        </p:nvSpPr>
        <p:spPr>
          <a:xfrm>
            <a:off x="11911791" y="5576760"/>
            <a:ext cx="720" cy="1343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CustomShape 54"/>
          <p:cNvSpPr/>
          <p:nvPr/>
        </p:nvSpPr>
        <p:spPr>
          <a:xfrm>
            <a:off x="13282129" y="5811480"/>
            <a:ext cx="118095" cy="1180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1" name="CustomShape 55"/>
          <p:cNvSpPr/>
          <p:nvPr/>
        </p:nvSpPr>
        <p:spPr>
          <a:xfrm>
            <a:off x="9521800" y="4087800"/>
            <a:ext cx="4226950" cy="90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34343"/>
                </a:solidFill>
                <a:latin typeface="Helvetica Neue"/>
                <a:ea typeface="Calibri"/>
              </a:rPr>
              <a:t>Declaración informativa transacciones </a:t>
            </a:r>
            <a:r>
              <a:rPr lang="es-ES" sz="2400" b="1" spc="-2">
                <a:solidFill>
                  <a:srgbClr val="434343"/>
                </a:solidFill>
                <a:latin typeface="Helvetica Neue"/>
                <a:ea typeface="Calibri"/>
              </a:rPr>
              <a:t>exentas ISD</a:t>
            </a:r>
            <a:endParaRPr lang="es-ES" sz="2400" spc="-2">
              <a:latin typeface="Arial"/>
            </a:endParaRPr>
          </a:p>
        </p:txBody>
      </p:sp>
      <p:sp>
        <p:nvSpPr>
          <p:cNvPr id="292" name="CustomShape 56"/>
          <p:cNvSpPr/>
          <p:nvPr/>
        </p:nvSpPr>
        <p:spPr>
          <a:xfrm>
            <a:off x="14774163" y="6021720"/>
            <a:ext cx="2323743" cy="127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400" spc="-2">
                <a:solidFill>
                  <a:srgbClr val="404040"/>
                </a:solidFill>
                <a:latin typeface="Helvetica Neue"/>
                <a:ea typeface="DejaVu Sans"/>
              </a:rPr>
              <a:t>Formulario en línea </a:t>
            </a:r>
            <a:r>
              <a:rPr lang="es-ES" sz="2400" b="1" spc="-2">
                <a:solidFill>
                  <a:srgbClr val="404040"/>
                </a:solidFill>
                <a:latin typeface="Helvetica Neue"/>
                <a:ea typeface="DejaVu Sans"/>
              </a:rPr>
              <a:t>Exentas</a:t>
            </a:r>
            <a:endParaRPr lang="es-ES" sz="2400" spc="-2">
              <a:latin typeface="Arial"/>
            </a:endParaRPr>
          </a:p>
        </p:txBody>
      </p:sp>
      <p:sp>
        <p:nvSpPr>
          <p:cNvPr id="294" name="CustomShape 58"/>
          <p:cNvSpPr/>
          <p:nvPr/>
        </p:nvSpPr>
        <p:spPr>
          <a:xfrm>
            <a:off x="18306721" y="6026398"/>
            <a:ext cx="1693661" cy="90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400" b="1" spc="-2" dirty="0">
                <a:solidFill>
                  <a:srgbClr val="404040"/>
                </a:solidFill>
                <a:latin typeface="Helvetica Neue"/>
                <a:ea typeface="DejaVu Sans"/>
              </a:rPr>
              <a:t>Múltiple </a:t>
            </a:r>
            <a:r>
              <a:rPr lang="es-ES" sz="2400" spc="-2" dirty="0">
                <a:solidFill>
                  <a:srgbClr val="404040"/>
                </a:solidFill>
                <a:latin typeface="Helvetica Neue"/>
                <a:ea typeface="DejaVu Sans"/>
              </a:rPr>
              <a:t>de pago</a:t>
            </a:r>
            <a:endParaRPr lang="es-ES" sz="2400" spc="-2" dirty="0">
              <a:latin typeface="Arial"/>
            </a:endParaRPr>
          </a:p>
        </p:txBody>
      </p:sp>
      <p:sp>
        <p:nvSpPr>
          <p:cNvPr id="295" name="CustomShape 59"/>
          <p:cNvSpPr/>
          <p:nvPr/>
        </p:nvSpPr>
        <p:spPr>
          <a:xfrm>
            <a:off x="19699605" y="3890520"/>
            <a:ext cx="720" cy="1346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60"/>
          <p:cNvSpPr/>
          <p:nvPr/>
        </p:nvSpPr>
        <p:spPr>
          <a:xfrm>
            <a:off x="14667590" y="5576760"/>
            <a:ext cx="720" cy="1343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61"/>
          <p:cNvSpPr/>
          <p:nvPr/>
        </p:nvSpPr>
        <p:spPr>
          <a:xfrm>
            <a:off x="17177836" y="5576760"/>
            <a:ext cx="720" cy="1343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CustomShape 62"/>
          <p:cNvSpPr/>
          <p:nvPr/>
        </p:nvSpPr>
        <p:spPr>
          <a:xfrm>
            <a:off x="21080024" y="5576760"/>
            <a:ext cx="720" cy="1343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63"/>
          <p:cNvSpPr/>
          <p:nvPr/>
        </p:nvSpPr>
        <p:spPr>
          <a:xfrm>
            <a:off x="15816139" y="5811480"/>
            <a:ext cx="118095" cy="1180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64"/>
          <p:cNvSpPr/>
          <p:nvPr/>
        </p:nvSpPr>
        <p:spPr>
          <a:xfrm>
            <a:off x="19112008" y="5811480"/>
            <a:ext cx="118095" cy="11808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CustomShape 57">
            <a:extLst>
              <a:ext uri="{FF2B5EF4-FFF2-40B4-BE49-F238E27FC236}">
                <a16:creationId xmlns:a16="http://schemas.microsoft.com/office/drawing/2014/main" xmlns="" id="{84871961-099A-4A23-B12E-77C834E42B4F}"/>
              </a:ext>
            </a:extLst>
          </p:cNvPr>
          <p:cNvSpPr/>
          <p:nvPr/>
        </p:nvSpPr>
        <p:spPr>
          <a:xfrm>
            <a:off x="6843717" y="2175240"/>
            <a:ext cx="4412735" cy="127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400" b="1" spc="-2" dirty="0" err="1">
                <a:solidFill>
                  <a:srgbClr val="404040"/>
                </a:solidFill>
                <a:latin typeface="Helvetica Neue"/>
                <a:ea typeface="DejaVu Sans"/>
              </a:rPr>
              <a:t>Formu</a:t>
            </a:r>
            <a:r>
              <a:rPr lang="es-ES" sz="2400" b="1" spc="-2" dirty="0">
                <a:solidFill>
                  <a:srgbClr val="404040"/>
                </a:solidFill>
                <a:latin typeface="Helvetica Neue"/>
                <a:ea typeface="DejaVu Sans"/>
              </a:rPr>
              <a:t>-anexo Impuesto a la Renta</a:t>
            </a:r>
            <a:r>
              <a:rPr lang="es-ES" sz="2400" spc="-2" dirty="0">
                <a:solidFill>
                  <a:srgbClr val="404040"/>
                </a:solidFill>
                <a:latin typeface="Helvetica Neue"/>
                <a:ea typeface="DejaVu Sans"/>
              </a:rPr>
              <a:t> personas naturales / sociedades</a:t>
            </a:r>
            <a:endParaRPr lang="es-ES" sz="2400" spc="-2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3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916679" y="877519"/>
            <a:ext cx="10488886" cy="108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C" sz="6000" b="1" spc="-2" dirty="0">
                <a:solidFill>
                  <a:srgbClr val="434343"/>
                </a:solidFill>
                <a:latin typeface="Helvetica Neue"/>
                <a:ea typeface="Calibri"/>
              </a:rPr>
              <a:t>Nuevas formas </a:t>
            </a:r>
            <a:r>
              <a:rPr lang="es-EC" sz="6000" spc="-2" dirty="0">
                <a:solidFill>
                  <a:srgbClr val="434343"/>
                </a:solidFill>
                <a:latin typeface="Helvetica Neue"/>
                <a:ea typeface="Calibri"/>
              </a:rPr>
              <a:t>de pago</a:t>
            </a:r>
            <a:endParaRPr lang="es-EC" sz="6000" spc="-2" dirty="0"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0" y="5876352"/>
            <a:ext cx="24386695" cy="8000367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3"/>
          <p:cNvSpPr/>
          <p:nvPr/>
        </p:nvSpPr>
        <p:spPr>
          <a:xfrm>
            <a:off x="3794388" y="3606207"/>
            <a:ext cx="4171338" cy="102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C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Simplificación</a:t>
            </a:r>
            <a:r>
              <a:rPr lang="es-EC" sz="2800" spc="-2" dirty="0">
                <a:solidFill>
                  <a:srgbClr val="404040"/>
                </a:solidFill>
                <a:latin typeface="Helvetica Neue"/>
                <a:ea typeface="Calibri"/>
              </a:rPr>
              <a:t> de</a:t>
            </a:r>
            <a:endParaRPr lang="es-EC" sz="28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C" sz="2800" spc="-2" dirty="0">
                <a:solidFill>
                  <a:srgbClr val="404040"/>
                </a:solidFill>
                <a:latin typeface="Helvetica Neue"/>
                <a:ea typeface="Calibri"/>
              </a:rPr>
              <a:t>formas de pago  </a:t>
            </a:r>
            <a:endParaRPr lang="es-EC" sz="2800" spc="-2" dirty="0">
              <a:latin typeface="Arial"/>
            </a:endParaRPr>
          </a:p>
        </p:txBody>
      </p:sp>
      <p:sp>
        <p:nvSpPr>
          <p:cNvPr id="97" name="CustomShape 4"/>
          <p:cNvSpPr/>
          <p:nvPr/>
        </p:nvSpPr>
        <p:spPr>
          <a:xfrm>
            <a:off x="8522358" y="2226971"/>
            <a:ext cx="15363009" cy="30885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914446" indent="-634352">
              <a:buClr>
                <a:srgbClr val="434343"/>
              </a:buClr>
              <a:buFont typeface="Calibri"/>
              <a:buChar char="●"/>
            </a:pPr>
            <a:r>
              <a:rPr lang="es-EC" sz="2800" b="1" spc="-2" dirty="0" smtClean="0">
                <a:solidFill>
                  <a:srgbClr val="434343"/>
                </a:solidFill>
                <a:latin typeface="Helvetica Neue"/>
                <a:ea typeface="Calibri"/>
              </a:rPr>
              <a:t>Formas </a:t>
            </a:r>
            <a:r>
              <a:rPr lang="es-EC" sz="2800" b="1" spc="-2" dirty="0">
                <a:solidFill>
                  <a:srgbClr val="434343"/>
                </a:solidFill>
                <a:latin typeface="Helvetica Neue"/>
                <a:ea typeface="Calibri"/>
              </a:rPr>
              <a:t>de pago</a:t>
            </a:r>
            <a:r>
              <a:rPr lang="es-EC" sz="2800" spc="-2" dirty="0">
                <a:solidFill>
                  <a:srgbClr val="434343"/>
                </a:solidFill>
                <a:latin typeface="Helvetica Neue"/>
                <a:ea typeface="Calibri"/>
              </a:rPr>
              <a:t> en nuevos formularios, notas de crédito cartulares, desmaterializadas y TBC </a:t>
            </a:r>
            <a:r>
              <a:rPr lang="es-EC" sz="2400" spc="-2" dirty="0">
                <a:solidFill>
                  <a:srgbClr val="434343"/>
                </a:solidFill>
                <a:latin typeface="Helvetica Neue"/>
                <a:ea typeface="Calibri"/>
              </a:rPr>
              <a:t>(</a:t>
            </a:r>
            <a:r>
              <a:rPr lang="es-EC" sz="2800" spc="-2" dirty="0">
                <a:solidFill>
                  <a:srgbClr val="434343"/>
                </a:solidFill>
                <a:latin typeface="Helvetica Neue"/>
                <a:ea typeface="Calibri"/>
              </a:rPr>
              <a:t>utilización de saldos disponibles</a:t>
            </a:r>
            <a:r>
              <a:rPr lang="es-EC" sz="2400" spc="-2" dirty="0">
                <a:solidFill>
                  <a:srgbClr val="434343"/>
                </a:solidFill>
                <a:latin typeface="Helvetica Neue"/>
                <a:ea typeface="Calibri"/>
              </a:rPr>
              <a:t>)</a:t>
            </a:r>
            <a:r>
              <a:rPr lang="es-EC" sz="2800" spc="-2" dirty="0">
                <a:solidFill>
                  <a:srgbClr val="434343"/>
                </a:solidFill>
                <a:latin typeface="Helvetica Neue"/>
                <a:ea typeface="Calibri"/>
              </a:rPr>
              <a:t>, Otras Formas de Pago (ventanillas de las IFI´s) </a:t>
            </a:r>
            <a:r>
              <a:rPr lang="es-EC" sz="2400" spc="-2" dirty="0">
                <a:solidFill>
                  <a:srgbClr val="434343"/>
                </a:solidFill>
                <a:latin typeface="Helvetica Neue"/>
                <a:ea typeface="Calibri"/>
              </a:rPr>
              <a:t>y</a:t>
            </a:r>
            <a:r>
              <a:rPr lang="es-EC" sz="2800" spc="-2" dirty="0">
                <a:solidFill>
                  <a:srgbClr val="434343"/>
                </a:solidFill>
                <a:latin typeface="Helvetica Neue"/>
                <a:ea typeface="Calibri"/>
              </a:rPr>
              <a:t> convenio de débito. </a:t>
            </a:r>
            <a:endParaRPr lang="es-EC" sz="2800" spc="-2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EC" sz="2800" spc="-2" dirty="0">
              <a:latin typeface="Arial"/>
            </a:endParaRPr>
          </a:p>
          <a:p>
            <a:pPr marL="914446" indent="-634352">
              <a:buClr>
                <a:srgbClr val="434343"/>
              </a:buClr>
              <a:buFont typeface="Calibri"/>
              <a:buChar char="●"/>
            </a:pPr>
            <a:r>
              <a:rPr lang="es-EC" sz="2800" b="1" spc="-2" dirty="0">
                <a:solidFill>
                  <a:srgbClr val="434343"/>
                </a:solidFill>
                <a:latin typeface="Helvetica Neue"/>
                <a:ea typeface="Calibri"/>
              </a:rPr>
              <a:t>Pago en línea:</a:t>
            </a:r>
            <a:r>
              <a:rPr lang="es-EC" sz="2800" spc="-2" dirty="0">
                <a:solidFill>
                  <a:srgbClr val="434343"/>
                </a:solidFill>
                <a:latin typeface="Helvetica Neue"/>
                <a:ea typeface="Calibri"/>
              </a:rPr>
              <a:t> Permite pagar las obligaciones tributarias con medios electrónicos en una sola transacción y actualizar el estado tributario el mismo día de pago.</a:t>
            </a:r>
            <a:endParaRPr lang="es-EC" sz="2800" spc="-2" dirty="0">
              <a:latin typeface="Arial"/>
            </a:endParaRPr>
          </a:p>
        </p:txBody>
      </p:sp>
      <p:pic>
        <p:nvPicPr>
          <p:cNvPr id="98" name="Google Shape;182;p20"/>
          <p:cNvPicPr/>
          <p:nvPr/>
        </p:nvPicPr>
        <p:blipFill>
          <a:blip r:embed="rId2"/>
          <a:stretch/>
        </p:blipFill>
        <p:spPr>
          <a:xfrm>
            <a:off x="5193316" y="2991213"/>
            <a:ext cx="1476192" cy="367920"/>
          </a:xfrm>
          <a:prstGeom prst="rect">
            <a:avLst/>
          </a:prstGeom>
          <a:ln>
            <a:noFill/>
          </a:ln>
        </p:spPr>
      </p:pic>
      <p:pic>
        <p:nvPicPr>
          <p:cNvPr id="99" name="Google Shape;183;p20"/>
          <p:cNvPicPr/>
          <p:nvPr/>
        </p:nvPicPr>
        <p:blipFill>
          <a:blip r:embed="rId3"/>
          <a:stretch/>
        </p:blipFill>
        <p:spPr>
          <a:xfrm>
            <a:off x="4508457" y="2383533"/>
            <a:ext cx="929641" cy="1215360"/>
          </a:xfrm>
          <a:prstGeom prst="rect">
            <a:avLst/>
          </a:prstGeom>
          <a:ln>
            <a:noFill/>
          </a:ln>
        </p:spPr>
      </p:pic>
      <p:sp>
        <p:nvSpPr>
          <p:cNvPr id="100" name="CustomShape 5"/>
          <p:cNvSpPr/>
          <p:nvPr/>
        </p:nvSpPr>
        <p:spPr>
          <a:xfrm>
            <a:off x="8217893" y="2226971"/>
            <a:ext cx="45719" cy="322677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500000" sp="4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1" name="Google Shape;185;p20"/>
          <p:cNvPicPr/>
          <p:nvPr/>
        </p:nvPicPr>
        <p:blipFill>
          <a:blip r:embed="rId4"/>
          <a:stretch/>
        </p:blipFill>
        <p:spPr>
          <a:xfrm>
            <a:off x="6608384" y="2761603"/>
            <a:ext cx="992925" cy="718173"/>
          </a:xfrm>
          <a:prstGeom prst="rect">
            <a:avLst/>
          </a:prstGeom>
          <a:ln>
            <a:noFill/>
          </a:ln>
        </p:spPr>
      </p:pic>
      <p:sp>
        <p:nvSpPr>
          <p:cNvPr id="102" name="CustomShape 6"/>
          <p:cNvSpPr/>
          <p:nvPr/>
        </p:nvSpPr>
        <p:spPr>
          <a:xfrm>
            <a:off x="5020494" y="8582112"/>
            <a:ext cx="5268926" cy="85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C" sz="2200" spc="-2">
                <a:solidFill>
                  <a:srgbClr val="404040"/>
                </a:solidFill>
                <a:latin typeface="Helvetica Neue"/>
                <a:ea typeface="Calibri"/>
              </a:rPr>
              <a:t>Pago ventanillas entidades financieras </a:t>
            </a:r>
            <a:r>
              <a:rPr lang="es-EC" sz="3200" b="1" spc="-2">
                <a:solidFill>
                  <a:srgbClr val="404040"/>
                </a:solidFill>
                <a:latin typeface="Helvetica Neue"/>
                <a:ea typeface="Calibri"/>
              </a:rPr>
              <a:t>20 minutos</a:t>
            </a:r>
            <a:endParaRPr lang="es-EC" sz="3200" spc="-2">
              <a:latin typeface="Arial"/>
            </a:endParaRPr>
          </a:p>
        </p:txBody>
      </p:sp>
      <p:sp>
        <p:nvSpPr>
          <p:cNvPr id="103" name="CustomShape 7"/>
          <p:cNvSpPr/>
          <p:nvPr/>
        </p:nvSpPr>
        <p:spPr>
          <a:xfrm>
            <a:off x="13009934" y="8437392"/>
            <a:ext cx="4051247" cy="1201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>
              <a:lnSpc>
                <a:spcPct val="100000"/>
              </a:lnSpc>
            </a:pPr>
            <a:r>
              <a:rPr lang="es-EC" sz="2200" b="1" spc="-2">
                <a:solidFill>
                  <a:srgbClr val="434343"/>
                </a:solidFill>
                <a:latin typeface="Helvetica Neue"/>
                <a:ea typeface="Calibri"/>
              </a:rPr>
              <a:t>Pago en línea (una sola transacción) </a:t>
            </a:r>
            <a:r>
              <a:rPr lang="es-EC" sz="3200" b="1" spc="-2">
                <a:solidFill>
                  <a:srgbClr val="434343"/>
                </a:solidFill>
                <a:latin typeface="Helvetica Neue"/>
                <a:ea typeface="Calibri"/>
              </a:rPr>
              <a:t>3 minutos</a:t>
            </a:r>
            <a:endParaRPr lang="es-EC" sz="3200" spc="-2">
              <a:latin typeface="Arial"/>
            </a:endParaRPr>
          </a:p>
        </p:txBody>
      </p:sp>
      <p:pic>
        <p:nvPicPr>
          <p:cNvPr id="104" name="Google Shape;188;p20"/>
          <p:cNvPicPr/>
          <p:nvPr/>
        </p:nvPicPr>
        <p:blipFill>
          <a:blip r:embed="rId5"/>
          <a:stretch/>
        </p:blipFill>
        <p:spPr>
          <a:xfrm>
            <a:off x="11288189" y="8584992"/>
            <a:ext cx="848991" cy="849600"/>
          </a:xfrm>
          <a:prstGeom prst="rect">
            <a:avLst/>
          </a:prstGeom>
          <a:ln>
            <a:noFill/>
          </a:ln>
        </p:spPr>
      </p:pic>
      <p:sp>
        <p:nvSpPr>
          <p:cNvPr id="105" name="CustomShape 8"/>
          <p:cNvSpPr/>
          <p:nvPr/>
        </p:nvSpPr>
        <p:spPr>
          <a:xfrm>
            <a:off x="4872874" y="9942912"/>
            <a:ext cx="4822468" cy="57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C" sz="2400" spc="-2">
                <a:solidFill>
                  <a:srgbClr val="434343"/>
                </a:solidFill>
                <a:latin typeface="Helvetica Neue"/>
                <a:ea typeface="Arial"/>
              </a:rPr>
              <a:t>De enero a diciembre 2018</a:t>
            </a:r>
            <a:endParaRPr lang="es-EC" sz="2400" spc="-2">
              <a:latin typeface="Arial"/>
            </a:endParaRPr>
          </a:p>
        </p:txBody>
      </p:sp>
      <p:sp>
        <p:nvSpPr>
          <p:cNvPr id="106" name="CustomShape 9"/>
          <p:cNvSpPr/>
          <p:nvPr/>
        </p:nvSpPr>
        <p:spPr>
          <a:xfrm>
            <a:off x="4085812" y="10706832"/>
            <a:ext cx="2583696" cy="85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C" sz="2800" b="1" spc="-2" dirty="0">
                <a:solidFill>
                  <a:srgbClr val="434343"/>
                </a:solidFill>
                <a:latin typeface="Helvetica Neue"/>
                <a:ea typeface="Arial"/>
              </a:rPr>
              <a:t>77.022</a:t>
            </a:r>
            <a:endParaRPr lang="es-EC" sz="28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C" sz="2400" spc="-2" dirty="0">
                <a:solidFill>
                  <a:srgbClr val="434343"/>
                </a:solidFill>
                <a:latin typeface="Helvetica Neue"/>
                <a:ea typeface="Arial"/>
              </a:rPr>
              <a:t>Transacciones</a:t>
            </a:r>
            <a:endParaRPr lang="es-EC" sz="2400" spc="-2" dirty="0">
              <a:latin typeface="Arial"/>
            </a:endParaRPr>
          </a:p>
        </p:txBody>
      </p:sp>
      <p:sp>
        <p:nvSpPr>
          <p:cNvPr id="107" name="CustomShape 10"/>
          <p:cNvSpPr/>
          <p:nvPr/>
        </p:nvSpPr>
        <p:spPr>
          <a:xfrm>
            <a:off x="7112366" y="10706832"/>
            <a:ext cx="3326113" cy="85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C" sz="2800" b="1" spc="-2">
                <a:solidFill>
                  <a:srgbClr val="434343"/>
                </a:solidFill>
                <a:latin typeface="Helvetica Neue"/>
                <a:ea typeface="Arial"/>
              </a:rPr>
              <a:t>USD 88’248.399 </a:t>
            </a:r>
            <a:r>
              <a:rPr lang="es-EC" sz="2400" spc="-2">
                <a:solidFill>
                  <a:srgbClr val="434343"/>
                </a:solidFill>
                <a:latin typeface="Helvetica Neue"/>
                <a:ea typeface="Arial"/>
              </a:rPr>
              <a:t>Monto recaudado</a:t>
            </a:r>
            <a:endParaRPr lang="es-EC" sz="2400" spc="-2">
              <a:latin typeface="Arial"/>
            </a:endParaRPr>
          </a:p>
        </p:txBody>
      </p:sp>
      <p:sp>
        <p:nvSpPr>
          <p:cNvPr id="108" name="CustomShape 11"/>
          <p:cNvSpPr/>
          <p:nvPr/>
        </p:nvSpPr>
        <p:spPr>
          <a:xfrm>
            <a:off x="7044677" y="10661472"/>
            <a:ext cx="720" cy="852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12"/>
          <p:cNvSpPr/>
          <p:nvPr/>
        </p:nvSpPr>
        <p:spPr>
          <a:xfrm>
            <a:off x="12886798" y="10532592"/>
            <a:ext cx="2583696" cy="85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C" sz="2800" b="1" spc="-2">
                <a:solidFill>
                  <a:srgbClr val="434343"/>
                </a:solidFill>
                <a:latin typeface="Helvetica Neue"/>
                <a:ea typeface="Arial"/>
              </a:rPr>
              <a:t>112.297</a:t>
            </a:r>
            <a:endParaRPr lang="es-EC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C" sz="2400" spc="-2">
                <a:solidFill>
                  <a:srgbClr val="434343"/>
                </a:solidFill>
                <a:latin typeface="Helvetica Neue"/>
                <a:ea typeface="Arial"/>
              </a:rPr>
              <a:t>Transacciones</a:t>
            </a:r>
            <a:endParaRPr lang="es-EC" sz="2400" spc="-2">
              <a:latin typeface="Arial"/>
            </a:endParaRPr>
          </a:p>
        </p:txBody>
      </p:sp>
      <p:sp>
        <p:nvSpPr>
          <p:cNvPr id="110" name="CustomShape 13"/>
          <p:cNvSpPr/>
          <p:nvPr/>
        </p:nvSpPr>
        <p:spPr>
          <a:xfrm>
            <a:off x="15939275" y="10536192"/>
            <a:ext cx="3155451" cy="85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C" sz="2800" b="1" spc="-2">
                <a:solidFill>
                  <a:srgbClr val="434343"/>
                </a:solidFill>
                <a:latin typeface="Helvetica Neue"/>
                <a:ea typeface="Arial"/>
              </a:rPr>
              <a:t>USD 109’396.836</a:t>
            </a:r>
            <a:endParaRPr lang="es-EC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C" sz="2400" spc="-2">
                <a:solidFill>
                  <a:srgbClr val="434343"/>
                </a:solidFill>
                <a:latin typeface="Helvetica Neue"/>
                <a:ea typeface="Arial"/>
              </a:rPr>
              <a:t>Monto recaudado</a:t>
            </a:r>
            <a:endParaRPr lang="es-EC" sz="2400" spc="-2">
              <a:latin typeface="Arial"/>
            </a:endParaRPr>
          </a:p>
        </p:txBody>
      </p:sp>
      <p:sp>
        <p:nvSpPr>
          <p:cNvPr id="111" name="CustomShape 14"/>
          <p:cNvSpPr/>
          <p:nvPr/>
        </p:nvSpPr>
        <p:spPr>
          <a:xfrm>
            <a:off x="15792376" y="10676592"/>
            <a:ext cx="720" cy="852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15"/>
          <p:cNvSpPr/>
          <p:nvPr/>
        </p:nvSpPr>
        <p:spPr>
          <a:xfrm>
            <a:off x="13143151" y="9839232"/>
            <a:ext cx="5405744" cy="57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C" sz="2400" spc="-2">
                <a:solidFill>
                  <a:srgbClr val="434343"/>
                </a:solidFill>
                <a:latin typeface="Helvetica Neue"/>
                <a:ea typeface="Arial"/>
              </a:rPr>
              <a:t>De enero a diciembre 2019</a:t>
            </a:r>
            <a:endParaRPr lang="es-EC" sz="2400" spc="-2">
              <a:latin typeface="Arial"/>
            </a:endParaRPr>
          </a:p>
        </p:txBody>
      </p:sp>
      <p:sp>
        <p:nvSpPr>
          <p:cNvPr id="113" name="CustomShape 16"/>
          <p:cNvSpPr/>
          <p:nvPr/>
        </p:nvSpPr>
        <p:spPr>
          <a:xfrm>
            <a:off x="7363679" y="5876352"/>
            <a:ext cx="2583696" cy="66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C" sz="5600" b="1" spc="-2">
                <a:solidFill>
                  <a:srgbClr val="4C4C4C"/>
                </a:solidFill>
                <a:latin typeface="Helvetica Neue"/>
                <a:ea typeface="Calibri"/>
              </a:rPr>
              <a:t>Antes</a:t>
            </a:r>
            <a:endParaRPr lang="es-EC" sz="5600" spc="-2">
              <a:latin typeface="Arial"/>
            </a:endParaRPr>
          </a:p>
        </p:txBody>
      </p:sp>
      <p:sp>
        <p:nvSpPr>
          <p:cNvPr id="114" name="CustomShape 17"/>
          <p:cNvSpPr/>
          <p:nvPr/>
        </p:nvSpPr>
        <p:spPr>
          <a:xfrm>
            <a:off x="13094905" y="5876352"/>
            <a:ext cx="2583696" cy="66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C" sz="5600" b="1" spc="-2">
                <a:solidFill>
                  <a:srgbClr val="00CACA"/>
                </a:solidFill>
                <a:latin typeface="Helvetica Neue"/>
                <a:ea typeface="Calibri"/>
              </a:rPr>
              <a:t>Ahora</a:t>
            </a:r>
            <a:endParaRPr lang="es-EC" sz="5600" spc="-2">
              <a:latin typeface="Arial"/>
            </a:endParaRPr>
          </a:p>
        </p:txBody>
      </p:sp>
      <p:sp>
        <p:nvSpPr>
          <p:cNvPr id="115" name="CustomShape 18"/>
          <p:cNvSpPr/>
          <p:nvPr/>
        </p:nvSpPr>
        <p:spPr>
          <a:xfrm>
            <a:off x="6784003" y="6990192"/>
            <a:ext cx="3326113" cy="144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C" sz="2200" spc="-2">
                <a:solidFill>
                  <a:srgbClr val="404040"/>
                </a:solidFill>
                <a:latin typeface="Helvetica Neue"/>
                <a:ea typeface="Calibri"/>
              </a:rPr>
              <a:t>Costo por transacción</a:t>
            </a:r>
            <a:endParaRPr lang="es-EC" sz="2200" spc="-2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s-EC" b="1" spc="-2">
                <a:solidFill>
                  <a:srgbClr val="404040"/>
                </a:solidFill>
                <a:latin typeface="Helvetica Neue"/>
                <a:ea typeface="Calibri"/>
              </a:rPr>
              <a:t>USD 1,75</a:t>
            </a:r>
            <a:r>
              <a:rPr lang="es-EC" sz="2000" spc="-2">
                <a:solidFill>
                  <a:srgbClr val="404040"/>
                </a:solidFill>
                <a:latin typeface="Helvetica Neue"/>
                <a:ea typeface="Calibri"/>
              </a:rPr>
              <a:t> </a:t>
            </a:r>
            <a:endParaRPr lang="es-EC" sz="2000" spc="-2">
              <a:latin typeface="Arial"/>
            </a:endParaRPr>
          </a:p>
        </p:txBody>
      </p:sp>
      <p:sp>
        <p:nvSpPr>
          <p:cNvPr id="116" name="CustomShape 19"/>
          <p:cNvSpPr/>
          <p:nvPr/>
        </p:nvSpPr>
        <p:spPr>
          <a:xfrm>
            <a:off x="13094905" y="8156880"/>
            <a:ext cx="4082211" cy="64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C" sz="2400" spc="-2">
                <a:solidFill>
                  <a:srgbClr val="404040"/>
                </a:solidFill>
                <a:latin typeface="Helvetica Neue"/>
                <a:ea typeface="Calibri"/>
              </a:rPr>
              <a:t>Costo por transacción</a:t>
            </a:r>
            <a:endParaRPr lang="es-EC" sz="2400" spc="-2">
              <a:latin typeface="Arial"/>
            </a:endParaRPr>
          </a:p>
        </p:txBody>
      </p:sp>
      <p:pic>
        <p:nvPicPr>
          <p:cNvPr id="117" name="Google Shape;201;p20"/>
          <p:cNvPicPr/>
          <p:nvPr/>
        </p:nvPicPr>
        <p:blipFill>
          <a:blip r:embed="rId6"/>
          <a:stretch/>
        </p:blipFill>
        <p:spPr>
          <a:xfrm>
            <a:off x="11405565" y="7118352"/>
            <a:ext cx="926041" cy="925920"/>
          </a:xfrm>
          <a:prstGeom prst="rect">
            <a:avLst/>
          </a:prstGeom>
          <a:ln>
            <a:noFill/>
          </a:ln>
        </p:spPr>
      </p:pic>
      <p:sp>
        <p:nvSpPr>
          <p:cNvPr id="118" name="CustomShape 20"/>
          <p:cNvSpPr/>
          <p:nvPr/>
        </p:nvSpPr>
        <p:spPr>
          <a:xfrm>
            <a:off x="12965288" y="7152192"/>
            <a:ext cx="4095893" cy="102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>
              <a:lnSpc>
                <a:spcPct val="100000"/>
              </a:lnSpc>
            </a:pPr>
            <a:r>
              <a:rPr lang="es-EC" sz="5600" b="1" spc="-2">
                <a:solidFill>
                  <a:srgbClr val="00CACA"/>
                </a:solidFill>
                <a:latin typeface="Helvetica Neue"/>
                <a:ea typeface="Calibri"/>
              </a:rPr>
              <a:t>USD 0,50</a:t>
            </a:r>
            <a:endParaRPr lang="es-EC" sz="5600" spc="-2">
              <a:latin typeface="Arial"/>
            </a:endParaRPr>
          </a:p>
        </p:txBody>
      </p:sp>
      <p:sp>
        <p:nvSpPr>
          <p:cNvPr id="119" name="CustomShape 21"/>
          <p:cNvSpPr/>
          <p:nvPr/>
        </p:nvSpPr>
        <p:spPr>
          <a:xfrm>
            <a:off x="19364761" y="9284832"/>
            <a:ext cx="5021214" cy="85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C" sz="4600" b="1" spc="-2">
                <a:solidFill>
                  <a:srgbClr val="00CACA"/>
                </a:solidFill>
                <a:latin typeface="Helvetica Neue"/>
                <a:ea typeface="Arial"/>
              </a:rPr>
              <a:t>USD 21’148.437</a:t>
            </a:r>
            <a:endParaRPr lang="es-EC" sz="4600" spc="-2">
              <a:latin typeface="Arial"/>
            </a:endParaRPr>
          </a:p>
        </p:txBody>
      </p:sp>
      <p:sp>
        <p:nvSpPr>
          <p:cNvPr id="120" name="CustomShape 22"/>
          <p:cNvSpPr/>
          <p:nvPr/>
        </p:nvSpPr>
        <p:spPr>
          <a:xfrm>
            <a:off x="19500139" y="8671392"/>
            <a:ext cx="4625162" cy="572400"/>
          </a:xfrm>
          <a:prstGeom prst="rect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C" sz="2400" spc="-2" dirty="0">
                <a:solidFill>
                  <a:srgbClr val="FFFFFF"/>
                </a:solidFill>
                <a:latin typeface="Helvetica Neue"/>
                <a:ea typeface="Arial"/>
              </a:rPr>
              <a:t>Incremento en la recaudación</a:t>
            </a:r>
            <a:endParaRPr lang="es-EC" sz="2400" spc="-2" dirty="0">
              <a:latin typeface="Arial"/>
            </a:endParaRPr>
          </a:p>
        </p:txBody>
      </p:sp>
      <p:pic>
        <p:nvPicPr>
          <p:cNvPr id="121" name="Google Shape;205;p20"/>
          <p:cNvPicPr/>
          <p:nvPr/>
        </p:nvPicPr>
        <p:blipFill>
          <a:blip r:embed="rId6"/>
          <a:stretch/>
        </p:blipFill>
        <p:spPr>
          <a:xfrm>
            <a:off x="11405565" y="10140912"/>
            <a:ext cx="926041" cy="9259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8269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CustomShape 1"/>
          <p:cNvSpPr/>
          <p:nvPr/>
        </p:nvSpPr>
        <p:spPr>
          <a:xfrm>
            <a:off x="921299" y="893199"/>
            <a:ext cx="16050170" cy="108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a Neue"/>
                <a:ea typeface="Calibri"/>
              </a:rPr>
              <a:t>Cumplimiento de obligaciones</a:t>
            </a:r>
            <a:r>
              <a:rPr lang="es-ES" sz="6000" spc="-2" dirty="0">
                <a:solidFill>
                  <a:srgbClr val="404040"/>
                </a:solidFill>
                <a:latin typeface="Helvetica Neue"/>
                <a:ea typeface="Calibri"/>
              </a:rPr>
              <a:t> tributarias</a:t>
            </a:r>
            <a:endParaRPr lang="es-ES" sz="6000" spc="-2" dirty="0">
              <a:latin typeface="Arial"/>
            </a:endParaRPr>
          </a:p>
        </p:txBody>
      </p:sp>
      <p:sp>
        <p:nvSpPr>
          <p:cNvPr id="331" name="CustomShape 2"/>
          <p:cNvSpPr/>
          <p:nvPr/>
        </p:nvSpPr>
        <p:spPr>
          <a:xfrm>
            <a:off x="1725344" y="3891600"/>
            <a:ext cx="4152781" cy="102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Compensación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 obligaciones tributarias</a:t>
            </a:r>
            <a:endParaRPr lang="es-ES" sz="2800" spc="-2">
              <a:latin typeface="Arial"/>
            </a:endParaRPr>
          </a:p>
        </p:txBody>
      </p:sp>
      <p:sp>
        <p:nvSpPr>
          <p:cNvPr id="332" name="CustomShape 3"/>
          <p:cNvSpPr/>
          <p:nvPr/>
        </p:nvSpPr>
        <p:spPr>
          <a:xfrm>
            <a:off x="10393833" y="2542680"/>
            <a:ext cx="9484355" cy="160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510506" indent="-498985" algn="just"/>
            <a:endParaRPr lang="es-ES" sz="3600" spc="-2">
              <a:latin typeface="Arial"/>
            </a:endParaRPr>
          </a:p>
          <a:p>
            <a:pPr marL="507625" indent="-498985" algn="just">
              <a:buClr>
                <a:srgbClr val="404040"/>
              </a:buClr>
              <a:buFont typeface="Arial"/>
              <a:buChar char="•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Compensación de obligaciones tributarias.</a:t>
            </a:r>
            <a:endParaRPr lang="es-ES" sz="2800" spc="-2">
              <a:latin typeface="Arial"/>
            </a:endParaRPr>
          </a:p>
          <a:p>
            <a:pPr marL="507625" indent="-498985" algn="just">
              <a:buClr>
                <a:srgbClr val="404040"/>
              </a:buClr>
              <a:buFont typeface="Arial"/>
              <a:buChar char="•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Bajo solicitud del proveedor al Ministerio de Finanzas.</a:t>
            </a:r>
            <a:endParaRPr lang="es-ES" sz="2800" spc="-2">
              <a:latin typeface="Arial"/>
            </a:endParaRPr>
          </a:p>
        </p:txBody>
      </p:sp>
      <p:pic>
        <p:nvPicPr>
          <p:cNvPr id="333" name="Google Shape;213;p21"/>
          <p:cNvPicPr/>
          <p:nvPr/>
        </p:nvPicPr>
        <p:blipFill>
          <a:blip r:embed="rId3"/>
          <a:stretch/>
        </p:blipFill>
        <p:spPr>
          <a:xfrm>
            <a:off x="3337634" y="2673360"/>
            <a:ext cx="927481" cy="1213200"/>
          </a:xfrm>
          <a:prstGeom prst="rect">
            <a:avLst/>
          </a:prstGeom>
          <a:ln>
            <a:noFill/>
          </a:ln>
        </p:spPr>
      </p:pic>
      <p:sp>
        <p:nvSpPr>
          <p:cNvPr id="334" name="CustomShape 4"/>
          <p:cNvSpPr/>
          <p:nvPr/>
        </p:nvSpPr>
        <p:spPr>
          <a:xfrm>
            <a:off x="6534131" y="1783440"/>
            <a:ext cx="720" cy="4864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5" name="CustomShape 5"/>
          <p:cNvSpPr/>
          <p:nvPr/>
        </p:nvSpPr>
        <p:spPr>
          <a:xfrm>
            <a:off x="16634885" y="4360719"/>
            <a:ext cx="7072201" cy="244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3600" b="1" spc="-2" dirty="0">
                <a:solidFill>
                  <a:srgbClr val="00CACA"/>
                </a:solidFill>
                <a:latin typeface="Helvetica Neue"/>
                <a:ea typeface="Calibri"/>
              </a:rPr>
              <a:t>Ahora</a:t>
            </a:r>
            <a:endParaRPr lang="es-ES" sz="3600" spc="-2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3600" spc="-2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Cruce de información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 con el Ministerio de Finanzas para cumplir con las obligaciones tributarias a tiempo.</a:t>
            </a:r>
            <a:endParaRPr lang="es-ES" sz="2800" spc="-2" dirty="0">
              <a:latin typeface="Arial"/>
            </a:endParaRPr>
          </a:p>
        </p:txBody>
      </p:sp>
      <p:sp>
        <p:nvSpPr>
          <p:cNvPr id="336" name="CustomShape 6"/>
          <p:cNvSpPr/>
          <p:nvPr/>
        </p:nvSpPr>
        <p:spPr>
          <a:xfrm>
            <a:off x="7985840" y="4360719"/>
            <a:ext cx="3881305" cy="2092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3600" b="1" spc="-2" dirty="0">
                <a:solidFill>
                  <a:srgbClr val="404040"/>
                </a:solidFill>
                <a:latin typeface="Helvetica Neue"/>
                <a:ea typeface="Calibri"/>
              </a:rPr>
              <a:t>Antes</a:t>
            </a:r>
            <a:endParaRPr lang="es-ES" sz="3600" spc="-2" dirty="0">
              <a:latin typeface="Arial"/>
            </a:endParaRPr>
          </a:p>
          <a:p>
            <a:pPr algn="r">
              <a:lnSpc>
                <a:spcPct val="100000"/>
              </a:lnSpc>
            </a:pPr>
            <a:endParaRPr lang="es-ES" sz="3600" spc="-2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No existía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 </a:t>
            </a:r>
            <a:endParaRPr lang="es-ES" sz="2800" spc="-2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este beneficio</a:t>
            </a:r>
            <a:endParaRPr lang="es-ES" sz="2800" spc="-2" dirty="0">
              <a:latin typeface="Arial"/>
            </a:endParaRPr>
          </a:p>
          <a:p>
            <a:pPr algn="r">
              <a:lnSpc>
                <a:spcPct val="100000"/>
              </a:lnSpc>
            </a:pPr>
            <a:endParaRPr lang="es-ES" sz="2800" spc="-2" dirty="0">
              <a:latin typeface="Arial"/>
            </a:endParaRPr>
          </a:p>
        </p:txBody>
      </p:sp>
      <p:pic>
        <p:nvPicPr>
          <p:cNvPr id="337" name="Google Shape;217;p21"/>
          <p:cNvPicPr/>
          <p:nvPr/>
        </p:nvPicPr>
        <p:blipFill>
          <a:blip r:embed="rId4"/>
          <a:stretch/>
        </p:blipFill>
        <p:spPr>
          <a:xfrm>
            <a:off x="13760992" y="5308560"/>
            <a:ext cx="876354" cy="831600"/>
          </a:xfrm>
          <a:prstGeom prst="rect">
            <a:avLst/>
          </a:prstGeom>
          <a:ln>
            <a:noFill/>
          </a:ln>
        </p:spPr>
      </p:pic>
      <p:sp>
        <p:nvSpPr>
          <p:cNvPr id="338" name="CustomShape 7"/>
          <p:cNvSpPr/>
          <p:nvPr/>
        </p:nvSpPr>
        <p:spPr>
          <a:xfrm>
            <a:off x="7547303" y="7883676"/>
            <a:ext cx="5075941" cy="729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Diferimiento sin intereses</a:t>
            </a:r>
            <a:endParaRPr lang="es-ES" sz="2800" spc="-2">
              <a:latin typeface="Arial"/>
            </a:endParaRPr>
          </a:p>
        </p:txBody>
      </p:sp>
      <p:sp>
        <p:nvSpPr>
          <p:cNvPr id="339" name="CustomShape 8"/>
          <p:cNvSpPr/>
          <p:nvPr/>
        </p:nvSpPr>
        <p:spPr>
          <a:xfrm>
            <a:off x="16539834" y="7663238"/>
            <a:ext cx="6979100" cy="108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Los pagos se realizarán mensualmente desde julio hasta noviembre.</a:t>
            </a:r>
            <a:endParaRPr lang="es-ES" sz="2800" spc="-2" dirty="0">
              <a:latin typeface="Arial"/>
            </a:endParaRPr>
          </a:p>
        </p:txBody>
      </p:sp>
      <p:pic>
        <p:nvPicPr>
          <p:cNvPr id="340" name="Google Shape;220;p21"/>
          <p:cNvPicPr/>
          <p:nvPr/>
        </p:nvPicPr>
        <p:blipFill>
          <a:blip r:embed="rId5"/>
          <a:stretch/>
        </p:blipFill>
        <p:spPr>
          <a:xfrm>
            <a:off x="13722106" y="7745436"/>
            <a:ext cx="1036215" cy="1036080"/>
          </a:xfrm>
          <a:prstGeom prst="rect">
            <a:avLst/>
          </a:prstGeom>
          <a:ln>
            <a:noFill/>
          </a:ln>
        </p:spPr>
      </p:pic>
      <p:sp>
        <p:nvSpPr>
          <p:cNvPr id="341" name="CustomShape 9"/>
          <p:cNvSpPr/>
          <p:nvPr/>
        </p:nvSpPr>
        <p:spPr>
          <a:xfrm flipH="1">
            <a:off x="12523871" y="8249436"/>
            <a:ext cx="876354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CustomShape 10"/>
          <p:cNvSpPr/>
          <p:nvPr/>
        </p:nvSpPr>
        <p:spPr>
          <a:xfrm>
            <a:off x="786342" y="9065196"/>
            <a:ext cx="5522399" cy="102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Diferimiento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del pago del Anticipo del Impuesto a la Renta</a:t>
            </a:r>
            <a:endParaRPr lang="es-ES" sz="2800" spc="-2">
              <a:latin typeface="Arial"/>
            </a:endParaRPr>
          </a:p>
        </p:txBody>
      </p:sp>
      <p:sp>
        <p:nvSpPr>
          <p:cNvPr id="343" name="CustomShape 11"/>
          <p:cNvSpPr/>
          <p:nvPr/>
        </p:nvSpPr>
        <p:spPr>
          <a:xfrm>
            <a:off x="6537011" y="6924636"/>
            <a:ext cx="720" cy="4611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12"/>
          <p:cNvSpPr/>
          <p:nvPr/>
        </p:nvSpPr>
        <p:spPr>
          <a:xfrm flipH="1">
            <a:off x="15146452" y="8255196"/>
            <a:ext cx="877074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45" name="Google Shape;225;p21"/>
          <p:cNvPicPr/>
          <p:nvPr/>
        </p:nvPicPr>
        <p:blipFill>
          <a:blip r:embed="rId6"/>
          <a:stretch/>
        </p:blipFill>
        <p:spPr>
          <a:xfrm>
            <a:off x="3228900" y="7836156"/>
            <a:ext cx="1036215" cy="1035360"/>
          </a:xfrm>
          <a:prstGeom prst="rect">
            <a:avLst/>
          </a:prstGeom>
          <a:ln>
            <a:noFill/>
          </a:ln>
        </p:spPr>
      </p:pic>
      <p:sp>
        <p:nvSpPr>
          <p:cNvPr id="346" name="CustomShape 13"/>
          <p:cNvSpPr/>
          <p:nvPr/>
        </p:nvSpPr>
        <p:spPr>
          <a:xfrm>
            <a:off x="10496478" y="9073116"/>
            <a:ext cx="1661256" cy="63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3600" b="1" spc="-2" dirty="0">
                <a:solidFill>
                  <a:srgbClr val="595959"/>
                </a:solidFill>
                <a:latin typeface="Helvetica Neue"/>
                <a:ea typeface="Calibri"/>
              </a:rPr>
              <a:t>Antes</a:t>
            </a:r>
            <a:endParaRPr lang="es-ES" sz="3600" spc="-2" dirty="0">
              <a:latin typeface="Arial"/>
            </a:endParaRPr>
          </a:p>
        </p:txBody>
      </p:sp>
      <p:sp>
        <p:nvSpPr>
          <p:cNvPr id="347" name="CustomShape 14"/>
          <p:cNvSpPr/>
          <p:nvPr/>
        </p:nvSpPr>
        <p:spPr>
          <a:xfrm>
            <a:off x="16539833" y="9073116"/>
            <a:ext cx="5351017" cy="69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3600" b="1" spc="-2">
                <a:solidFill>
                  <a:srgbClr val="00CACA"/>
                </a:solidFill>
                <a:latin typeface="Helvetica Neue"/>
                <a:ea typeface="Calibri"/>
              </a:rPr>
              <a:t>En el año 2019</a:t>
            </a:r>
            <a:endParaRPr lang="es-ES" sz="3600" spc="-2">
              <a:latin typeface="Arial"/>
            </a:endParaRPr>
          </a:p>
        </p:txBody>
      </p:sp>
      <p:sp>
        <p:nvSpPr>
          <p:cNvPr id="348" name="CustomShape 15"/>
          <p:cNvSpPr/>
          <p:nvPr/>
        </p:nvSpPr>
        <p:spPr>
          <a:xfrm>
            <a:off x="16564317" y="9615276"/>
            <a:ext cx="2682349" cy="8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5 cuotas</a:t>
            </a:r>
            <a:endParaRPr lang="es-ES" sz="2800" spc="-2">
              <a:latin typeface="Arial"/>
            </a:endParaRPr>
          </a:p>
        </p:txBody>
      </p:sp>
      <p:sp>
        <p:nvSpPr>
          <p:cNvPr id="349" name="CustomShape 16"/>
          <p:cNvSpPr/>
          <p:nvPr/>
        </p:nvSpPr>
        <p:spPr>
          <a:xfrm>
            <a:off x="10146121" y="2268360"/>
            <a:ext cx="2477123" cy="729360"/>
          </a:xfrm>
          <a:prstGeom prst="rect">
            <a:avLst/>
          </a:prstGeom>
          <a:noFill/>
          <a:ln w="9360">
            <a:solidFill>
              <a:srgbClr val="6666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CustomShape 17"/>
          <p:cNvSpPr/>
          <p:nvPr/>
        </p:nvSpPr>
        <p:spPr>
          <a:xfrm>
            <a:off x="12626124" y="2268360"/>
            <a:ext cx="6106395" cy="72936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CustomShape 18"/>
          <p:cNvSpPr/>
          <p:nvPr/>
        </p:nvSpPr>
        <p:spPr>
          <a:xfrm>
            <a:off x="10321824" y="2283480"/>
            <a:ext cx="8925562" cy="56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510506" indent="-498985" algn="just"/>
            <a:r>
              <a:rPr lang="es-ES" sz="3200" b="1" spc="-2">
                <a:solidFill>
                  <a:srgbClr val="404040"/>
                </a:solidFill>
                <a:latin typeface="Helvetica Neue"/>
                <a:ea typeface="Calibri"/>
              </a:rPr>
              <a:t>Beneficios  </a:t>
            </a:r>
            <a:r>
              <a:rPr lang="es-ES" sz="3200" b="1" spc="-2">
                <a:solidFill>
                  <a:srgbClr val="FFFFFF"/>
                </a:solidFill>
                <a:latin typeface="Helvetica Neue"/>
                <a:ea typeface="Calibri"/>
              </a:rPr>
              <a:t>para proveedores del Estado</a:t>
            </a:r>
            <a:endParaRPr lang="es-ES" sz="3200" spc="-2">
              <a:latin typeface="Arial"/>
            </a:endParaRPr>
          </a:p>
        </p:txBody>
      </p:sp>
      <p:sp>
        <p:nvSpPr>
          <p:cNvPr id="352" name="CustomShape 19"/>
          <p:cNvSpPr/>
          <p:nvPr/>
        </p:nvSpPr>
        <p:spPr>
          <a:xfrm>
            <a:off x="8691923" y="10154556"/>
            <a:ext cx="3678959" cy="57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Julio y septiembre</a:t>
            </a:r>
            <a:endParaRPr lang="es-ES" sz="2800" spc="-2" dirty="0">
              <a:latin typeface="Arial"/>
            </a:endParaRPr>
          </a:p>
        </p:txBody>
      </p:sp>
      <p:sp>
        <p:nvSpPr>
          <p:cNvPr id="353" name="CustomShape 20"/>
          <p:cNvSpPr/>
          <p:nvPr/>
        </p:nvSpPr>
        <p:spPr>
          <a:xfrm>
            <a:off x="16539834" y="10096236"/>
            <a:ext cx="5655616" cy="69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Julio, agosto, septiembre, octubre y noviembre.</a:t>
            </a:r>
            <a:endParaRPr lang="es-ES" sz="2800" spc="-2">
              <a:latin typeface="Arial"/>
            </a:endParaRPr>
          </a:p>
        </p:txBody>
      </p:sp>
      <p:sp>
        <p:nvSpPr>
          <p:cNvPr id="354" name="CustomShape 21"/>
          <p:cNvSpPr/>
          <p:nvPr/>
        </p:nvSpPr>
        <p:spPr>
          <a:xfrm>
            <a:off x="10248766" y="9615276"/>
            <a:ext cx="1912569" cy="60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2 cuotas </a:t>
            </a:r>
            <a:endParaRPr lang="es-ES" sz="2800" spc="-2">
              <a:latin typeface="Arial"/>
            </a:endParaRPr>
          </a:p>
        </p:txBody>
      </p:sp>
      <p:pic>
        <p:nvPicPr>
          <p:cNvPr id="355" name="Google Shape;235;p21"/>
          <p:cNvPicPr/>
          <p:nvPr/>
        </p:nvPicPr>
        <p:blipFill>
          <a:blip r:embed="rId4"/>
          <a:stretch/>
        </p:blipFill>
        <p:spPr>
          <a:xfrm>
            <a:off x="14132232" y="9767196"/>
            <a:ext cx="876354" cy="831600"/>
          </a:xfrm>
          <a:prstGeom prst="rect">
            <a:avLst/>
          </a:prstGeom>
          <a:ln>
            <a:noFill/>
          </a:ln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E32E3C6B-A449-4E78-9587-D59DCBCD146A}"/>
              </a:ext>
            </a:extLst>
          </p:cNvPr>
          <p:cNvSpPr/>
          <p:nvPr/>
        </p:nvSpPr>
        <p:spPr>
          <a:xfrm>
            <a:off x="6767518" y="11711128"/>
            <a:ext cx="9256008" cy="1292672"/>
          </a:xfrm>
          <a:prstGeom prst="rect">
            <a:avLst/>
          </a:prstGeom>
        </p:spPr>
        <p:txBody>
          <a:bodyPr wrap="square" lIns="182889" tIns="91445" rIns="182889" bIns="91445">
            <a:spAutoFit/>
          </a:bodyPr>
          <a:lstStyle/>
          <a:p>
            <a:pPr>
              <a:lnSpc>
                <a:spcPct val="100000"/>
              </a:lnSpc>
            </a:pPr>
            <a:r>
              <a:rPr lang="es-ES" sz="2400" b="1" spc="-2" dirty="0">
                <a:solidFill>
                  <a:srgbClr val="404040"/>
                </a:solidFill>
                <a:latin typeface="Helvetica Neue"/>
                <a:ea typeface="Calibri"/>
              </a:rPr>
              <a:t>Nota: </a:t>
            </a:r>
            <a:r>
              <a:rPr lang="es-ES" sz="2400" spc="-2" dirty="0">
                <a:solidFill>
                  <a:srgbClr val="404040"/>
                </a:solidFill>
                <a:latin typeface="Helvetica Neue"/>
                <a:ea typeface="Calibri"/>
              </a:rPr>
              <a:t>Ley Orgánica de Simplificación y Progresividad Tributaria publicada en S.R.O 111 el 31/12/2020 – Eliminación del anticipo y pago anticipado voluntario.</a:t>
            </a:r>
            <a:endParaRPr lang="es-ES" sz="2400" spc="-2" dirty="0"/>
          </a:p>
        </p:txBody>
      </p:sp>
      <p:sp>
        <p:nvSpPr>
          <p:cNvPr id="29" name="CustomShape 9"/>
          <p:cNvSpPr/>
          <p:nvPr/>
        </p:nvSpPr>
        <p:spPr>
          <a:xfrm flipH="1">
            <a:off x="12523871" y="5881769"/>
            <a:ext cx="876354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" name="CustomShape 12"/>
          <p:cNvSpPr/>
          <p:nvPr/>
        </p:nvSpPr>
        <p:spPr>
          <a:xfrm flipH="1">
            <a:off x="15146452" y="5887529"/>
            <a:ext cx="877074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" name="CustomShape 9"/>
          <p:cNvSpPr/>
          <p:nvPr/>
        </p:nvSpPr>
        <p:spPr>
          <a:xfrm flipH="1">
            <a:off x="12523871" y="10212876"/>
            <a:ext cx="876354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CustomShape 12"/>
          <p:cNvSpPr/>
          <p:nvPr/>
        </p:nvSpPr>
        <p:spPr>
          <a:xfrm flipH="1">
            <a:off x="15146452" y="10218636"/>
            <a:ext cx="877074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97258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CustomShape 1"/>
          <p:cNvSpPr/>
          <p:nvPr/>
        </p:nvSpPr>
        <p:spPr>
          <a:xfrm>
            <a:off x="861000" y="790920"/>
            <a:ext cx="12827019" cy="108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a Neue"/>
                <a:ea typeface="Calibri"/>
              </a:rPr>
              <a:t>Nuevos servicios </a:t>
            </a:r>
            <a:r>
              <a:rPr lang="es-ES" sz="6000" spc="-2" dirty="0">
                <a:solidFill>
                  <a:srgbClr val="404040"/>
                </a:solidFill>
                <a:latin typeface="Helvetica Neue"/>
                <a:ea typeface="Calibri"/>
              </a:rPr>
              <a:t>en </a:t>
            </a:r>
            <a:r>
              <a:rPr lang="es-ES" sz="6000" spc="-2" dirty="0" smtClean="0">
                <a:solidFill>
                  <a:srgbClr val="404040"/>
                </a:solidFill>
                <a:latin typeface="Helvetica Neue"/>
                <a:ea typeface="Calibri"/>
              </a:rPr>
              <a:t>línea | RUC</a:t>
            </a:r>
            <a:endParaRPr lang="es-ES" sz="6000" spc="-2" dirty="0">
              <a:latin typeface="Arial"/>
            </a:endParaRPr>
          </a:p>
        </p:txBody>
      </p:sp>
      <p:sp>
        <p:nvSpPr>
          <p:cNvPr id="358" name="CustomShape 3"/>
          <p:cNvSpPr/>
          <p:nvPr/>
        </p:nvSpPr>
        <p:spPr>
          <a:xfrm>
            <a:off x="-92892" y="6942600"/>
            <a:ext cx="24385975" cy="6773400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9" name="CustomShape 4"/>
          <p:cNvSpPr/>
          <p:nvPr/>
        </p:nvSpPr>
        <p:spPr>
          <a:xfrm>
            <a:off x="1821837" y="3673800"/>
            <a:ext cx="4209668" cy="102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Registro único de contribuyentes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en línea</a:t>
            </a:r>
            <a:endParaRPr lang="es-ES" sz="2800" spc="-2">
              <a:latin typeface="Arial"/>
            </a:endParaRPr>
          </a:p>
        </p:txBody>
      </p:sp>
      <p:pic>
        <p:nvPicPr>
          <p:cNvPr id="360" name="Google Shape;244;p22"/>
          <p:cNvPicPr/>
          <p:nvPr/>
        </p:nvPicPr>
        <p:blipFill>
          <a:blip r:embed="rId2"/>
          <a:stretch/>
        </p:blipFill>
        <p:spPr>
          <a:xfrm>
            <a:off x="3501096" y="2381400"/>
            <a:ext cx="1288968" cy="1288800"/>
          </a:xfrm>
          <a:prstGeom prst="rect">
            <a:avLst/>
          </a:prstGeom>
          <a:ln>
            <a:noFill/>
          </a:ln>
        </p:spPr>
      </p:pic>
      <p:sp>
        <p:nvSpPr>
          <p:cNvPr id="361" name="CustomShape 5"/>
          <p:cNvSpPr/>
          <p:nvPr/>
        </p:nvSpPr>
        <p:spPr>
          <a:xfrm>
            <a:off x="9372020" y="5350680"/>
            <a:ext cx="5017613" cy="999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Disminución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 contribuyentes en ventanilla.</a:t>
            </a:r>
            <a:endParaRPr lang="es-ES" sz="2800" spc="-2">
              <a:latin typeface="Arial"/>
            </a:endParaRPr>
          </a:p>
        </p:txBody>
      </p:sp>
      <p:sp>
        <p:nvSpPr>
          <p:cNvPr id="362" name="CustomShape 6"/>
          <p:cNvSpPr/>
          <p:nvPr/>
        </p:nvSpPr>
        <p:spPr>
          <a:xfrm>
            <a:off x="7562425" y="3121560"/>
            <a:ext cx="8290439" cy="128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Actualización de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personas naturales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en línea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, nuevos establecimientos, inclusión y/o eliminación de actividades económicas.</a:t>
            </a:r>
            <a:endParaRPr lang="es-ES" sz="2800" spc="-2">
              <a:latin typeface="Arial"/>
            </a:endParaRPr>
          </a:p>
        </p:txBody>
      </p:sp>
      <p:sp>
        <p:nvSpPr>
          <p:cNvPr id="363" name="CustomShape 7"/>
          <p:cNvSpPr/>
          <p:nvPr/>
        </p:nvSpPr>
        <p:spPr>
          <a:xfrm>
            <a:off x="16724897" y="3025080"/>
            <a:ext cx="5467672" cy="146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Registro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en línea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de personas naturales y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constitución 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electrónica de  sociedades.</a:t>
            </a:r>
            <a:endParaRPr lang="es-ES" sz="2800" spc="-2">
              <a:latin typeface="Arial"/>
            </a:endParaRPr>
          </a:p>
        </p:txBody>
      </p:sp>
      <p:sp>
        <p:nvSpPr>
          <p:cNvPr id="364" name="CustomShape 8"/>
          <p:cNvSpPr/>
          <p:nvPr/>
        </p:nvSpPr>
        <p:spPr>
          <a:xfrm>
            <a:off x="17771914" y="5331240"/>
            <a:ext cx="5119849" cy="103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Certificados Tributarios de RUC </a:t>
            </a: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en línea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.</a:t>
            </a:r>
            <a:endParaRPr lang="es-ES" sz="2800" spc="-2" dirty="0">
              <a:latin typeface="Arial"/>
            </a:endParaRPr>
          </a:p>
        </p:txBody>
      </p:sp>
      <p:pic>
        <p:nvPicPr>
          <p:cNvPr id="365" name="Google Shape;249;p22"/>
          <p:cNvPicPr/>
          <p:nvPr/>
        </p:nvPicPr>
        <p:blipFill>
          <a:blip r:embed="rId3"/>
          <a:stretch/>
        </p:blipFill>
        <p:spPr>
          <a:xfrm>
            <a:off x="11242824" y="9551880"/>
            <a:ext cx="856912" cy="875520"/>
          </a:xfrm>
          <a:prstGeom prst="rect">
            <a:avLst/>
          </a:prstGeom>
          <a:ln>
            <a:noFill/>
          </a:ln>
        </p:spPr>
      </p:pic>
      <p:sp>
        <p:nvSpPr>
          <p:cNvPr id="366" name="CustomShape 9"/>
          <p:cNvSpPr/>
          <p:nvPr/>
        </p:nvSpPr>
        <p:spPr>
          <a:xfrm>
            <a:off x="6548532" y="6933960"/>
            <a:ext cx="2985509" cy="66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6400" b="1" spc="-2">
                <a:solidFill>
                  <a:srgbClr val="404040"/>
                </a:solidFill>
                <a:latin typeface="Helvetica Neue"/>
                <a:ea typeface="Calibri"/>
              </a:rPr>
              <a:t>Antes</a:t>
            </a:r>
            <a:endParaRPr lang="es-ES" sz="6400" spc="-2">
              <a:latin typeface="Arial"/>
            </a:endParaRPr>
          </a:p>
        </p:txBody>
      </p:sp>
      <p:sp>
        <p:nvSpPr>
          <p:cNvPr id="367" name="CustomShape 10"/>
          <p:cNvSpPr/>
          <p:nvPr/>
        </p:nvSpPr>
        <p:spPr>
          <a:xfrm>
            <a:off x="16420298" y="7035480"/>
            <a:ext cx="3298029" cy="66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400" b="1" spc="-2">
                <a:solidFill>
                  <a:srgbClr val="00CACA"/>
                </a:solidFill>
                <a:latin typeface="Helvetica Neue"/>
                <a:ea typeface="Calibri"/>
              </a:rPr>
              <a:t>Ahora</a:t>
            </a:r>
            <a:endParaRPr lang="es-ES" sz="6400" spc="-2">
              <a:latin typeface="Arial"/>
            </a:endParaRPr>
          </a:p>
        </p:txBody>
      </p:sp>
      <p:sp>
        <p:nvSpPr>
          <p:cNvPr id="368" name="CustomShape 11"/>
          <p:cNvSpPr/>
          <p:nvPr/>
        </p:nvSpPr>
        <p:spPr>
          <a:xfrm>
            <a:off x="3387321" y="10055160"/>
            <a:ext cx="6236012" cy="143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En el 2018,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26 mil inscripciones</a:t>
            </a:r>
            <a:endParaRPr lang="es-ES" sz="2800" spc="-2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mensuales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 personas naturales</a:t>
            </a:r>
            <a:endParaRPr lang="es-ES" sz="2800" spc="-2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canal presencial.</a:t>
            </a:r>
            <a:endParaRPr lang="es-ES" sz="2800" spc="-2">
              <a:latin typeface="Arial"/>
            </a:endParaRPr>
          </a:p>
        </p:txBody>
      </p:sp>
      <p:sp>
        <p:nvSpPr>
          <p:cNvPr id="369" name="CustomShape 12"/>
          <p:cNvSpPr/>
          <p:nvPr/>
        </p:nvSpPr>
        <p:spPr>
          <a:xfrm>
            <a:off x="2926461" y="8445960"/>
            <a:ext cx="6696872" cy="999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No existía</a:t>
            </a:r>
            <a:endParaRPr lang="es-ES" sz="2800" spc="-2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s-ES" sz="2800" b="1" spc="-2" dirty="0">
                <a:solidFill>
                  <a:srgbClr val="404040"/>
                </a:solidFill>
                <a:latin typeface="Helvetica Neue"/>
                <a:ea typeface="Calibri"/>
              </a:rPr>
              <a:t>registro en línea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.</a:t>
            </a:r>
            <a:endParaRPr lang="es-ES" sz="2800" spc="-2" dirty="0">
              <a:latin typeface="Arial"/>
            </a:endParaRPr>
          </a:p>
        </p:txBody>
      </p:sp>
      <p:sp>
        <p:nvSpPr>
          <p:cNvPr id="370" name="CustomShape 13"/>
          <p:cNvSpPr/>
          <p:nvPr/>
        </p:nvSpPr>
        <p:spPr>
          <a:xfrm>
            <a:off x="13162594" y="8236440"/>
            <a:ext cx="5201237" cy="154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3600" b="1" spc="-2">
                <a:solidFill>
                  <a:srgbClr val="00CACA"/>
                </a:solidFill>
                <a:latin typeface="Helvetica Neue"/>
                <a:ea typeface="Calibri"/>
              </a:rPr>
              <a:t>60%</a:t>
            </a:r>
            <a:endParaRPr lang="es-ES" sz="3600" spc="-2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800" b="1" spc="-2">
                <a:solidFill>
                  <a:srgbClr val="4C4C4C"/>
                </a:solidFill>
                <a:latin typeface="Helvetica Neue"/>
                <a:ea typeface="Calibri"/>
              </a:rPr>
              <a:t>de contribuyentes</a:t>
            </a:r>
            <a:r>
              <a:rPr lang="es-ES" sz="3600" spc="-2">
                <a:solidFill>
                  <a:srgbClr val="000000"/>
                </a:solidFill>
                <a:latin typeface="Helvetica Neue"/>
                <a:ea typeface="Calibri"/>
              </a:rPr>
              <a:t> </a:t>
            </a:r>
            <a:r>
              <a:rPr lang="es-ES" sz="3600" spc="-2">
                <a:solidFill>
                  <a:srgbClr val="666666"/>
                </a:solidFill>
                <a:latin typeface="Helvetica Neue"/>
                <a:ea typeface="Calibri"/>
              </a:rPr>
              <a:t>podrán </a:t>
            </a:r>
            <a:endParaRPr lang="es-ES" sz="3600" spc="-2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666666"/>
                </a:solidFill>
                <a:latin typeface="Helvetica Neue"/>
                <a:ea typeface="Calibri"/>
              </a:rPr>
              <a:t>acceder al registro en línea.</a:t>
            </a:r>
            <a:endParaRPr lang="es-ES" sz="2800" spc="-2">
              <a:latin typeface="Arial"/>
            </a:endParaRPr>
          </a:p>
        </p:txBody>
      </p:sp>
      <p:sp>
        <p:nvSpPr>
          <p:cNvPr id="371" name="CustomShape 14"/>
          <p:cNvSpPr/>
          <p:nvPr/>
        </p:nvSpPr>
        <p:spPr>
          <a:xfrm>
            <a:off x="13162594" y="10281240"/>
            <a:ext cx="4607880" cy="148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2800" spc="-2">
                <a:solidFill>
                  <a:srgbClr val="666666"/>
                </a:solidFill>
                <a:latin typeface="Helvetica Neue"/>
                <a:ea typeface="Calibri"/>
              </a:rPr>
              <a:t>Reducción anual de</a:t>
            </a:r>
            <a:endParaRPr lang="es-ES" sz="2800" spc="-2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4000" b="1" spc="-2">
                <a:solidFill>
                  <a:srgbClr val="00CACA"/>
                </a:solidFill>
                <a:latin typeface="Helvetica Neue"/>
                <a:ea typeface="Calibri"/>
              </a:rPr>
              <a:t>200 mil</a:t>
            </a:r>
            <a:endParaRPr lang="es-ES" sz="4000" spc="-2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800" b="1" spc="-2">
                <a:solidFill>
                  <a:srgbClr val="4C4C4C"/>
                </a:solidFill>
                <a:latin typeface="Helvetica Neue"/>
                <a:ea typeface="Calibri"/>
              </a:rPr>
              <a:t>documentos físicos.</a:t>
            </a:r>
            <a:endParaRPr lang="es-ES" sz="2800" spc="-2">
              <a:latin typeface="Arial"/>
            </a:endParaRPr>
          </a:p>
        </p:txBody>
      </p:sp>
      <p:sp>
        <p:nvSpPr>
          <p:cNvPr id="372" name="CustomShape 15"/>
          <p:cNvSpPr/>
          <p:nvPr/>
        </p:nvSpPr>
        <p:spPr>
          <a:xfrm>
            <a:off x="18070032" y="8445960"/>
            <a:ext cx="5789554" cy="2486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7200" b="1" spc="-2">
                <a:solidFill>
                  <a:srgbClr val="00CACA"/>
                </a:solidFill>
                <a:latin typeface="Helvetica Neue"/>
                <a:ea typeface="Calibri"/>
              </a:rPr>
              <a:t>15.469</a:t>
            </a:r>
            <a:endParaRPr lang="es-ES" sz="72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C4C4C"/>
                </a:solidFill>
                <a:latin typeface="Helvetica Neue"/>
                <a:ea typeface="Calibri"/>
              </a:rPr>
              <a:t>Contribuyentes inscritos en línea</a:t>
            </a:r>
            <a:r>
              <a:rPr lang="es-ES" sz="2800" spc="-2">
                <a:solidFill>
                  <a:srgbClr val="4C4C4C"/>
                </a:solidFill>
                <a:latin typeface="Helvetica Neue"/>
                <a:ea typeface="Calibri"/>
              </a:rPr>
              <a:t> desde diciembre de 2018 hasta el 31 de diciembre de 2019.</a:t>
            </a:r>
            <a:endParaRPr lang="es-ES" sz="2800" spc="-2">
              <a:latin typeface="Arial"/>
            </a:endParaRPr>
          </a:p>
        </p:txBody>
      </p:sp>
      <p:sp>
        <p:nvSpPr>
          <p:cNvPr id="373" name="CustomShape 16"/>
          <p:cNvSpPr/>
          <p:nvPr/>
        </p:nvSpPr>
        <p:spPr>
          <a:xfrm>
            <a:off x="6352667" y="1775160"/>
            <a:ext cx="720" cy="4644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17"/>
          <p:cNvSpPr/>
          <p:nvPr/>
        </p:nvSpPr>
        <p:spPr>
          <a:xfrm>
            <a:off x="11610791" y="2845080"/>
            <a:ext cx="119536" cy="11880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CustomShape 18"/>
          <p:cNvSpPr/>
          <p:nvPr/>
        </p:nvSpPr>
        <p:spPr>
          <a:xfrm>
            <a:off x="19580069" y="2845080"/>
            <a:ext cx="119536" cy="11880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6" name="CustomShape 19"/>
          <p:cNvSpPr/>
          <p:nvPr/>
        </p:nvSpPr>
        <p:spPr>
          <a:xfrm>
            <a:off x="11610791" y="5111640"/>
            <a:ext cx="119536" cy="11880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CustomShape 20"/>
          <p:cNvSpPr/>
          <p:nvPr/>
        </p:nvSpPr>
        <p:spPr>
          <a:xfrm>
            <a:off x="19580069" y="5111640"/>
            <a:ext cx="119536" cy="11880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CustomShape 21"/>
          <p:cNvSpPr/>
          <p:nvPr/>
        </p:nvSpPr>
        <p:spPr>
          <a:xfrm>
            <a:off x="7764771" y="2067120"/>
            <a:ext cx="2642024" cy="710640"/>
          </a:xfrm>
          <a:prstGeom prst="rect">
            <a:avLst/>
          </a:prstGeom>
          <a:noFill/>
          <a:ln w="9360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Beneficios:</a:t>
            </a:r>
            <a:endParaRPr lang="es-ES" sz="2800" spc="-2">
              <a:latin typeface="Arial"/>
            </a:endParaRPr>
          </a:p>
        </p:txBody>
      </p:sp>
      <p:sp>
        <p:nvSpPr>
          <p:cNvPr id="379" name="CustomShape 22"/>
          <p:cNvSpPr/>
          <p:nvPr/>
        </p:nvSpPr>
        <p:spPr>
          <a:xfrm>
            <a:off x="16340367" y="3007800"/>
            <a:ext cx="720" cy="1344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CustomShape 23"/>
          <p:cNvSpPr/>
          <p:nvPr/>
        </p:nvSpPr>
        <p:spPr>
          <a:xfrm>
            <a:off x="7433528" y="4761000"/>
            <a:ext cx="15865106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999999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CustomShape 24"/>
          <p:cNvSpPr/>
          <p:nvPr/>
        </p:nvSpPr>
        <p:spPr>
          <a:xfrm>
            <a:off x="16340367" y="5138280"/>
            <a:ext cx="720" cy="1344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600000" sp="5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309296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CustomShape 1"/>
          <p:cNvSpPr/>
          <p:nvPr/>
        </p:nvSpPr>
        <p:spPr>
          <a:xfrm>
            <a:off x="830989" y="840638"/>
            <a:ext cx="9863844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a Neue"/>
                <a:ea typeface="Calibri"/>
              </a:rPr>
              <a:t>Nuevos servicios </a:t>
            </a:r>
            <a:r>
              <a:rPr lang="es-ES" sz="6000" spc="-2" dirty="0">
                <a:solidFill>
                  <a:srgbClr val="404040"/>
                </a:solidFill>
                <a:latin typeface="Helvetica Neue"/>
                <a:ea typeface="Calibri"/>
              </a:rPr>
              <a:t>en línea</a:t>
            </a:r>
            <a:endParaRPr lang="es-ES" sz="6000" spc="-2" dirty="0">
              <a:latin typeface="Arial"/>
            </a:endParaRPr>
          </a:p>
        </p:txBody>
      </p:sp>
      <p:sp>
        <p:nvSpPr>
          <p:cNvPr id="383" name="CustomShape 2"/>
          <p:cNvSpPr/>
          <p:nvPr/>
        </p:nvSpPr>
        <p:spPr>
          <a:xfrm>
            <a:off x="0" y="6773720"/>
            <a:ext cx="24385975" cy="6942280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CustomShape 3"/>
          <p:cNvSpPr/>
          <p:nvPr/>
        </p:nvSpPr>
        <p:spPr>
          <a:xfrm>
            <a:off x="2900537" y="4026960"/>
            <a:ext cx="3231061" cy="102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Autorización a terceros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en línea</a:t>
            </a:r>
            <a:endParaRPr lang="es-ES" sz="2800" spc="-2">
              <a:latin typeface="Arial"/>
            </a:endParaRPr>
          </a:p>
        </p:txBody>
      </p:sp>
      <p:sp>
        <p:nvSpPr>
          <p:cNvPr id="385" name="CustomShape 4"/>
          <p:cNvSpPr/>
          <p:nvPr/>
        </p:nvSpPr>
        <p:spPr>
          <a:xfrm>
            <a:off x="6735757" y="1664640"/>
            <a:ext cx="720" cy="4512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86" name="Google Shape;274;p23"/>
          <p:cNvPicPr/>
          <p:nvPr/>
        </p:nvPicPr>
        <p:blipFill>
          <a:blip r:embed="rId2"/>
          <a:stretch/>
        </p:blipFill>
        <p:spPr>
          <a:xfrm>
            <a:off x="3872664" y="2743200"/>
            <a:ext cx="1287528" cy="1442880"/>
          </a:xfrm>
          <a:prstGeom prst="rect">
            <a:avLst/>
          </a:prstGeom>
          <a:ln>
            <a:noFill/>
          </a:ln>
        </p:spPr>
      </p:pic>
      <p:sp>
        <p:nvSpPr>
          <p:cNvPr id="387" name="CustomShape 5"/>
          <p:cNvSpPr/>
          <p:nvPr/>
        </p:nvSpPr>
        <p:spPr>
          <a:xfrm>
            <a:off x="10222451" y="5291280"/>
            <a:ext cx="4304000" cy="96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Mayor seguridad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en la autorización a terceros.</a:t>
            </a:r>
            <a:endParaRPr lang="es-ES" sz="2800" spc="-2">
              <a:latin typeface="Arial"/>
            </a:endParaRPr>
          </a:p>
        </p:txBody>
      </p:sp>
      <p:sp>
        <p:nvSpPr>
          <p:cNvPr id="388" name="CustomShape 6"/>
          <p:cNvSpPr/>
          <p:nvPr/>
        </p:nvSpPr>
        <p:spPr>
          <a:xfrm>
            <a:off x="7764771" y="1810080"/>
            <a:ext cx="2640584" cy="709200"/>
          </a:xfrm>
          <a:prstGeom prst="rect">
            <a:avLst/>
          </a:prstGeom>
          <a:noFill/>
          <a:ln w="9360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Beneficios:</a:t>
            </a:r>
            <a:endParaRPr lang="es-ES" sz="2800" spc="-2">
              <a:latin typeface="Arial"/>
            </a:endParaRPr>
          </a:p>
        </p:txBody>
      </p:sp>
      <p:sp>
        <p:nvSpPr>
          <p:cNvPr id="389" name="CustomShape 7"/>
          <p:cNvSpPr/>
          <p:nvPr/>
        </p:nvSpPr>
        <p:spPr>
          <a:xfrm>
            <a:off x="7764771" y="3112560"/>
            <a:ext cx="3554383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Ahorro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 tiempo y dinero para el contribuyente.</a:t>
            </a:r>
            <a:endParaRPr lang="es-ES" sz="2800" spc="-2">
              <a:latin typeface="Arial"/>
            </a:endParaRPr>
          </a:p>
        </p:txBody>
      </p:sp>
      <p:sp>
        <p:nvSpPr>
          <p:cNvPr id="390" name="CustomShape 8"/>
          <p:cNvSpPr/>
          <p:nvPr/>
        </p:nvSpPr>
        <p:spPr>
          <a:xfrm>
            <a:off x="12724777" y="3149280"/>
            <a:ext cx="3735846" cy="103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Respaldo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de las autorizaciones emitidas a terceros.</a:t>
            </a:r>
            <a:endParaRPr lang="es-ES" sz="2800" spc="-2">
              <a:latin typeface="Arial"/>
            </a:endParaRPr>
          </a:p>
        </p:txBody>
      </p:sp>
      <p:pic>
        <p:nvPicPr>
          <p:cNvPr id="391" name="Google Shape;279;p23"/>
          <p:cNvPicPr/>
          <p:nvPr/>
        </p:nvPicPr>
        <p:blipFill>
          <a:blip r:embed="rId3"/>
          <a:stretch/>
        </p:blipFill>
        <p:spPr>
          <a:xfrm>
            <a:off x="10694833" y="9252774"/>
            <a:ext cx="694170" cy="709200"/>
          </a:xfrm>
          <a:prstGeom prst="rect">
            <a:avLst/>
          </a:prstGeom>
          <a:ln>
            <a:noFill/>
          </a:ln>
        </p:spPr>
      </p:pic>
      <p:sp>
        <p:nvSpPr>
          <p:cNvPr id="392" name="CustomShape 9"/>
          <p:cNvSpPr/>
          <p:nvPr/>
        </p:nvSpPr>
        <p:spPr>
          <a:xfrm>
            <a:off x="6951785" y="7161174"/>
            <a:ext cx="3123767" cy="66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r">
              <a:lnSpc>
                <a:spcPct val="100000"/>
              </a:lnSpc>
            </a:pPr>
            <a:r>
              <a:rPr lang="es-ES" sz="6400" b="1" spc="-2" dirty="0">
                <a:solidFill>
                  <a:srgbClr val="404040"/>
                </a:solidFill>
                <a:latin typeface="Helvetica Neue"/>
                <a:ea typeface="Calibri"/>
              </a:rPr>
              <a:t>Antes</a:t>
            </a:r>
            <a:endParaRPr lang="es-ES" sz="6400" spc="-2" dirty="0">
              <a:latin typeface="Arial"/>
            </a:endParaRPr>
          </a:p>
        </p:txBody>
      </p:sp>
      <p:sp>
        <p:nvSpPr>
          <p:cNvPr id="393" name="CustomShape 10"/>
          <p:cNvSpPr/>
          <p:nvPr/>
        </p:nvSpPr>
        <p:spPr>
          <a:xfrm>
            <a:off x="12773023" y="7183494"/>
            <a:ext cx="3123767" cy="66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400" b="1" spc="-2">
                <a:solidFill>
                  <a:srgbClr val="00CACA"/>
                </a:solidFill>
                <a:latin typeface="Helvetica Neue"/>
                <a:ea typeface="Calibri"/>
              </a:rPr>
              <a:t>Ahora</a:t>
            </a:r>
            <a:endParaRPr lang="es-ES" sz="6400" spc="-2">
              <a:latin typeface="Arial"/>
            </a:endParaRPr>
          </a:p>
        </p:txBody>
      </p:sp>
      <p:sp>
        <p:nvSpPr>
          <p:cNvPr id="394" name="CustomShape 11"/>
          <p:cNvSpPr/>
          <p:nvPr/>
        </p:nvSpPr>
        <p:spPr>
          <a:xfrm>
            <a:off x="2363348" y="8508294"/>
            <a:ext cx="8170184" cy="236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428421" indent="-420501">
              <a:buClr>
                <a:srgbClr val="404040"/>
              </a:buClr>
              <a:buFont typeface="Noto Sans Symbols"/>
              <a:buChar char="∙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Carta de autorización física por cada trámite.</a:t>
            </a:r>
            <a:endParaRPr lang="es-ES" sz="2800" spc="-2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spc="-2">
              <a:latin typeface="Arial"/>
            </a:endParaRPr>
          </a:p>
          <a:p>
            <a:pPr marL="428421" indent="-420501">
              <a:buClr>
                <a:srgbClr val="404040"/>
              </a:buClr>
              <a:buFont typeface="Noto Sans Symbols"/>
              <a:buChar char="∙"/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Requisitos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físicos.</a:t>
            </a:r>
            <a:endParaRPr lang="es-ES" sz="2800" spc="-2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spc="-2">
              <a:latin typeface="Arial"/>
            </a:endParaRPr>
          </a:p>
          <a:p>
            <a:pPr marL="428421" indent="-420501">
              <a:buClr>
                <a:srgbClr val="404040"/>
              </a:buClr>
              <a:buFont typeface="Noto Sans Symbols"/>
              <a:buChar char="∙"/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Tiempo estimado de elaboración: </a:t>
            </a: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5 minutos.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s-ES" sz="2800" spc="-2">
              <a:latin typeface="Arial"/>
            </a:endParaRPr>
          </a:p>
        </p:txBody>
      </p:sp>
      <p:sp>
        <p:nvSpPr>
          <p:cNvPr id="395" name="CustomShape 12"/>
          <p:cNvSpPr/>
          <p:nvPr/>
        </p:nvSpPr>
        <p:spPr>
          <a:xfrm>
            <a:off x="11749769" y="8508294"/>
            <a:ext cx="7316247" cy="292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marL="428421" indent="-425541">
              <a:buClr>
                <a:srgbClr val="000000"/>
              </a:buClr>
              <a:buFont typeface="Arial"/>
              <a:buChar char="∙"/>
            </a:pPr>
            <a:r>
              <a:rPr lang="es-ES" sz="2800" b="1" spc="-2" dirty="0">
                <a:solidFill>
                  <a:srgbClr val="00CACA"/>
                </a:solidFill>
                <a:latin typeface="Helvetica Neue"/>
                <a:ea typeface="Calibri"/>
              </a:rPr>
              <a:t>Seguridad</a:t>
            </a:r>
            <a:r>
              <a:rPr lang="es-ES" sz="2800" spc="-2" dirty="0">
                <a:solidFill>
                  <a:srgbClr val="666666"/>
                </a:solidFill>
                <a:latin typeface="Helvetica Neue"/>
                <a:ea typeface="Calibri"/>
              </a:rPr>
              <a:t> 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de la información y </a:t>
            </a:r>
            <a:r>
              <a:rPr lang="es-ES" sz="2800" spc="-2" dirty="0" smtClean="0">
                <a:solidFill>
                  <a:srgbClr val="404040"/>
                </a:solidFill>
                <a:latin typeface="Helvetica Neue"/>
                <a:ea typeface="Calibri"/>
              </a:rPr>
              <a:t>registro 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digital de autorizaciones otorgadas.</a:t>
            </a:r>
            <a:endParaRPr lang="es-ES" sz="2800" spc="-2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spc="-2" dirty="0">
              <a:latin typeface="Arial"/>
            </a:endParaRPr>
          </a:p>
          <a:p>
            <a:pPr marL="428421" indent="-425541">
              <a:buClr>
                <a:srgbClr val="000000"/>
              </a:buClr>
              <a:buFont typeface="Arial"/>
              <a:buChar char="∙"/>
            </a:pPr>
            <a:r>
              <a:rPr lang="es-ES" sz="2800" b="1" spc="-2" dirty="0">
                <a:solidFill>
                  <a:srgbClr val="00CACA"/>
                </a:solidFill>
                <a:latin typeface="Helvetica Neue"/>
                <a:ea typeface="Calibri"/>
              </a:rPr>
              <a:t>Cero</a:t>
            </a:r>
            <a:r>
              <a:rPr lang="es-ES" sz="2800" spc="-2" dirty="0">
                <a:solidFill>
                  <a:srgbClr val="666666"/>
                </a:solidFill>
                <a:latin typeface="Helvetica Neue"/>
                <a:ea typeface="Calibri"/>
              </a:rPr>
              <a:t> </a:t>
            </a:r>
            <a:r>
              <a:rPr lang="es-ES" sz="2800" spc="-2" dirty="0">
                <a:solidFill>
                  <a:srgbClr val="404040"/>
                </a:solidFill>
                <a:latin typeface="Helvetica Neue"/>
                <a:ea typeface="Calibri"/>
              </a:rPr>
              <a:t>papel.</a:t>
            </a:r>
            <a:endParaRPr lang="es-ES" sz="2800" spc="-2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spc="-2" dirty="0">
              <a:latin typeface="Arial"/>
            </a:endParaRPr>
          </a:p>
          <a:p>
            <a:pPr marL="428421" indent="-425541">
              <a:buClr>
                <a:srgbClr val="000000"/>
              </a:buClr>
              <a:buFont typeface="Arial"/>
              <a:buChar char="∙"/>
            </a:pPr>
            <a:r>
              <a:rPr lang="es-ES" sz="2800" b="1" spc="-2" dirty="0">
                <a:solidFill>
                  <a:srgbClr val="666666"/>
                </a:solidFill>
                <a:latin typeface="Helvetica Neue"/>
                <a:ea typeface="Calibri"/>
              </a:rPr>
              <a:t>Tiempo estimado de elaboración:</a:t>
            </a:r>
            <a:r>
              <a:rPr lang="es-ES" sz="2800" spc="-2" dirty="0">
                <a:solidFill>
                  <a:srgbClr val="666666"/>
                </a:solidFill>
                <a:latin typeface="Helvetica Neue"/>
                <a:ea typeface="Calibri"/>
              </a:rPr>
              <a:t> </a:t>
            </a:r>
            <a:r>
              <a:rPr lang="es-ES" sz="2800" spc="-2" dirty="0" smtClean="0">
                <a:solidFill>
                  <a:srgbClr val="666666"/>
                </a:solidFill>
                <a:latin typeface="Helvetica Neue"/>
                <a:ea typeface="Calibri"/>
              </a:rPr>
              <a:t>       </a:t>
            </a:r>
            <a:r>
              <a:rPr lang="es-ES" sz="2800" b="1" spc="-2" dirty="0" smtClean="0">
                <a:solidFill>
                  <a:srgbClr val="00CACA"/>
                </a:solidFill>
                <a:latin typeface="Helvetica Neue"/>
                <a:ea typeface="Calibri"/>
              </a:rPr>
              <a:t>1 </a:t>
            </a:r>
            <a:r>
              <a:rPr lang="es-ES" sz="2800" b="1" spc="-2" dirty="0">
                <a:solidFill>
                  <a:srgbClr val="00CACA"/>
                </a:solidFill>
                <a:latin typeface="Helvetica Neue"/>
                <a:ea typeface="Calibri"/>
              </a:rPr>
              <a:t>minuto.</a:t>
            </a:r>
            <a:endParaRPr lang="es-ES" sz="2800" spc="-2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s-ES" sz="2800" spc="-2" dirty="0">
              <a:latin typeface="Arial"/>
            </a:endParaRPr>
          </a:p>
        </p:txBody>
      </p:sp>
      <p:sp>
        <p:nvSpPr>
          <p:cNvPr id="396" name="CustomShape 13"/>
          <p:cNvSpPr/>
          <p:nvPr/>
        </p:nvSpPr>
        <p:spPr>
          <a:xfrm>
            <a:off x="17035978" y="3149280"/>
            <a:ext cx="7049718" cy="144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Fácil acceso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y disponibilidad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permanente</a:t>
            </a: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 en</a:t>
            </a:r>
            <a:r>
              <a:rPr lang="es-ES" sz="3600" spc="-2">
                <a:solidFill>
                  <a:srgbClr val="404040"/>
                </a:solidFill>
                <a:latin typeface="Helvetica Neue"/>
                <a:ea typeface="Calibri"/>
              </a:rPr>
              <a:t>:</a:t>
            </a:r>
            <a:endParaRPr lang="es-ES" sz="36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www.sri.gob.ec | aplicación SRI Móvil</a:t>
            </a:r>
            <a:endParaRPr lang="es-ES" sz="2800" spc="-2">
              <a:latin typeface="Arial"/>
            </a:endParaRPr>
          </a:p>
        </p:txBody>
      </p:sp>
      <p:sp>
        <p:nvSpPr>
          <p:cNvPr id="397" name="CustomShape 14"/>
          <p:cNvSpPr/>
          <p:nvPr/>
        </p:nvSpPr>
        <p:spPr>
          <a:xfrm>
            <a:off x="16246035" y="5291280"/>
            <a:ext cx="3735846" cy="103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404040"/>
                </a:solidFill>
                <a:latin typeface="Helvetica Neue"/>
                <a:ea typeface="Calibri"/>
              </a:rPr>
              <a:t>Reducción</a:t>
            </a:r>
            <a:endParaRPr lang="es-ES" sz="2800" spc="-2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800" spc="-2">
                <a:solidFill>
                  <a:srgbClr val="404040"/>
                </a:solidFill>
                <a:latin typeface="Helvetica Neue"/>
                <a:ea typeface="Calibri"/>
              </a:rPr>
              <a:t>de requisitos.</a:t>
            </a:r>
            <a:endParaRPr lang="es-ES" sz="2800" spc="-2">
              <a:latin typeface="Arial"/>
            </a:endParaRPr>
          </a:p>
        </p:txBody>
      </p:sp>
      <p:sp>
        <p:nvSpPr>
          <p:cNvPr id="398" name="CustomShape 15"/>
          <p:cNvSpPr/>
          <p:nvPr/>
        </p:nvSpPr>
        <p:spPr>
          <a:xfrm>
            <a:off x="9482915" y="294336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9" name="CustomShape 16"/>
          <p:cNvSpPr/>
          <p:nvPr/>
        </p:nvSpPr>
        <p:spPr>
          <a:xfrm>
            <a:off x="14533652" y="294336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CustomShape 17"/>
          <p:cNvSpPr/>
          <p:nvPr/>
        </p:nvSpPr>
        <p:spPr>
          <a:xfrm>
            <a:off x="20501789" y="294336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1" name="CustomShape 18"/>
          <p:cNvSpPr/>
          <p:nvPr/>
        </p:nvSpPr>
        <p:spPr>
          <a:xfrm>
            <a:off x="12479225" y="513864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CustomShape 19"/>
          <p:cNvSpPr/>
          <p:nvPr/>
        </p:nvSpPr>
        <p:spPr>
          <a:xfrm>
            <a:off x="18054911" y="5138640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CustomShape 20"/>
          <p:cNvSpPr/>
          <p:nvPr/>
        </p:nvSpPr>
        <p:spPr>
          <a:xfrm>
            <a:off x="19066016" y="8508294"/>
            <a:ext cx="5319959" cy="250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7200" b="1" spc="-2" dirty="0">
                <a:solidFill>
                  <a:srgbClr val="00CACA"/>
                </a:solidFill>
                <a:latin typeface="Helvetica Neue"/>
                <a:ea typeface="Calibri"/>
              </a:rPr>
              <a:t>69. 245</a:t>
            </a:r>
            <a:endParaRPr lang="es-ES" sz="7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600" spc="-2" dirty="0">
                <a:solidFill>
                  <a:srgbClr val="4C4C4C"/>
                </a:solidFill>
                <a:latin typeface="Helvetica Neue"/>
                <a:ea typeface="Calibri"/>
              </a:rPr>
              <a:t>Autorizaciones a terceros en línea de junio a diciembre de 2019</a:t>
            </a:r>
            <a:endParaRPr lang="es-ES" sz="2600" spc="-2" dirty="0">
              <a:latin typeface="Arial"/>
            </a:endParaRPr>
          </a:p>
        </p:txBody>
      </p:sp>
      <p:sp>
        <p:nvSpPr>
          <p:cNvPr id="404" name="CustomShape 21"/>
          <p:cNvSpPr/>
          <p:nvPr/>
        </p:nvSpPr>
        <p:spPr>
          <a:xfrm>
            <a:off x="16909241" y="310608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CustomShape 22"/>
          <p:cNvSpPr/>
          <p:nvPr/>
        </p:nvSpPr>
        <p:spPr>
          <a:xfrm>
            <a:off x="7433528" y="4859280"/>
            <a:ext cx="15863665" cy="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999999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CustomShape 23"/>
          <p:cNvSpPr/>
          <p:nvPr/>
        </p:nvSpPr>
        <p:spPr>
          <a:xfrm>
            <a:off x="12111257" y="310608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7" name="CustomShape 24"/>
          <p:cNvSpPr/>
          <p:nvPr/>
        </p:nvSpPr>
        <p:spPr>
          <a:xfrm>
            <a:off x="15502898" y="5138640"/>
            <a:ext cx="720" cy="134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30364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CustomShape 1"/>
          <p:cNvSpPr/>
          <p:nvPr/>
        </p:nvSpPr>
        <p:spPr>
          <a:xfrm>
            <a:off x="-67689" y="5770086"/>
            <a:ext cx="24537195" cy="7945914"/>
          </a:xfrm>
          <a:prstGeom prst="rect">
            <a:avLst/>
          </a:prstGeom>
          <a:solidFill>
            <a:srgbClr val="89898A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CustomShape 2"/>
          <p:cNvSpPr/>
          <p:nvPr/>
        </p:nvSpPr>
        <p:spPr>
          <a:xfrm>
            <a:off x="12567076" y="2420710"/>
            <a:ext cx="10868375" cy="9915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93000"/>
              </a:lnSpc>
            </a:pPr>
            <a:r>
              <a:rPr lang="es-ES" sz="6000" b="1" spc="-2" dirty="0">
                <a:solidFill>
                  <a:srgbClr val="20D3DD"/>
                </a:solidFill>
                <a:latin typeface="Helvetic neue"/>
                <a:ea typeface="Arial"/>
              </a:rPr>
              <a:t>17 </a:t>
            </a:r>
            <a:r>
              <a:rPr lang="es-ES" sz="6000" spc="-2" dirty="0">
                <a:solidFill>
                  <a:srgbClr val="20D3DD"/>
                </a:solidFill>
                <a:latin typeface="Helvetic neue"/>
                <a:ea typeface="Arial"/>
              </a:rPr>
              <a:t>trámites</a:t>
            </a:r>
            <a:r>
              <a:rPr lang="es-ES" sz="2800" spc="-2" dirty="0">
                <a:solidFill>
                  <a:srgbClr val="595959"/>
                </a:solidFill>
                <a:latin typeface="Helvetic neue"/>
                <a:ea typeface="Arial"/>
              </a:rPr>
              <a:t> de facturación habilitados por internet.</a:t>
            </a:r>
            <a:endParaRPr lang="es-ES" sz="2800" spc="-2" dirty="0">
              <a:latin typeface="Arial"/>
            </a:endParaRPr>
          </a:p>
        </p:txBody>
      </p:sp>
      <p:sp>
        <p:nvSpPr>
          <p:cNvPr id="410" name="CustomShape 3"/>
          <p:cNvSpPr/>
          <p:nvPr/>
        </p:nvSpPr>
        <p:spPr>
          <a:xfrm>
            <a:off x="2828528" y="7042326"/>
            <a:ext cx="9112066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 anchor="b"/>
          <a:lstStyle/>
          <a:p>
            <a:pPr algn="ctr">
              <a:lnSpc>
                <a:spcPct val="93000"/>
              </a:lnSpc>
            </a:pPr>
            <a:r>
              <a:rPr lang="es-ES" sz="3600" b="1" spc="-2">
                <a:solidFill>
                  <a:srgbClr val="595959"/>
                </a:solidFill>
                <a:latin typeface="Helvetic neue"/>
                <a:ea typeface="DejaVu Sans"/>
              </a:rPr>
              <a:t>Solicitud en línea</a:t>
            </a:r>
            <a:endParaRPr lang="es-ES" sz="3600" spc="-2"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es-ES" sz="3600" spc="-2">
                <a:solidFill>
                  <a:srgbClr val="595959"/>
                </a:solidFill>
                <a:latin typeface="Helvetic neue"/>
                <a:ea typeface="DejaVu Sans"/>
              </a:rPr>
              <a:t>para impresión de comprobantes físicos</a:t>
            </a:r>
            <a:endParaRPr lang="es-ES" sz="3600" spc="-2">
              <a:latin typeface="Arial"/>
            </a:endParaRPr>
          </a:p>
        </p:txBody>
      </p:sp>
      <p:sp>
        <p:nvSpPr>
          <p:cNvPr id="411" name="CustomShape 4"/>
          <p:cNvSpPr/>
          <p:nvPr/>
        </p:nvSpPr>
        <p:spPr>
          <a:xfrm>
            <a:off x="2828528" y="8596086"/>
            <a:ext cx="8926282" cy="14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93000"/>
              </a:lnSpc>
            </a:pPr>
            <a:r>
              <a:rPr lang="es-ES" sz="2600" spc="-2">
                <a:solidFill>
                  <a:srgbClr val="595959"/>
                </a:solidFill>
                <a:latin typeface="Helvetic neue"/>
                <a:ea typeface="Arial"/>
              </a:rPr>
              <a:t>Realizar la solicitud en línea para que los establecimientos gráficos cuenten con la autorización previa para la impresión de comprobantes físicos</a:t>
            </a:r>
            <a:endParaRPr lang="es-ES" sz="2600" spc="-2">
              <a:latin typeface="Arial"/>
            </a:endParaRPr>
          </a:p>
        </p:txBody>
      </p:sp>
      <p:sp>
        <p:nvSpPr>
          <p:cNvPr id="412" name="CustomShape 5"/>
          <p:cNvSpPr/>
          <p:nvPr/>
        </p:nvSpPr>
        <p:spPr>
          <a:xfrm>
            <a:off x="2767320" y="10453686"/>
            <a:ext cx="8926282" cy="172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93000"/>
              </a:lnSpc>
            </a:pPr>
            <a:r>
              <a:rPr lang="es-ES" sz="2600" spc="-2" dirty="0">
                <a:solidFill>
                  <a:srgbClr val="595959"/>
                </a:solidFill>
                <a:latin typeface="Helvetic neue"/>
                <a:ea typeface="Arial"/>
              </a:rPr>
              <a:t>Mayor seguridad y agilidad en el proceso de solicitud, impresión y entrega.</a:t>
            </a:r>
            <a:endParaRPr lang="es-ES" sz="2600" spc="-2" dirty="0"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es-ES" sz="2600" spc="-2" dirty="0">
                <a:solidFill>
                  <a:srgbClr val="595959"/>
                </a:solidFill>
                <a:latin typeface="Helvetic neue"/>
                <a:ea typeface="Arial"/>
              </a:rPr>
              <a:t>Mayor control de comprobantes reportados vs solicitados.</a:t>
            </a:r>
            <a:endParaRPr lang="es-ES" sz="2600" spc="-2" dirty="0">
              <a:latin typeface="Arial"/>
            </a:endParaRPr>
          </a:p>
        </p:txBody>
      </p:sp>
      <p:sp>
        <p:nvSpPr>
          <p:cNvPr id="413" name="CustomShape 6"/>
          <p:cNvSpPr/>
          <p:nvPr/>
        </p:nvSpPr>
        <p:spPr>
          <a:xfrm>
            <a:off x="11696483" y="6073206"/>
            <a:ext cx="3025114" cy="709200"/>
          </a:xfrm>
          <a:prstGeom prst="rect">
            <a:avLst/>
          </a:prstGeom>
          <a:noFill/>
          <a:ln w="9360">
            <a:solidFill>
              <a:srgbClr val="43434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2800" b="1" spc="-2">
                <a:solidFill>
                  <a:srgbClr val="595959"/>
                </a:solidFill>
                <a:latin typeface="Helvetic neue"/>
                <a:ea typeface="Calibri"/>
              </a:rPr>
              <a:t>Más utilizados:</a:t>
            </a:r>
            <a:endParaRPr lang="es-ES" sz="2800" spc="-2">
              <a:latin typeface="Arial"/>
            </a:endParaRPr>
          </a:p>
        </p:txBody>
      </p:sp>
      <p:sp>
        <p:nvSpPr>
          <p:cNvPr id="414" name="CustomShape 7"/>
          <p:cNvSpPr/>
          <p:nvPr/>
        </p:nvSpPr>
        <p:spPr>
          <a:xfrm>
            <a:off x="14838972" y="7042326"/>
            <a:ext cx="8596479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 anchor="b"/>
          <a:lstStyle/>
          <a:p>
            <a:pPr algn="ctr">
              <a:lnSpc>
                <a:spcPct val="93000"/>
              </a:lnSpc>
            </a:pPr>
            <a:r>
              <a:rPr lang="es-ES" sz="3600" b="1" spc="-2">
                <a:solidFill>
                  <a:srgbClr val="595959"/>
                </a:solidFill>
                <a:latin typeface="Helvetic neue"/>
                <a:ea typeface="DejaVu Sans"/>
              </a:rPr>
              <a:t>Consultas de validez </a:t>
            </a:r>
            <a:r>
              <a:rPr lang="es-ES" sz="3600" spc="-2">
                <a:solidFill>
                  <a:srgbClr val="595959"/>
                </a:solidFill>
                <a:latin typeface="Helvetic neue"/>
                <a:ea typeface="DejaVu Sans"/>
              </a:rPr>
              <a:t>de comprobantes físicos y electrónicos</a:t>
            </a:r>
            <a:endParaRPr lang="es-ES" sz="3600" spc="-2">
              <a:latin typeface="Arial"/>
            </a:endParaRPr>
          </a:p>
        </p:txBody>
      </p:sp>
      <p:sp>
        <p:nvSpPr>
          <p:cNvPr id="415" name="CustomShape 8"/>
          <p:cNvSpPr/>
          <p:nvPr/>
        </p:nvSpPr>
        <p:spPr>
          <a:xfrm>
            <a:off x="14998113" y="8616246"/>
            <a:ext cx="7805096" cy="14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93000"/>
              </a:lnSpc>
            </a:pPr>
            <a:r>
              <a:rPr lang="es-ES" sz="2600" spc="-2">
                <a:solidFill>
                  <a:srgbClr val="595959"/>
                </a:solidFill>
                <a:latin typeface="Helvetic neue"/>
                <a:ea typeface="Arial"/>
              </a:rPr>
              <a:t>Permite identificar la validez de los</a:t>
            </a:r>
            <a:endParaRPr lang="es-ES" sz="2600" spc="-2"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es-ES" sz="2600" spc="-2">
                <a:solidFill>
                  <a:srgbClr val="595959"/>
                </a:solidFill>
                <a:latin typeface="Helvetic neue"/>
                <a:ea typeface="Arial"/>
              </a:rPr>
              <a:t>Comprobantes físicos y electrónicos autorizados por el SRI, a través de la consulta pública.</a:t>
            </a:r>
            <a:endParaRPr lang="es-ES" sz="2600" spc="-2">
              <a:latin typeface="Arial"/>
            </a:endParaRPr>
          </a:p>
        </p:txBody>
      </p:sp>
      <p:sp>
        <p:nvSpPr>
          <p:cNvPr id="416" name="CustomShape 9"/>
          <p:cNvSpPr/>
          <p:nvPr/>
        </p:nvSpPr>
        <p:spPr>
          <a:xfrm>
            <a:off x="16160344" y="10562406"/>
            <a:ext cx="5480634" cy="79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93000"/>
              </a:lnSpc>
            </a:pPr>
            <a:r>
              <a:rPr lang="es-ES" sz="2600" spc="-2">
                <a:solidFill>
                  <a:srgbClr val="595959"/>
                </a:solidFill>
                <a:latin typeface="Helvetic neue"/>
                <a:ea typeface="Arial"/>
              </a:rPr>
              <a:t>No necesita clave de acceso a Servicios en Línea.</a:t>
            </a:r>
            <a:endParaRPr lang="es-ES" sz="2600" spc="-2">
              <a:latin typeface="Arial"/>
            </a:endParaRPr>
          </a:p>
        </p:txBody>
      </p:sp>
      <p:sp>
        <p:nvSpPr>
          <p:cNvPr id="417" name="CustomShape 10"/>
          <p:cNvSpPr/>
          <p:nvPr/>
        </p:nvSpPr>
        <p:spPr>
          <a:xfrm>
            <a:off x="929848" y="840638"/>
            <a:ext cx="9863844" cy="10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404040"/>
                </a:solidFill>
                <a:latin typeface="Helvetic neue"/>
                <a:ea typeface="Calibri"/>
              </a:rPr>
              <a:t>Nuevos servicios </a:t>
            </a:r>
            <a:r>
              <a:rPr lang="es-ES" sz="6000" spc="-2" dirty="0">
                <a:solidFill>
                  <a:srgbClr val="404040"/>
                </a:solidFill>
                <a:latin typeface="Helvetic neue"/>
                <a:ea typeface="Calibri"/>
              </a:rPr>
              <a:t>en línea</a:t>
            </a:r>
            <a:endParaRPr lang="es-ES" sz="6000" spc="-2" dirty="0">
              <a:latin typeface="Arial"/>
            </a:endParaRPr>
          </a:p>
        </p:txBody>
      </p:sp>
      <p:sp>
        <p:nvSpPr>
          <p:cNvPr id="418" name="CustomShape 11"/>
          <p:cNvSpPr/>
          <p:nvPr/>
        </p:nvSpPr>
        <p:spPr>
          <a:xfrm>
            <a:off x="4808786" y="4066958"/>
            <a:ext cx="5479913" cy="101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90005" rIns="180009" bIns="90005"/>
          <a:lstStyle/>
          <a:p>
            <a:pPr algn="ctr">
              <a:lnSpc>
                <a:spcPct val="100000"/>
              </a:lnSpc>
            </a:pPr>
            <a:r>
              <a:rPr lang="es-ES" sz="3600" spc="-2" dirty="0">
                <a:solidFill>
                  <a:srgbClr val="595959"/>
                </a:solidFill>
                <a:latin typeface="Helvetic neue"/>
                <a:ea typeface="Calibri"/>
              </a:rPr>
              <a:t>Servicios en línea para </a:t>
            </a:r>
            <a:r>
              <a:rPr lang="es-ES" sz="3600" b="1" spc="-2" dirty="0">
                <a:solidFill>
                  <a:srgbClr val="595959"/>
                </a:solidFill>
                <a:latin typeface="Helvetic neue"/>
                <a:ea typeface="Calibri"/>
              </a:rPr>
              <a:t>facturación</a:t>
            </a:r>
            <a:r>
              <a:rPr lang="es-ES" sz="2800" b="1" spc="-2" dirty="0">
                <a:solidFill>
                  <a:srgbClr val="595959"/>
                </a:solidFill>
                <a:latin typeface="Helvetic neue"/>
                <a:ea typeface="Calibri"/>
              </a:rPr>
              <a:t> </a:t>
            </a:r>
            <a:r>
              <a:rPr lang="es-ES" sz="3600" b="1" spc="-2" dirty="0">
                <a:solidFill>
                  <a:srgbClr val="595959"/>
                </a:solidFill>
                <a:latin typeface="Helvetic neue"/>
                <a:ea typeface="Calibri"/>
              </a:rPr>
              <a:t>física</a:t>
            </a:r>
            <a:endParaRPr lang="es-ES" sz="3600" spc="-2" dirty="0">
              <a:latin typeface="Arial"/>
            </a:endParaRPr>
          </a:p>
        </p:txBody>
      </p:sp>
      <p:sp>
        <p:nvSpPr>
          <p:cNvPr id="419" name="CustomShape 12"/>
          <p:cNvSpPr/>
          <p:nvPr/>
        </p:nvSpPr>
        <p:spPr>
          <a:xfrm flipH="1">
            <a:off x="10966884" y="2037589"/>
            <a:ext cx="45719" cy="365409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20" name="Google Shape;312;p24"/>
          <p:cNvPicPr/>
          <p:nvPr/>
        </p:nvPicPr>
        <p:blipFill>
          <a:blip r:embed="rId2"/>
          <a:stretch/>
        </p:blipFill>
        <p:spPr>
          <a:xfrm>
            <a:off x="6874015" y="2783198"/>
            <a:ext cx="1287528" cy="1442880"/>
          </a:xfrm>
          <a:prstGeom prst="rect">
            <a:avLst/>
          </a:prstGeom>
          <a:ln>
            <a:noFill/>
          </a:ln>
        </p:spPr>
      </p:pic>
      <p:sp>
        <p:nvSpPr>
          <p:cNvPr id="421" name="CustomShape 13"/>
          <p:cNvSpPr/>
          <p:nvPr/>
        </p:nvSpPr>
        <p:spPr>
          <a:xfrm rot="10800000" flipH="1">
            <a:off x="11754810" y="4226078"/>
            <a:ext cx="576795" cy="27288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2" name="CustomShape 14"/>
          <p:cNvSpPr/>
          <p:nvPr/>
        </p:nvSpPr>
        <p:spPr>
          <a:xfrm>
            <a:off x="12567076" y="3613482"/>
            <a:ext cx="10868375" cy="225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9" tIns="182889" rIns="180009" bIns="182889"/>
          <a:lstStyle/>
          <a:p>
            <a:pPr>
              <a:lnSpc>
                <a:spcPct val="100000"/>
              </a:lnSpc>
            </a:pPr>
            <a:r>
              <a:rPr lang="es-ES" sz="6000" b="1" spc="-2" dirty="0">
                <a:solidFill>
                  <a:srgbClr val="595959"/>
                </a:solidFill>
                <a:latin typeface="Helvetic neue"/>
                <a:ea typeface="Calibri"/>
              </a:rPr>
              <a:t>2.150.260  </a:t>
            </a:r>
            <a:endParaRPr lang="es-ES" sz="6000" spc="-2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800" spc="-2" dirty="0">
                <a:solidFill>
                  <a:srgbClr val="595959"/>
                </a:solidFill>
                <a:latin typeface="Helvetic neue"/>
                <a:ea typeface="Calibri"/>
              </a:rPr>
              <a:t>Reducción de trámites (realizados por internet en el año</a:t>
            </a:r>
            <a:r>
              <a:rPr lang="es-ES" sz="2800" spc="-2" dirty="0" smtClean="0">
                <a:solidFill>
                  <a:srgbClr val="595959"/>
                </a:solidFill>
                <a:latin typeface="Helvetic neue"/>
                <a:ea typeface="Calibri"/>
              </a:rPr>
              <a:t>).</a:t>
            </a:r>
            <a:endParaRPr lang="es-ES" sz="2800" spc="-2" dirty="0">
              <a:latin typeface="Arial"/>
            </a:endParaRPr>
          </a:p>
        </p:txBody>
      </p:sp>
      <p:sp>
        <p:nvSpPr>
          <p:cNvPr id="423" name="CustomShape 15"/>
          <p:cNvSpPr/>
          <p:nvPr/>
        </p:nvSpPr>
        <p:spPr>
          <a:xfrm>
            <a:off x="7232622" y="8270646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4" name="CustomShape 16"/>
          <p:cNvSpPr/>
          <p:nvPr/>
        </p:nvSpPr>
        <p:spPr>
          <a:xfrm>
            <a:off x="7232622" y="10179366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5" name="CustomShape 17"/>
          <p:cNvSpPr/>
          <p:nvPr/>
        </p:nvSpPr>
        <p:spPr>
          <a:xfrm>
            <a:off x="18841253" y="8349126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CustomShape 18"/>
          <p:cNvSpPr/>
          <p:nvPr/>
        </p:nvSpPr>
        <p:spPr>
          <a:xfrm>
            <a:off x="18841253" y="10298886"/>
            <a:ext cx="118095" cy="117360"/>
          </a:xfrm>
          <a:prstGeom prst="ellipse">
            <a:avLst/>
          </a:prstGeom>
          <a:solidFill>
            <a:srgbClr val="00CAC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7" name="CustomShape 19"/>
          <p:cNvSpPr/>
          <p:nvPr/>
        </p:nvSpPr>
        <p:spPr>
          <a:xfrm>
            <a:off x="13297971" y="7204326"/>
            <a:ext cx="720" cy="4512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 cap="rnd">
            <a:solidFill>
              <a:srgbClr val="A6A6A6"/>
            </a:solidFill>
            <a:custDash>
              <a:ds d="1000000" sp="8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028811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1805</Words>
  <Application>Microsoft Macintosh PowerPoint</Application>
  <PresentationFormat>Personalizado</PresentationFormat>
  <Paragraphs>359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22</vt:i4>
      </vt:variant>
    </vt:vector>
  </HeadingPairs>
  <TitlesOfParts>
    <vt:vector size="25" baseType="lpstr">
      <vt:lpstr>Tema de Office</vt:lpstr>
      <vt:lpstr>Diseño personalizado</vt:lpstr>
      <vt:lpstr>1_Diseño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#SimplicidadTributaria</vt:lpstr>
    </vt:vector>
  </TitlesOfParts>
  <Company>Universidad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Danilo Mendoza V.</dc:creator>
  <cp:lastModifiedBy>. ..</cp:lastModifiedBy>
  <cp:revision>15</cp:revision>
  <dcterms:created xsi:type="dcterms:W3CDTF">2019-11-26T23:55:32Z</dcterms:created>
  <dcterms:modified xsi:type="dcterms:W3CDTF">2020-01-23T14:12:28Z</dcterms:modified>
</cp:coreProperties>
</file>