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87" r:id="rId2"/>
    <p:sldId id="394" r:id="rId3"/>
    <p:sldId id="407" r:id="rId4"/>
    <p:sldId id="439" r:id="rId5"/>
    <p:sldId id="440" r:id="rId6"/>
    <p:sldId id="441" r:id="rId7"/>
    <p:sldId id="438" r:id="rId8"/>
    <p:sldId id="406" r:id="rId9"/>
    <p:sldId id="409" r:id="rId10"/>
    <p:sldId id="434" r:id="rId11"/>
    <p:sldId id="435" r:id="rId12"/>
    <p:sldId id="436" r:id="rId13"/>
    <p:sldId id="313" r:id="rId14"/>
    <p:sldId id="265" r:id="rId15"/>
    <p:sldId id="318" r:id="rId16"/>
    <p:sldId id="424" r:id="rId17"/>
    <p:sldId id="437" r:id="rId18"/>
    <p:sldId id="442" r:id="rId19"/>
    <p:sldId id="427" r:id="rId20"/>
    <p:sldId id="262" r:id="rId21"/>
  </p:sldIdLst>
  <p:sldSz cx="12192000" cy="6858000"/>
  <p:notesSz cx="6797675" cy="9926638"/>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D9D"/>
    <a:srgbClr val="3399FF"/>
    <a:srgbClr val="1C3F91"/>
    <a:srgbClr val="2B61B9"/>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10" autoAdjust="0"/>
    <p:restoredTop sz="94660"/>
  </p:normalViewPr>
  <p:slideViewPr>
    <p:cSldViewPr snapToGrid="0">
      <p:cViewPr varScale="1">
        <p:scale>
          <a:sx n="72" d="100"/>
          <a:sy n="72" d="100"/>
        </p:scale>
        <p:origin x="98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3020C3F-BAAE-47BB-B3CF-6E958CB3FFA9}" type="datetimeFigureOut">
              <a:rPr lang="es-ES" smtClean="0"/>
              <a:t>20/05/2024</a:t>
            </a:fld>
            <a:endParaRPr lang="es-ES"/>
          </a:p>
        </p:txBody>
      </p:sp>
      <p:sp>
        <p:nvSpPr>
          <p:cNvPr id="4" name="Marcador de imagen d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9E70D743-A14A-42A0-91A5-B62144692E17}" type="slidenum">
              <a:rPr lang="es-ES" smtClean="0"/>
              <a:t>‹Nº›</a:t>
            </a:fld>
            <a:endParaRPr lang="es-ES"/>
          </a:p>
        </p:txBody>
      </p:sp>
    </p:spTree>
    <p:extLst>
      <p:ext uri="{BB962C8B-B14F-4D97-AF65-F5344CB8AC3E}">
        <p14:creationId xmlns:p14="http://schemas.microsoft.com/office/powerpoint/2010/main" val="2149327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355777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2607211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18673451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7321" y="6085914"/>
            <a:ext cx="2957236" cy="540872"/>
          </a:xfrm>
          <a:prstGeom prst="rect">
            <a:avLst/>
          </a:prstGeom>
        </p:spPr>
      </p:pic>
      <p:sp>
        <p:nvSpPr>
          <p:cNvPr id="9" name="CuadroTexto 8"/>
          <p:cNvSpPr txBox="1"/>
          <p:nvPr userDrawn="1"/>
        </p:nvSpPr>
        <p:spPr>
          <a:xfrm>
            <a:off x="11374452" y="6319009"/>
            <a:ext cx="726393" cy="307777"/>
          </a:xfrm>
          <a:prstGeom prst="rect">
            <a:avLst/>
          </a:prstGeom>
          <a:noFill/>
        </p:spPr>
        <p:txBody>
          <a:bodyPr wrap="square" rtlCol="0">
            <a:spAutoFit/>
          </a:bodyPr>
          <a:lstStyle/>
          <a:p>
            <a:fld id="{91ABE58E-1B2C-41FF-90B4-27066D256814}" type="slidenum">
              <a:rPr lang="es-ES" sz="1400" smtClean="0">
                <a:solidFill>
                  <a:srgbClr val="0000FF"/>
                </a:solidFill>
                <a:latin typeface="Arial" panose="020B0604020202020204" pitchFamily="34" charset="0"/>
                <a:cs typeface="Arial" panose="020B0604020202020204" pitchFamily="34" charset="0"/>
              </a:rPr>
              <a:t>‹Nº›</a:t>
            </a:fld>
            <a:endParaRPr lang="es-ES" sz="1400"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6023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209991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3017792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337397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3799113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4011542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Imagen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9805" y="6201916"/>
            <a:ext cx="2720152" cy="497510"/>
          </a:xfrm>
          <a:prstGeom prst="rect">
            <a:avLst/>
          </a:prstGeom>
        </p:spPr>
      </p:pic>
    </p:spTree>
    <p:extLst>
      <p:ext uri="{BB962C8B-B14F-4D97-AF65-F5344CB8AC3E}">
        <p14:creationId xmlns:p14="http://schemas.microsoft.com/office/powerpoint/2010/main" val="3297757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90284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6F98DBC-521D-45F3-9ADD-4F6397692932}" type="slidenum">
              <a:rPr lang="es-ES" smtClean="0"/>
              <a:t>‹Nº›</a:t>
            </a:fld>
            <a:endParaRPr lang="es-ES"/>
          </a:p>
        </p:txBody>
      </p:sp>
    </p:spTree>
    <p:extLst>
      <p:ext uri="{BB962C8B-B14F-4D97-AF65-F5344CB8AC3E}">
        <p14:creationId xmlns:p14="http://schemas.microsoft.com/office/powerpoint/2010/main" val="305289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F98DBC-521D-45F3-9ADD-4F6397692932}" type="slidenum">
              <a:rPr lang="es-ES" smtClean="0"/>
              <a:t>‹Nº›</a:t>
            </a:fld>
            <a:endParaRPr lang="es-ES"/>
          </a:p>
        </p:txBody>
      </p:sp>
    </p:spTree>
    <p:extLst>
      <p:ext uri="{BB962C8B-B14F-4D97-AF65-F5344CB8AC3E}">
        <p14:creationId xmlns:p14="http://schemas.microsoft.com/office/powerpoint/2010/main" val="1793552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5782" y="2824493"/>
            <a:ext cx="3862672" cy="2942529"/>
          </a:xfrm>
          <a:prstGeom prst="rect">
            <a:avLst/>
          </a:prstGeom>
        </p:spPr>
      </p:pic>
      <p:sp>
        <p:nvSpPr>
          <p:cNvPr id="8" name="CuadroTexto 7"/>
          <p:cNvSpPr txBox="1"/>
          <p:nvPr/>
        </p:nvSpPr>
        <p:spPr>
          <a:xfrm>
            <a:off x="283298" y="945024"/>
            <a:ext cx="11507637" cy="2012859"/>
          </a:xfrm>
          <a:prstGeom prst="rect">
            <a:avLst/>
          </a:prstGeom>
          <a:noFill/>
        </p:spPr>
        <p:txBody>
          <a:bodyPr wrap="square" rtlCol="0">
            <a:spAutoFit/>
          </a:bodyPr>
          <a:lstStyle/>
          <a:p>
            <a:pPr algn="ctr" eaLnBrk="0" hangingPunct="0">
              <a:lnSpc>
                <a:spcPct val="130000"/>
              </a:lnSpc>
              <a:spcBef>
                <a:spcPts val="600"/>
              </a:spcBef>
              <a:spcAft>
                <a:spcPts val="600"/>
              </a:spcAft>
              <a:defRPr/>
            </a:pPr>
            <a:r>
              <a:rPr lang="es-ES" sz="4800" b="1" dirty="0">
                <a:solidFill>
                  <a:srgbClr val="1C3F91"/>
                </a:solidFill>
                <a:latin typeface="Arial" panose="020B0604020202020204" pitchFamily="34" charset="0"/>
                <a:cs typeface="Arial" panose="020B0604020202020204" pitchFamily="34" charset="0"/>
              </a:rPr>
              <a:t>AVANCES DEL CUMPLIMIENTO COOPERATIVO EN EUROPA</a:t>
            </a:r>
          </a:p>
        </p:txBody>
      </p:sp>
      <p:sp>
        <p:nvSpPr>
          <p:cNvPr id="9" name="CuadroTexto 8"/>
          <p:cNvSpPr txBox="1"/>
          <p:nvPr/>
        </p:nvSpPr>
        <p:spPr>
          <a:xfrm>
            <a:off x="1309252" y="5974642"/>
            <a:ext cx="9455727" cy="461665"/>
          </a:xfrm>
          <a:prstGeom prst="rect">
            <a:avLst/>
          </a:prstGeom>
          <a:noFill/>
        </p:spPr>
        <p:txBody>
          <a:bodyPr wrap="square" rtlCol="0">
            <a:spAutoFit/>
          </a:bodyPr>
          <a:lstStyle/>
          <a:p>
            <a:pPr algn="ctr" eaLnBrk="0" hangingPunct="0">
              <a:defRPr/>
            </a:pPr>
            <a:r>
              <a:rPr lang="es-ES" sz="2400" b="1" dirty="0">
                <a:solidFill>
                  <a:srgbClr val="004D9D"/>
                </a:solidFill>
                <a:latin typeface="Arial" panose="020B0604020202020204" pitchFamily="34" charset="0"/>
                <a:cs typeface="Arial" panose="020B0604020202020204" pitchFamily="34" charset="0"/>
              </a:rPr>
              <a:t>ECUADOR 2024</a:t>
            </a:r>
          </a:p>
        </p:txBody>
      </p:sp>
    </p:spTree>
    <p:extLst>
      <p:ext uri="{BB962C8B-B14F-4D97-AF65-F5344CB8AC3E}">
        <p14:creationId xmlns:p14="http://schemas.microsoft.com/office/powerpoint/2010/main" val="2956139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ángulo redondeado 23"/>
          <p:cNvSpPr/>
          <p:nvPr/>
        </p:nvSpPr>
        <p:spPr>
          <a:xfrm>
            <a:off x="1018731" y="962742"/>
            <a:ext cx="10185400" cy="5054600"/>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redondeado 18"/>
          <p:cNvSpPr/>
          <p:nvPr/>
        </p:nvSpPr>
        <p:spPr>
          <a:xfrm>
            <a:off x="0" y="155873"/>
            <a:ext cx="8171848" cy="551652"/>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CuadroTexto 19"/>
          <p:cNvSpPr txBox="1"/>
          <p:nvPr/>
        </p:nvSpPr>
        <p:spPr>
          <a:xfrm>
            <a:off x="577515" y="184305"/>
            <a:ext cx="6766560" cy="523220"/>
          </a:xfrm>
          <a:prstGeom prst="rect">
            <a:avLst/>
          </a:prstGeom>
          <a:noFill/>
        </p:spPr>
        <p:txBody>
          <a:bodyPr wrap="square" rtlCol="0">
            <a:spAutoFit/>
          </a:bodyPr>
          <a:lstStyle/>
          <a:p>
            <a:pPr eaLnBrk="0" hangingPunct="0">
              <a:defRPr/>
            </a:pPr>
            <a:r>
              <a:rPr lang="es-ES" sz="2800" b="1" dirty="0">
                <a:solidFill>
                  <a:schemeClr val="bg1"/>
                </a:solidFill>
                <a:latin typeface="Arial" panose="020B0604020202020204" pitchFamily="34" charset="0"/>
                <a:cs typeface="Arial" panose="020B0604020202020204" pitchFamily="34" charset="0"/>
              </a:rPr>
              <a:t>FORO DE GRANDES EMPRESAS</a:t>
            </a:r>
          </a:p>
        </p:txBody>
      </p:sp>
      <p:pic>
        <p:nvPicPr>
          <p:cNvPr id="22" name="Imagen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838" y="814913"/>
            <a:ext cx="1890155" cy="2017476"/>
          </a:xfrm>
          <a:prstGeom prst="rect">
            <a:avLst/>
          </a:prstGeom>
        </p:spPr>
      </p:pic>
      <p:sp>
        <p:nvSpPr>
          <p:cNvPr id="23" name="Rectángulo redondeado 22"/>
          <p:cNvSpPr/>
          <p:nvPr/>
        </p:nvSpPr>
        <p:spPr>
          <a:xfrm>
            <a:off x="2110993" y="1434690"/>
            <a:ext cx="9740087" cy="4730481"/>
          </a:xfrm>
          <a:prstGeom prst="roundRect">
            <a:avLst>
              <a:gd name="adj" fmla="val 9446"/>
            </a:avLst>
          </a:prstGeom>
          <a:solidFill>
            <a:schemeClr val="bg1"/>
          </a:solid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fontAlgn="auto">
              <a:spcBef>
                <a:spcPts val="600"/>
              </a:spcBef>
              <a:spcAft>
                <a:spcPts val="600"/>
              </a:spcAft>
            </a:pPr>
            <a:r>
              <a:rPr lang="es-ES" sz="2000" dirty="0">
                <a:solidFill>
                  <a:srgbClr val="004D9D"/>
                </a:solidFill>
                <a:latin typeface="Arial" panose="020B0604020202020204" pitchFamily="34" charset="0"/>
                <a:cs typeface="Arial" panose="020B0604020202020204" pitchFamily="34" charset="0"/>
              </a:rPr>
              <a:t>Conjunto de recomendaciones, voluntariamente asumidas por la Agencia Tributaria y las entidades, que tiende a la mejora de la aplicación de sistema tributario. </a:t>
            </a:r>
          </a:p>
          <a:p>
            <a:pPr algn="just">
              <a:spcBef>
                <a:spcPts val="600"/>
              </a:spcBef>
              <a:spcAft>
                <a:spcPts val="600"/>
              </a:spcAft>
            </a:pPr>
            <a:r>
              <a:rPr lang="es-ES" sz="2000" dirty="0">
                <a:solidFill>
                  <a:srgbClr val="004D9D"/>
                </a:solidFill>
                <a:latin typeface="Arial" panose="020B0604020202020204" pitchFamily="34" charset="0"/>
                <a:cs typeface="Arial" panose="020B0604020202020204" pitchFamily="34" charset="0"/>
              </a:rPr>
              <a:t>202 empresas adheridas hasta mayo de 2024.</a:t>
            </a:r>
          </a:p>
          <a:p>
            <a:pPr marL="0" lvl="1" algn="just" fontAlgn="base">
              <a:spcBef>
                <a:spcPts val="600"/>
              </a:spcBef>
              <a:spcAft>
                <a:spcPts val="600"/>
              </a:spcAft>
              <a:defRPr/>
            </a:pPr>
            <a:r>
              <a:rPr lang="es-ES" sz="2000" dirty="0">
                <a:solidFill>
                  <a:srgbClr val="004D9D"/>
                </a:solidFill>
                <a:latin typeface="Arial" panose="020B0604020202020204" pitchFamily="34" charset="0"/>
                <a:cs typeface="Arial" panose="020B0604020202020204" pitchFamily="34" charset="0"/>
              </a:rPr>
              <a:t>Contiene tres bloques de </a:t>
            </a:r>
            <a:r>
              <a:rPr lang="es-ES" sz="2000" b="1" dirty="0">
                <a:solidFill>
                  <a:srgbClr val="004D9D"/>
                </a:solidFill>
                <a:latin typeface="Arial" panose="020B0604020202020204" pitchFamily="34" charset="0"/>
                <a:cs typeface="Arial" panose="020B0604020202020204" pitchFamily="34" charset="0"/>
              </a:rPr>
              <a:t>buenas prácticas fiscales</a:t>
            </a:r>
            <a:r>
              <a:rPr lang="es-ES" sz="2000" dirty="0">
                <a:solidFill>
                  <a:srgbClr val="004D9D"/>
                </a:solidFill>
                <a:latin typeface="Arial" panose="020B0604020202020204" pitchFamily="34" charset="0"/>
                <a:cs typeface="Arial" panose="020B0604020202020204" pitchFamily="34" charset="0"/>
              </a:rPr>
              <a:t>:</a:t>
            </a:r>
          </a:p>
          <a:p>
            <a:pPr marL="342900" lvl="1" indent="-342900"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Transparencia, buena fe y cooperación con la Agencia Tributaria en la práctica fiscal de las entidades</a:t>
            </a:r>
          </a:p>
          <a:p>
            <a:pPr marL="342900" lvl="1" indent="-342900"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Seguridad jurídica en la aplicación e interpretación de las normas tributarias por parte de la Agencia Tributaria</a:t>
            </a:r>
          </a:p>
          <a:p>
            <a:pPr marL="342900" lvl="1" indent="-342900"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Reducción de la </a:t>
            </a:r>
            <a:r>
              <a:rPr lang="es-ES" sz="2000" dirty="0" err="1">
                <a:solidFill>
                  <a:srgbClr val="004D9D"/>
                </a:solidFill>
                <a:latin typeface="Arial" panose="020B0604020202020204" pitchFamily="34" charset="0"/>
                <a:cs typeface="Arial" panose="020B0604020202020204" pitchFamily="34" charset="0"/>
              </a:rPr>
              <a:t>litigiosidad</a:t>
            </a:r>
            <a:r>
              <a:rPr lang="es-ES" sz="2000" dirty="0">
                <a:solidFill>
                  <a:srgbClr val="004D9D"/>
                </a:solidFill>
                <a:latin typeface="Arial" panose="020B0604020202020204" pitchFamily="34" charset="0"/>
                <a:cs typeface="Arial" panose="020B0604020202020204" pitchFamily="34" charset="0"/>
              </a:rPr>
              <a:t> y evitación de conflictos</a:t>
            </a:r>
          </a:p>
        </p:txBody>
      </p:sp>
      <p:sp>
        <p:nvSpPr>
          <p:cNvPr id="8" name="Rectángulo redondeado 7"/>
          <p:cNvSpPr/>
          <p:nvPr/>
        </p:nvSpPr>
        <p:spPr>
          <a:xfrm>
            <a:off x="2531444" y="1091222"/>
            <a:ext cx="6275672" cy="689452"/>
          </a:xfrm>
          <a:prstGeom prst="roundRect">
            <a:avLst>
              <a:gd name="adj" fmla="val 26038"/>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600"/>
              </a:spcBef>
              <a:spcAft>
                <a:spcPts val="600"/>
              </a:spcAft>
            </a:pPr>
            <a:r>
              <a:rPr lang="es-ES" sz="2400" b="1" dirty="0">
                <a:solidFill>
                  <a:srgbClr val="004D9D"/>
                </a:solidFill>
                <a:latin typeface="Arial" panose="020B0604020202020204" pitchFamily="34" charset="0"/>
                <a:cs typeface="Arial" panose="020B0604020202020204" pitchFamily="34" charset="0"/>
              </a:rPr>
              <a:t>Código de Buenas Prácticas Tributarias</a:t>
            </a:r>
            <a:endParaRPr lang="es-ES" sz="2400" dirty="0">
              <a:solidFill>
                <a:srgbClr val="004D9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6002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ángulo redondeado 23"/>
          <p:cNvSpPr/>
          <p:nvPr/>
        </p:nvSpPr>
        <p:spPr>
          <a:xfrm>
            <a:off x="1018731" y="962742"/>
            <a:ext cx="10185400" cy="5054600"/>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2" name="Imagen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838" y="814913"/>
            <a:ext cx="1890155" cy="2017476"/>
          </a:xfrm>
          <a:prstGeom prst="rect">
            <a:avLst/>
          </a:prstGeom>
        </p:spPr>
      </p:pic>
      <p:sp>
        <p:nvSpPr>
          <p:cNvPr id="7" name="Rectángulo redondeado 6"/>
          <p:cNvSpPr/>
          <p:nvPr/>
        </p:nvSpPr>
        <p:spPr>
          <a:xfrm>
            <a:off x="1212783" y="1640176"/>
            <a:ext cx="5255393" cy="2700818"/>
          </a:xfrm>
          <a:prstGeom prst="roundRect">
            <a:avLst>
              <a:gd name="adj" fmla="val 10543"/>
            </a:avLst>
          </a:prstGeom>
          <a:solidFill>
            <a:schemeClr val="bg1"/>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1600" dirty="0">
                <a:solidFill>
                  <a:srgbClr val="004D9D"/>
                </a:solidFill>
                <a:latin typeface="Arial" panose="020B0604020202020204" pitchFamily="34" charset="0"/>
                <a:cs typeface="Arial" panose="020B0604020202020204" pitchFamily="34" charset="0"/>
              </a:rPr>
              <a:t>En desarrollo del CBPT del FGE, las empresas voluntariamente pueden entregar información sobre ciertos aspectos de su actividad económica.</a:t>
            </a:r>
          </a:p>
          <a:p>
            <a:pPr algn="just">
              <a:spcBef>
                <a:spcPts val="1200"/>
              </a:spcBef>
            </a:pPr>
            <a:r>
              <a:rPr lang="es-ES" sz="1600" dirty="0">
                <a:solidFill>
                  <a:srgbClr val="004D9D"/>
                </a:solidFill>
                <a:latin typeface="Arial" panose="020B0604020202020204" pitchFamily="34" charset="0"/>
                <a:cs typeface="Arial" panose="020B0604020202020204" pitchFamily="34" charset="0"/>
              </a:rPr>
              <a:t>Objetivo: </a:t>
            </a:r>
            <a:r>
              <a:rPr lang="es-ES" altLang="es-ES" sz="1600" b="1" dirty="0">
                <a:solidFill>
                  <a:srgbClr val="004D9D"/>
                </a:solidFill>
                <a:latin typeface="Arial" panose="020B0604020202020204" pitchFamily="34" charset="0"/>
                <a:cs typeface="Arial" panose="020B0604020202020204" pitchFamily="34" charset="0"/>
              </a:rPr>
              <a:t>reforzamiento de las buenas prácticas de transparencia fiscal empresarial, </a:t>
            </a:r>
            <a:r>
              <a:rPr lang="es-ES" altLang="es-ES" sz="1600" dirty="0">
                <a:solidFill>
                  <a:srgbClr val="004D9D"/>
                </a:solidFill>
                <a:latin typeface="Arial" panose="020B0604020202020204" pitchFamily="34" charset="0"/>
                <a:cs typeface="Arial" panose="020B0604020202020204" pitchFamily="34" charset="0"/>
              </a:rPr>
              <a:t>permitiendo un más adecuado y temprano conocimiento y evaluación mutua de la política fiscal y de gestión de riesgos fiscales realizado por las empresas.</a:t>
            </a:r>
          </a:p>
          <a:p>
            <a:pPr algn="just">
              <a:spcBef>
                <a:spcPts val="1200"/>
              </a:spcBef>
            </a:pPr>
            <a:r>
              <a:rPr lang="es-ES" sz="1600" dirty="0">
                <a:solidFill>
                  <a:srgbClr val="004D9D"/>
                </a:solidFill>
                <a:latin typeface="Arial" panose="020B0604020202020204" pitchFamily="34" charset="0"/>
                <a:cs typeface="Arial" panose="020B0604020202020204" pitchFamily="34" charset="0"/>
              </a:rPr>
              <a:t>35 empresas presentaron en 2023. </a:t>
            </a:r>
            <a:endParaRPr lang="es-ES" altLang="es-ES" sz="1600" dirty="0">
              <a:solidFill>
                <a:srgbClr val="004D9D"/>
              </a:solidFill>
              <a:latin typeface="Arial" panose="020B0604020202020204" pitchFamily="34" charset="0"/>
              <a:cs typeface="Arial" panose="020B0604020202020204" pitchFamily="34" charset="0"/>
            </a:endParaRPr>
          </a:p>
        </p:txBody>
      </p:sp>
      <p:sp>
        <p:nvSpPr>
          <p:cNvPr id="8" name="Rectángulo redondeado 7"/>
          <p:cNvSpPr/>
          <p:nvPr/>
        </p:nvSpPr>
        <p:spPr>
          <a:xfrm>
            <a:off x="6602931" y="814913"/>
            <a:ext cx="5380107" cy="5961271"/>
          </a:xfrm>
          <a:prstGeom prst="roundRect">
            <a:avLst>
              <a:gd name="adj" fmla="val 6680"/>
            </a:avLst>
          </a:prstGeom>
          <a:solidFill>
            <a:schemeClr val="bg1"/>
          </a:solidFill>
          <a:ln w="19050">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es-ES" altLang="es-ES" sz="1600" dirty="0">
                <a:solidFill>
                  <a:srgbClr val="004D9D"/>
                </a:solidFill>
                <a:latin typeface="Arial" panose="020B0604020202020204" pitchFamily="34" charset="0"/>
                <a:cs typeface="Arial" panose="020B0604020202020204" pitchFamily="34" charset="0"/>
              </a:rPr>
              <a:t>Información a incluir en el IT: </a:t>
            </a:r>
          </a:p>
          <a:p>
            <a:pPr marL="266700" lvl="0" indent="-266700" algn="just" eaLnBrk="0" fontAlgn="base" hangingPunct="0">
              <a:spcBef>
                <a:spcPts val="600"/>
              </a:spcBef>
              <a:spcAft>
                <a:spcPct val="0"/>
              </a:spcAft>
              <a:buFontTx/>
              <a:buChar char="•"/>
            </a:pPr>
            <a:r>
              <a:rPr lang="es-ES" altLang="es-ES" sz="1600" dirty="0">
                <a:solidFill>
                  <a:srgbClr val="004D9D"/>
                </a:solidFill>
                <a:latin typeface="Arial" panose="020B0604020202020204" pitchFamily="34" charset="0"/>
                <a:cs typeface="Arial" panose="020B0604020202020204" pitchFamily="34" charset="0"/>
              </a:rPr>
              <a:t>Presencia en paraísos fiscales y explicación.</a:t>
            </a:r>
          </a:p>
          <a:p>
            <a:pPr marL="266700" lvl="0" indent="-266700" algn="just" eaLnBrk="0" fontAlgn="base" hangingPunct="0">
              <a:spcBef>
                <a:spcPts val="600"/>
              </a:spcBef>
              <a:spcAft>
                <a:spcPct val="0"/>
              </a:spcAft>
              <a:buFontTx/>
              <a:buChar char="•"/>
            </a:pPr>
            <a:r>
              <a:rPr lang="es-ES" altLang="es-ES" sz="1600" dirty="0">
                <a:solidFill>
                  <a:srgbClr val="004D9D"/>
                </a:solidFill>
                <a:latin typeface="Arial" panose="020B0604020202020204" pitchFamily="34" charset="0"/>
                <a:cs typeface="Arial" panose="020B0604020202020204" pitchFamily="34" charset="0"/>
              </a:rPr>
              <a:t>Esquemas de tributación internacional del Grupo (incluyendo, entre otros, financiación, gestión de la propiedad industrial e intelectual y </a:t>
            </a:r>
            <a:r>
              <a:rPr lang="es-ES" altLang="es-ES" sz="1600" i="1" dirty="0" err="1">
                <a:solidFill>
                  <a:srgbClr val="004D9D"/>
                </a:solidFill>
                <a:latin typeface="Arial" panose="020B0604020202020204" pitchFamily="34" charset="0"/>
                <a:cs typeface="Arial" panose="020B0604020202020204" pitchFamily="34" charset="0"/>
              </a:rPr>
              <a:t>management</a:t>
            </a:r>
            <a:r>
              <a:rPr lang="es-ES" altLang="es-ES" sz="1600" i="1" dirty="0">
                <a:solidFill>
                  <a:srgbClr val="004D9D"/>
                </a:solidFill>
                <a:latin typeface="Arial" panose="020B0604020202020204" pitchFamily="34" charset="0"/>
                <a:cs typeface="Arial" panose="020B0604020202020204" pitchFamily="34" charset="0"/>
              </a:rPr>
              <a:t> </a:t>
            </a:r>
            <a:r>
              <a:rPr lang="es-ES" altLang="es-ES" sz="1600" i="1" dirty="0" err="1">
                <a:solidFill>
                  <a:srgbClr val="004D9D"/>
                </a:solidFill>
                <a:latin typeface="Arial" panose="020B0604020202020204" pitchFamily="34" charset="0"/>
                <a:cs typeface="Arial" panose="020B0604020202020204" pitchFamily="34" charset="0"/>
              </a:rPr>
              <a:t>fees</a:t>
            </a:r>
            <a:r>
              <a:rPr lang="es-ES" altLang="es-ES" sz="1600" dirty="0">
                <a:solidFill>
                  <a:srgbClr val="004D9D"/>
                </a:solidFill>
                <a:latin typeface="Arial" panose="020B0604020202020204" pitchFamily="34" charset="0"/>
                <a:cs typeface="Arial" panose="020B0604020202020204" pitchFamily="34" charset="0"/>
              </a:rPr>
              <a:t>) así como grado de congruencia con los principios de las acciones BEPS de la OCDE.</a:t>
            </a:r>
          </a:p>
          <a:p>
            <a:pPr marL="266700" lvl="0" indent="-266700" algn="just" eaLnBrk="0" fontAlgn="base" hangingPunct="0">
              <a:spcBef>
                <a:spcPts val="600"/>
              </a:spcBef>
              <a:spcAft>
                <a:spcPct val="0"/>
              </a:spcAft>
              <a:buFontTx/>
              <a:buChar char="•"/>
            </a:pPr>
            <a:r>
              <a:rPr lang="es-ES" altLang="es-ES" sz="1600" dirty="0">
                <a:solidFill>
                  <a:srgbClr val="004D9D"/>
                </a:solidFill>
                <a:latin typeface="Arial" panose="020B0604020202020204" pitchFamily="34" charset="0"/>
                <a:cs typeface="Arial" panose="020B0604020202020204" pitchFamily="34" charset="0"/>
              </a:rPr>
              <a:t>Cambios significativos en estructuras </a:t>
            </a:r>
            <a:r>
              <a:rPr lang="es-ES" altLang="es-ES" sz="1600" i="1" dirty="0">
                <a:solidFill>
                  <a:srgbClr val="004D9D"/>
                </a:solidFill>
                <a:latin typeface="Arial" panose="020B0604020202020204" pitchFamily="34" charset="0"/>
                <a:cs typeface="Arial" panose="020B0604020202020204" pitchFamily="34" charset="0"/>
              </a:rPr>
              <a:t>holdings</a:t>
            </a:r>
            <a:r>
              <a:rPr lang="es-ES" altLang="es-ES" sz="1600" dirty="0">
                <a:solidFill>
                  <a:srgbClr val="004D9D"/>
                </a:solidFill>
                <a:latin typeface="Arial" panose="020B0604020202020204" pitchFamily="34" charset="0"/>
                <a:cs typeface="Arial" panose="020B0604020202020204" pitchFamily="34" charset="0"/>
              </a:rPr>
              <a:t> y </a:t>
            </a:r>
            <a:r>
              <a:rPr lang="es-ES" altLang="es-ES" sz="1600" i="1" dirty="0" err="1">
                <a:solidFill>
                  <a:srgbClr val="004D9D"/>
                </a:solidFill>
                <a:latin typeface="Arial" panose="020B0604020202020204" pitchFamily="34" charset="0"/>
                <a:cs typeface="Arial" panose="020B0604020202020204" pitchFamily="34" charset="0"/>
              </a:rPr>
              <a:t>subholdings</a:t>
            </a:r>
            <a:r>
              <a:rPr lang="es-ES" altLang="es-ES" sz="1600" i="1" dirty="0">
                <a:solidFill>
                  <a:srgbClr val="004D9D"/>
                </a:solidFill>
                <a:latin typeface="Arial" panose="020B0604020202020204" pitchFamily="34" charset="0"/>
                <a:cs typeface="Arial" panose="020B0604020202020204" pitchFamily="34" charset="0"/>
              </a:rPr>
              <a:t>. </a:t>
            </a:r>
          </a:p>
          <a:p>
            <a:pPr marL="266700" lvl="0" indent="-266700" algn="just" eaLnBrk="0" fontAlgn="base" hangingPunct="0">
              <a:spcBef>
                <a:spcPts val="600"/>
              </a:spcBef>
              <a:spcAft>
                <a:spcPct val="0"/>
              </a:spcAft>
              <a:buFontTx/>
              <a:buChar char="•"/>
            </a:pPr>
            <a:r>
              <a:rPr lang="es-ES" altLang="es-ES" sz="1600" dirty="0">
                <a:solidFill>
                  <a:srgbClr val="004D9D"/>
                </a:solidFill>
                <a:latin typeface="Arial" panose="020B0604020202020204" pitchFamily="34" charset="0"/>
                <a:cs typeface="Arial" panose="020B0604020202020204" pitchFamily="34" charset="0"/>
              </a:rPr>
              <a:t>Explicación de operaciones societarias más significativas.</a:t>
            </a:r>
          </a:p>
          <a:p>
            <a:pPr marL="266700" lvl="0" indent="-266700" algn="just" eaLnBrk="0" fontAlgn="base" hangingPunct="0">
              <a:spcBef>
                <a:spcPts val="600"/>
              </a:spcBef>
              <a:spcAft>
                <a:spcPct val="0"/>
              </a:spcAft>
              <a:buFontTx/>
              <a:buChar char="•"/>
            </a:pPr>
            <a:r>
              <a:rPr lang="es-ES" altLang="es-ES" sz="1600" dirty="0">
                <a:solidFill>
                  <a:srgbClr val="004D9D"/>
                </a:solidFill>
                <a:latin typeface="Arial" panose="020B0604020202020204" pitchFamily="34" charset="0"/>
                <a:cs typeface="Arial" panose="020B0604020202020204" pitchFamily="34" charset="0"/>
              </a:rPr>
              <a:t>Estrategia fiscal del grupo aprobada por los órganos de gobierno.</a:t>
            </a:r>
          </a:p>
          <a:p>
            <a:pPr marL="266700" lvl="0" indent="-266700" algn="just" eaLnBrk="0" fontAlgn="base" hangingPunct="0">
              <a:spcBef>
                <a:spcPts val="600"/>
              </a:spcBef>
              <a:spcAft>
                <a:spcPct val="0"/>
              </a:spcAft>
              <a:buFontTx/>
              <a:buChar char="•"/>
            </a:pPr>
            <a:r>
              <a:rPr lang="es-ES" altLang="es-ES" sz="1600" dirty="0">
                <a:solidFill>
                  <a:srgbClr val="004D9D"/>
                </a:solidFill>
                <a:latin typeface="Arial" panose="020B0604020202020204" pitchFamily="34" charset="0"/>
                <a:cs typeface="Arial" panose="020B0604020202020204" pitchFamily="34" charset="0"/>
              </a:rPr>
              <a:t>Catálogo de operaciones a someter o sometidas al Consejo de Administración.</a:t>
            </a:r>
          </a:p>
          <a:p>
            <a:pPr marL="266700" lvl="0" indent="-266700" algn="just" eaLnBrk="0" fontAlgn="base" hangingPunct="0">
              <a:spcBef>
                <a:spcPts val="600"/>
              </a:spcBef>
              <a:spcAft>
                <a:spcPct val="0"/>
              </a:spcAft>
              <a:buFontTx/>
              <a:buChar char="•"/>
            </a:pPr>
            <a:r>
              <a:rPr lang="es-ES" altLang="es-ES" sz="1600" dirty="0">
                <a:solidFill>
                  <a:srgbClr val="004D9D"/>
                </a:solidFill>
                <a:latin typeface="Arial" panose="020B0604020202020204" pitchFamily="34" charset="0"/>
                <a:cs typeface="Arial" panose="020B0604020202020204" pitchFamily="34" charset="0"/>
              </a:rPr>
              <a:t>Instrucciones internas en materia de prevención de operaciones ilícitas, blanqueo de capitales o alzamiento de bienes.</a:t>
            </a:r>
          </a:p>
          <a:p>
            <a:pPr marL="266700" lvl="0" indent="-266700" algn="just" eaLnBrk="0" fontAlgn="base" hangingPunct="0">
              <a:spcBef>
                <a:spcPts val="600"/>
              </a:spcBef>
              <a:spcAft>
                <a:spcPct val="0"/>
              </a:spcAft>
              <a:buFontTx/>
              <a:buChar char="•"/>
            </a:pPr>
            <a:r>
              <a:rPr lang="es-ES" altLang="es-ES" sz="1600" dirty="0">
                <a:solidFill>
                  <a:srgbClr val="004D9D"/>
                </a:solidFill>
                <a:latin typeface="Arial" panose="020B0604020202020204" pitchFamily="34" charset="0"/>
                <a:cs typeface="Arial" panose="020B0604020202020204" pitchFamily="34" charset="0"/>
              </a:rPr>
              <a:t>Información sobre litigios fiscales existentes.</a:t>
            </a:r>
          </a:p>
          <a:p>
            <a:pPr marL="266700" lvl="0" indent="-266700" algn="just" eaLnBrk="0" fontAlgn="base" hangingPunct="0">
              <a:spcBef>
                <a:spcPts val="600"/>
              </a:spcBef>
              <a:spcAft>
                <a:spcPct val="0"/>
              </a:spcAft>
              <a:buFontTx/>
              <a:buChar char="•"/>
            </a:pPr>
            <a:r>
              <a:rPr lang="es-ES" altLang="es-ES" sz="1600" dirty="0">
                <a:solidFill>
                  <a:srgbClr val="004D9D"/>
                </a:solidFill>
                <a:latin typeface="Arial" panose="020B0604020202020204" pitchFamily="34" charset="0"/>
                <a:cs typeface="Arial" panose="020B0604020202020204" pitchFamily="34" charset="0"/>
              </a:rPr>
              <a:t>Mención del cumplimiento fiscal en el Informe de Gestión o Informe integrado de la entidad.</a:t>
            </a:r>
          </a:p>
        </p:txBody>
      </p:sp>
      <p:sp>
        <p:nvSpPr>
          <p:cNvPr id="9" name="Rectángulo redondeado 8"/>
          <p:cNvSpPr/>
          <p:nvPr/>
        </p:nvSpPr>
        <p:spPr>
          <a:xfrm>
            <a:off x="220838" y="4408371"/>
            <a:ext cx="6035583" cy="1756800"/>
          </a:xfrm>
          <a:prstGeom prst="roundRect">
            <a:avLst>
              <a:gd name="adj" fmla="val 26038"/>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1600" dirty="0">
                <a:solidFill>
                  <a:srgbClr val="004D9D"/>
                </a:solidFill>
                <a:latin typeface="Arial" panose="020B0604020202020204" pitchFamily="34" charset="0"/>
                <a:cs typeface="Arial" panose="020B0604020202020204" pitchFamily="34" charset="0"/>
              </a:rPr>
              <a:t>Plazo: preferentemente desde el día siguiente a la aprobación de las cuentas anuales (en seis meses siguientes al cierre del ejercicio social) hasta tres meses tras el fin del plazo de presentación de la autoliquidación del Impuesto sobre Sociedades (25/07), es decir, hasta el día 25/10 si el ejercicio social coincide con el año natural.</a:t>
            </a:r>
          </a:p>
        </p:txBody>
      </p:sp>
      <p:sp>
        <p:nvSpPr>
          <p:cNvPr id="10" name="Rectángulo redondeado 9"/>
          <p:cNvSpPr/>
          <p:nvPr/>
        </p:nvSpPr>
        <p:spPr>
          <a:xfrm>
            <a:off x="2110993" y="841138"/>
            <a:ext cx="4357183" cy="651209"/>
          </a:xfrm>
          <a:prstGeom prst="roundRect">
            <a:avLst>
              <a:gd name="adj" fmla="val 26038"/>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a:solidFill>
                  <a:srgbClr val="004D9D"/>
                </a:solidFill>
                <a:latin typeface="Arial" pitchFamily="34" charset="0"/>
                <a:cs typeface="Arial" pitchFamily="34" charset="0"/>
              </a:rPr>
              <a:t>Informe de Transparencia</a:t>
            </a:r>
          </a:p>
        </p:txBody>
      </p:sp>
      <p:sp>
        <p:nvSpPr>
          <p:cNvPr id="11" name="Rectángulo redondeado 10"/>
          <p:cNvSpPr/>
          <p:nvPr/>
        </p:nvSpPr>
        <p:spPr>
          <a:xfrm>
            <a:off x="0" y="155873"/>
            <a:ext cx="7738712" cy="551652"/>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p:cNvSpPr txBox="1"/>
          <p:nvPr/>
        </p:nvSpPr>
        <p:spPr>
          <a:xfrm>
            <a:off x="365760" y="170089"/>
            <a:ext cx="6022781" cy="523220"/>
          </a:xfrm>
          <a:prstGeom prst="rect">
            <a:avLst/>
          </a:prstGeom>
          <a:noFill/>
        </p:spPr>
        <p:txBody>
          <a:bodyPr wrap="square" rtlCol="0">
            <a:spAutoFit/>
          </a:bodyPr>
          <a:lstStyle/>
          <a:p>
            <a:pPr algn="ctr" eaLnBrk="0" hangingPunct="0">
              <a:defRPr/>
            </a:pPr>
            <a:r>
              <a:rPr lang="es-ES" sz="2800" b="1" dirty="0">
                <a:solidFill>
                  <a:schemeClr val="bg1"/>
                </a:solidFill>
                <a:latin typeface="Arial" panose="020B0604020202020204" pitchFamily="34" charset="0"/>
                <a:cs typeface="Arial" panose="020B0604020202020204" pitchFamily="34" charset="0"/>
              </a:rPr>
              <a:t>FORO DE GRANDES EMPRESAS</a:t>
            </a:r>
          </a:p>
        </p:txBody>
      </p:sp>
    </p:spTree>
    <p:extLst>
      <p:ext uri="{BB962C8B-B14F-4D97-AF65-F5344CB8AC3E}">
        <p14:creationId xmlns:p14="http://schemas.microsoft.com/office/powerpoint/2010/main" val="2827297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ángulo redondeado 23"/>
          <p:cNvSpPr/>
          <p:nvPr/>
        </p:nvSpPr>
        <p:spPr>
          <a:xfrm>
            <a:off x="1018731" y="962742"/>
            <a:ext cx="10185400" cy="5054600"/>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2" name="Imagen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838" y="814913"/>
            <a:ext cx="1890155" cy="2017476"/>
          </a:xfrm>
          <a:prstGeom prst="rect">
            <a:avLst/>
          </a:prstGeom>
        </p:spPr>
      </p:pic>
      <p:sp>
        <p:nvSpPr>
          <p:cNvPr id="7" name="Rectángulo redondeado 6"/>
          <p:cNvSpPr/>
          <p:nvPr/>
        </p:nvSpPr>
        <p:spPr>
          <a:xfrm>
            <a:off x="1337912" y="1783708"/>
            <a:ext cx="5093398" cy="2165685"/>
          </a:xfrm>
          <a:prstGeom prst="roundRect">
            <a:avLst>
              <a:gd name="adj" fmla="val 21654"/>
            </a:avLst>
          </a:prstGeom>
          <a:solidFill>
            <a:schemeClr val="bg1"/>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1600" dirty="0">
                <a:solidFill>
                  <a:srgbClr val="004D9D"/>
                </a:solidFill>
                <a:latin typeface="Arial" panose="020B0604020202020204" pitchFamily="34" charset="0"/>
                <a:cs typeface="Arial" panose="020B0604020202020204" pitchFamily="34" charset="0"/>
              </a:rPr>
              <a:t>De forma adicional al Informe de Transparencia se establece la posibilidad de aportación de documentación sobre operaciones vinculadas. </a:t>
            </a:r>
          </a:p>
          <a:p>
            <a:pPr algn="just">
              <a:spcBef>
                <a:spcPts val="1200"/>
              </a:spcBef>
            </a:pPr>
            <a:r>
              <a:rPr lang="es-ES" sz="1600" dirty="0">
                <a:solidFill>
                  <a:srgbClr val="004D9D"/>
                </a:solidFill>
                <a:latin typeface="Arial" panose="020B0604020202020204" pitchFamily="34" charset="0"/>
                <a:cs typeface="Arial" panose="020B0604020202020204" pitchFamily="34" charset="0"/>
              </a:rPr>
              <a:t>Objetivo: </a:t>
            </a:r>
            <a:r>
              <a:rPr lang="es-ES" sz="1600" b="1" dirty="0">
                <a:solidFill>
                  <a:srgbClr val="004D9D"/>
                </a:solidFill>
                <a:latin typeface="Arial" panose="020B0604020202020204" pitchFamily="34" charset="0"/>
                <a:cs typeface="Arial" panose="020B0604020202020204" pitchFamily="34" charset="0"/>
              </a:rPr>
              <a:t>mayor comprensión de las actividades del contribuyente </a:t>
            </a:r>
            <a:r>
              <a:rPr lang="es-ES" sz="1600" dirty="0">
                <a:solidFill>
                  <a:srgbClr val="004D9D"/>
                </a:solidFill>
                <a:latin typeface="Arial" panose="020B0604020202020204" pitchFamily="34" charset="0"/>
                <a:cs typeface="Arial" panose="020B0604020202020204" pitchFamily="34" charset="0"/>
              </a:rPr>
              <a:t>con</a:t>
            </a:r>
            <a:r>
              <a:rPr lang="es-ES" sz="1600" b="1" dirty="0">
                <a:solidFill>
                  <a:srgbClr val="004D9D"/>
                </a:solidFill>
                <a:latin typeface="Arial" panose="020B0604020202020204" pitchFamily="34" charset="0"/>
                <a:cs typeface="Arial" panose="020B0604020202020204" pitchFamily="34" charset="0"/>
              </a:rPr>
              <a:t> </a:t>
            </a:r>
            <a:r>
              <a:rPr lang="es-ES" sz="1600" dirty="0">
                <a:solidFill>
                  <a:srgbClr val="004D9D"/>
                </a:solidFill>
                <a:latin typeface="Arial" panose="020B0604020202020204" pitchFamily="34" charset="0"/>
                <a:cs typeface="Arial" panose="020B0604020202020204" pitchFamily="34" charset="0"/>
              </a:rPr>
              <a:t>la obtención temprana de la información sobre precios de transparencia.</a:t>
            </a:r>
            <a:endParaRPr lang="es-ES" altLang="es-ES" sz="1600" dirty="0">
              <a:solidFill>
                <a:srgbClr val="004D9D"/>
              </a:solidFill>
              <a:latin typeface="Arial" panose="020B0604020202020204" pitchFamily="34" charset="0"/>
              <a:cs typeface="Arial" panose="020B0604020202020204" pitchFamily="34" charset="0"/>
            </a:endParaRPr>
          </a:p>
        </p:txBody>
      </p:sp>
      <p:sp>
        <p:nvSpPr>
          <p:cNvPr id="8" name="Rectángulo redondeado 7"/>
          <p:cNvSpPr/>
          <p:nvPr/>
        </p:nvSpPr>
        <p:spPr>
          <a:xfrm>
            <a:off x="6795436" y="2207220"/>
            <a:ext cx="4976261" cy="3484345"/>
          </a:xfrm>
          <a:prstGeom prst="roundRect">
            <a:avLst>
              <a:gd name="adj" fmla="val 13625"/>
            </a:avLst>
          </a:prstGeom>
          <a:solidFill>
            <a:schemeClr val="bg1"/>
          </a:solidFill>
          <a:ln w="19050">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es-ES" altLang="es-ES" sz="1600" dirty="0">
                <a:solidFill>
                  <a:srgbClr val="004D9D"/>
                </a:solidFill>
                <a:latin typeface="Arial" panose="020B0604020202020204" pitchFamily="34" charset="0"/>
                <a:cs typeface="Arial" panose="020B0604020202020204" pitchFamily="34" charset="0"/>
              </a:rPr>
              <a:t>Información a aportar: </a:t>
            </a:r>
          </a:p>
          <a:p>
            <a:pPr marL="285750" indent="-285750" algn="just">
              <a:spcBef>
                <a:spcPts val="600"/>
              </a:spcBef>
              <a:buFont typeface="Arial" panose="020B0604020202020204" pitchFamily="34" charset="0"/>
              <a:buChar char="•"/>
            </a:pPr>
            <a:r>
              <a:rPr lang="es-ES" sz="1600" dirty="0">
                <a:solidFill>
                  <a:srgbClr val="004D9D"/>
                </a:solidFill>
                <a:latin typeface="Arial" panose="020B0604020202020204" pitchFamily="34" charset="0"/>
                <a:cs typeface="Arial" panose="020B0604020202020204" pitchFamily="34" charset="0"/>
              </a:rPr>
              <a:t>grupos cuya dominante sea residente en España: documentación del artículo 15 del Reglamento del Impuesto sobre Sociedades por lo que se refiere al grupo (</a:t>
            </a:r>
            <a:r>
              <a:rPr lang="es-ES" sz="1600" i="1" dirty="0" err="1">
                <a:solidFill>
                  <a:srgbClr val="004D9D"/>
                </a:solidFill>
                <a:latin typeface="Arial" panose="020B0604020202020204" pitchFamily="34" charset="0"/>
                <a:cs typeface="Arial" panose="020B0604020202020204" pitchFamily="34" charset="0"/>
              </a:rPr>
              <a:t>masterfile</a:t>
            </a:r>
            <a:r>
              <a:rPr lang="es-ES" sz="1600" dirty="0">
                <a:solidFill>
                  <a:srgbClr val="004D9D"/>
                </a:solidFill>
                <a:latin typeface="Arial" panose="020B0604020202020204" pitchFamily="34" charset="0"/>
                <a:cs typeface="Arial" panose="020B0604020202020204" pitchFamily="34" charset="0"/>
              </a:rPr>
              <a:t>), y la del artículo 16 respecto de entidad/entidades residentes en España.</a:t>
            </a:r>
          </a:p>
          <a:p>
            <a:pPr marL="285750" indent="-285750" algn="just">
              <a:spcBef>
                <a:spcPts val="600"/>
              </a:spcBef>
              <a:buFont typeface="Arial" panose="020B0604020202020204" pitchFamily="34" charset="0"/>
              <a:buChar char="•"/>
            </a:pPr>
            <a:r>
              <a:rPr lang="es-ES" sz="1600" dirty="0">
                <a:solidFill>
                  <a:srgbClr val="004D9D"/>
                </a:solidFill>
                <a:latin typeface="Arial" panose="020B0604020202020204" pitchFamily="34" charset="0"/>
                <a:cs typeface="Arial" panose="020B0604020202020204" pitchFamily="34" charset="0"/>
              </a:rPr>
              <a:t>filiales o establecimientos permanentes residentes en España, que pertenezcan a grupos no residentes, documentación del artículo 16 del citado Reglamento (local </a:t>
            </a:r>
            <a:r>
              <a:rPr lang="es-ES" sz="1600" i="1" dirty="0">
                <a:solidFill>
                  <a:srgbClr val="004D9D"/>
                </a:solidFill>
                <a:latin typeface="Arial" panose="020B0604020202020204" pitchFamily="34" charset="0"/>
                <a:cs typeface="Arial" panose="020B0604020202020204" pitchFamily="34" charset="0"/>
              </a:rPr>
              <a:t>file</a:t>
            </a:r>
            <a:r>
              <a:rPr lang="es-ES" sz="1600" dirty="0">
                <a:solidFill>
                  <a:srgbClr val="004D9D"/>
                </a:solidFill>
                <a:latin typeface="Arial" panose="020B0604020202020204" pitchFamily="34" charset="0"/>
                <a:cs typeface="Arial" panose="020B0604020202020204" pitchFamily="34" charset="0"/>
              </a:rPr>
              <a:t>).</a:t>
            </a:r>
          </a:p>
        </p:txBody>
      </p:sp>
      <p:sp>
        <p:nvSpPr>
          <p:cNvPr id="9" name="Rectángulo redondeado 8"/>
          <p:cNvSpPr/>
          <p:nvPr/>
        </p:nvSpPr>
        <p:spPr>
          <a:xfrm>
            <a:off x="326491" y="4357794"/>
            <a:ext cx="6035583" cy="1756800"/>
          </a:xfrm>
          <a:prstGeom prst="roundRect">
            <a:avLst>
              <a:gd name="adj" fmla="val 26038"/>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1600" dirty="0">
                <a:solidFill>
                  <a:srgbClr val="004D9D"/>
                </a:solidFill>
                <a:latin typeface="Arial" panose="020B0604020202020204" pitchFamily="34" charset="0"/>
                <a:cs typeface="Arial" panose="020B0604020202020204" pitchFamily="34" charset="0"/>
              </a:rPr>
              <a:t>Plazo: transcurridos seis meses desde la finalización del período de declaración del Impuesto sobre Sociedades (enero del año siguiente a la presentación de ésta, en el caso de las sociedades cuyo período impositivo corresponda con el año natural).</a:t>
            </a:r>
          </a:p>
        </p:txBody>
      </p:sp>
      <p:sp>
        <p:nvSpPr>
          <p:cNvPr id="10" name="Rectángulo redondeado 9"/>
          <p:cNvSpPr/>
          <p:nvPr/>
        </p:nvSpPr>
        <p:spPr>
          <a:xfrm>
            <a:off x="3869356" y="865490"/>
            <a:ext cx="4263991" cy="723715"/>
          </a:xfrm>
          <a:prstGeom prst="roundRect">
            <a:avLst>
              <a:gd name="adj" fmla="val 26038"/>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a:solidFill>
                  <a:srgbClr val="2B61B9"/>
                </a:solidFill>
                <a:latin typeface="Arial" pitchFamily="34" charset="0"/>
                <a:cs typeface="Arial" pitchFamily="34" charset="0"/>
              </a:rPr>
              <a:t>Precios de transferencia</a:t>
            </a:r>
          </a:p>
        </p:txBody>
      </p:sp>
      <p:sp>
        <p:nvSpPr>
          <p:cNvPr id="12" name="Rectángulo redondeado 11"/>
          <p:cNvSpPr/>
          <p:nvPr/>
        </p:nvSpPr>
        <p:spPr>
          <a:xfrm>
            <a:off x="0" y="155873"/>
            <a:ext cx="7738712" cy="551652"/>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CuadroTexto 10"/>
          <p:cNvSpPr txBox="1"/>
          <p:nvPr/>
        </p:nvSpPr>
        <p:spPr>
          <a:xfrm>
            <a:off x="365760" y="170089"/>
            <a:ext cx="6022781" cy="523220"/>
          </a:xfrm>
          <a:prstGeom prst="rect">
            <a:avLst/>
          </a:prstGeom>
          <a:noFill/>
        </p:spPr>
        <p:txBody>
          <a:bodyPr wrap="square" rtlCol="0">
            <a:spAutoFit/>
          </a:bodyPr>
          <a:lstStyle/>
          <a:p>
            <a:pPr algn="ctr" eaLnBrk="0" hangingPunct="0">
              <a:defRPr/>
            </a:pPr>
            <a:r>
              <a:rPr lang="es-ES" sz="2800" b="1" dirty="0">
                <a:solidFill>
                  <a:schemeClr val="bg1"/>
                </a:solidFill>
                <a:latin typeface="Arial" panose="020B0604020202020204" pitchFamily="34" charset="0"/>
                <a:cs typeface="Arial" panose="020B0604020202020204" pitchFamily="34" charset="0"/>
              </a:rPr>
              <a:t>FORO DE GRANDES EMPRESAS</a:t>
            </a:r>
          </a:p>
        </p:txBody>
      </p:sp>
    </p:spTree>
    <p:extLst>
      <p:ext uri="{BB962C8B-B14F-4D97-AF65-F5344CB8AC3E}">
        <p14:creationId xmlns:p14="http://schemas.microsoft.com/office/powerpoint/2010/main" val="2324129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redondeado 9"/>
          <p:cNvSpPr/>
          <p:nvPr/>
        </p:nvSpPr>
        <p:spPr>
          <a:xfrm>
            <a:off x="621652" y="900211"/>
            <a:ext cx="10185400" cy="5227178"/>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ángulo redondeado 1"/>
          <p:cNvSpPr/>
          <p:nvPr/>
        </p:nvSpPr>
        <p:spPr>
          <a:xfrm>
            <a:off x="0" y="254863"/>
            <a:ext cx="11261558" cy="49620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527465" y="272132"/>
            <a:ext cx="10734093" cy="430887"/>
          </a:xfrm>
          <a:prstGeom prst="rect">
            <a:avLst/>
          </a:prstGeom>
          <a:noFill/>
        </p:spPr>
        <p:txBody>
          <a:bodyPr wrap="square" rtlCol="0">
            <a:spAutoFit/>
          </a:bodyPr>
          <a:lstStyle/>
          <a:p>
            <a:r>
              <a:rPr lang="es-ES" sz="2200" b="1" dirty="0">
                <a:solidFill>
                  <a:schemeClr val="bg1"/>
                </a:solidFill>
                <a:latin typeface="Arial" panose="020B0604020202020204" pitchFamily="34" charset="0"/>
                <a:cs typeface="Arial" panose="020B0604020202020204" pitchFamily="34" charset="0"/>
              </a:rPr>
              <a:t>FORO DE ASOCIACIONES Y COLEGIOS DE PROFESIONALES TRIBUTARIOS</a:t>
            </a:r>
          </a:p>
        </p:txBody>
      </p:sp>
      <p:pic>
        <p:nvPicPr>
          <p:cNvPr id="11" name="Imagen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577" y="869392"/>
            <a:ext cx="2176867" cy="1319700"/>
          </a:xfrm>
          <a:prstGeom prst="rect">
            <a:avLst/>
          </a:prstGeom>
        </p:spPr>
      </p:pic>
      <p:sp>
        <p:nvSpPr>
          <p:cNvPr id="14" name="Rectángulo redondeado 6"/>
          <p:cNvSpPr/>
          <p:nvPr/>
        </p:nvSpPr>
        <p:spPr>
          <a:xfrm>
            <a:off x="189730" y="2706169"/>
            <a:ext cx="6245020" cy="3261494"/>
          </a:xfrm>
          <a:prstGeom prst="roundRect">
            <a:avLst>
              <a:gd name="adj" fmla="val 20078"/>
            </a:avLst>
          </a:prstGeom>
          <a:solidFill>
            <a:schemeClr val="bg1"/>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600"/>
              </a:spcBef>
              <a:spcAft>
                <a:spcPts val="600"/>
              </a:spcAft>
            </a:pPr>
            <a:r>
              <a:rPr lang="es-ES" sz="2000" dirty="0">
                <a:solidFill>
                  <a:srgbClr val="004D9D"/>
                </a:solidFill>
                <a:latin typeface="Arial" panose="020B0604020202020204" pitchFamily="34" charset="0"/>
                <a:cs typeface="Arial" panose="020B0604020202020204" pitchFamily="34" charset="0"/>
              </a:rPr>
              <a:t>Busca mejorar la relación entre la Agencia Tributaria y los asesores fiscales a través de la búsqueda de acciones para: </a:t>
            </a:r>
          </a:p>
          <a:p>
            <a:pPr marL="452438" lvl="1" indent="-365125"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Facilitar el cumplimiento voluntario de los contribuyentes</a:t>
            </a:r>
          </a:p>
          <a:p>
            <a:pPr marL="452438" lvl="1" indent="-365125"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Incrementar la transparencia en la información</a:t>
            </a:r>
          </a:p>
          <a:p>
            <a:pPr marL="452438" lvl="1" indent="-365125"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Mejorar la colaboración social</a:t>
            </a:r>
          </a:p>
        </p:txBody>
      </p:sp>
      <p:sp>
        <p:nvSpPr>
          <p:cNvPr id="16" name="Rectángulo redondeado 15"/>
          <p:cNvSpPr/>
          <p:nvPr/>
        </p:nvSpPr>
        <p:spPr>
          <a:xfrm>
            <a:off x="6612557" y="2926080"/>
            <a:ext cx="5409398" cy="3716213"/>
          </a:xfrm>
          <a:prstGeom prst="roundRect">
            <a:avLst>
              <a:gd name="adj" fmla="val 12489"/>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7313" indent="6350" algn="just">
              <a:spcBef>
                <a:spcPts val="1200"/>
              </a:spcBef>
            </a:pPr>
            <a:r>
              <a:rPr lang="es-ES" sz="2000" dirty="0">
                <a:solidFill>
                  <a:srgbClr val="004D9D"/>
                </a:solidFill>
                <a:latin typeface="Arial" panose="020B0604020202020204" pitchFamily="34" charset="0"/>
                <a:cs typeface="Arial" panose="020B0604020202020204" pitchFamily="34" charset="0"/>
              </a:rPr>
              <a:t>Hito: aprobación en julio de 2019 de los </a:t>
            </a:r>
            <a:r>
              <a:rPr lang="es-ES" sz="2000" u="sng" dirty="0">
                <a:solidFill>
                  <a:srgbClr val="004D9D"/>
                </a:solidFill>
                <a:latin typeface="Arial" panose="020B0604020202020204" pitchFamily="34" charset="0"/>
                <a:cs typeface="Arial" panose="020B0604020202020204" pitchFamily="34" charset="0"/>
              </a:rPr>
              <a:t>Códigos de Buenas Prácticas Tributarias de Asociaciones y Colegios, y de profesionales:</a:t>
            </a:r>
            <a:r>
              <a:rPr lang="es-ES" sz="2000" dirty="0">
                <a:solidFill>
                  <a:srgbClr val="004D9D"/>
                </a:solidFill>
                <a:latin typeface="Arial" panose="020B0604020202020204" pitchFamily="34" charset="0"/>
                <a:cs typeface="Arial" panose="020B0604020202020204" pitchFamily="34" charset="0"/>
              </a:rPr>
              <a:t> buscan mejorar la seguridad jurídica, reduciendo los costes de cumplimiento y los riesgos fiscales, estableciendo una comunicación más fluida entre las partes. </a:t>
            </a:r>
          </a:p>
          <a:p>
            <a:pPr marL="87313" indent="6350" algn="just">
              <a:spcBef>
                <a:spcPts val="600"/>
              </a:spcBef>
            </a:pPr>
            <a:r>
              <a:rPr lang="es-ES" sz="2000" dirty="0">
                <a:solidFill>
                  <a:srgbClr val="004D9D"/>
                </a:solidFill>
                <a:latin typeface="Arial" panose="020B0604020202020204" pitchFamily="34" charset="0"/>
                <a:cs typeface="Arial" panose="020B0604020202020204" pitchFamily="34" charset="0"/>
              </a:rPr>
              <a:t>64 asociaciones y colegios adheridos hasta mayo de 2024, y 1.110 profesionales adheridos.</a:t>
            </a:r>
          </a:p>
        </p:txBody>
      </p:sp>
      <p:sp>
        <p:nvSpPr>
          <p:cNvPr id="15" name="Rectángulo redondeado 14"/>
          <p:cNvSpPr/>
          <p:nvPr/>
        </p:nvSpPr>
        <p:spPr>
          <a:xfrm>
            <a:off x="2579572" y="845895"/>
            <a:ext cx="8878371" cy="1765447"/>
          </a:xfrm>
          <a:prstGeom prst="roundRect">
            <a:avLst>
              <a:gd name="adj" fmla="val 17488"/>
            </a:avLst>
          </a:prstGeom>
          <a:solidFill>
            <a:schemeClr val="bg1"/>
          </a:solidFill>
          <a:ln w="19050">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65113" algn="just">
              <a:spcBef>
                <a:spcPts val="1800"/>
              </a:spcBef>
            </a:pPr>
            <a:r>
              <a:rPr lang="es-ES" sz="2000" dirty="0">
                <a:solidFill>
                  <a:srgbClr val="004D9D"/>
                </a:solidFill>
                <a:latin typeface="Arial" panose="020B0604020202020204" pitchFamily="34" charset="0"/>
                <a:cs typeface="Arial" panose="020B0604020202020204" pitchFamily="34" charset="0"/>
              </a:rPr>
              <a:t>Creado en 2011.</a:t>
            </a:r>
          </a:p>
          <a:p>
            <a:pPr algn="just" fontAlgn="auto">
              <a:spcBef>
                <a:spcPts val="1800"/>
              </a:spcBef>
            </a:pPr>
            <a:r>
              <a:rPr lang="es-ES" sz="2000" dirty="0">
                <a:solidFill>
                  <a:srgbClr val="004D9D"/>
                </a:solidFill>
                <a:latin typeface="Arial" panose="020B0604020202020204" pitchFamily="34" charset="0"/>
                <a:cs typeface="Arial" panose="020B0604020202020204" pitchFamily="34" charset="0"/>
              </a:rPr>
              <a:t>Organismo de relación cooperativa entre la Agencia Tributaria y las 10 principales asociaciones y colegios de profesionales tributarios dedicados a la asesoría fiscal y a la colaboración en la aplicación de los impuestos.</a:t>
            </a:r>
          </a:p>
        </p:txBody>
      </p:sp>
    </p:spTree>
    <p:extLst>
      <p:ext uri="{BB962C8B-B14F-4D97-AF65-F5344CB8AC3E}">
        <p14:creationId xmlns:p14="http://schemas.microsoft.com/office/powerpoint/2010/main" val="523048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redondeado 7"/>
          <p:cNvSpPr/>
          <p:nvPr/>
        </p:nvSpPr>
        <p:spPr>
          <a:xfrm>
            <a:off x="1051906" y="609869"/>
            <a:ext cx="10035899" cy="5012756"/>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redondeado 6"/>
          <p:cNvSpPr/>
          <p:nvPr/>
        </p:nvSpPr>
        <p:spPr>
          <a:xfrm>
            <a:off x="5354918" y="1892277"/>
            <a:ext cx="6467284" cy="4652901"/>
          </a:xfrm>
          <a:prstGeom prst="roundRect">
            <a:avLst>
              <a:gd name="adj" fmla="val 11587"/>
            </a:avLst>
          </a:prstGeom>
          <a:solidFill>
            <a:schemeClr val="bg1"/>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5112" algn="just">
              <a:spcBef>
                <a:spcPts val="1200"/>
              </a:spcBef>
              <a:spcAft>
                <a:spcPts val="600"/>
              </a:spcAft>
            </a:pPr>
            <a:r>
              <a:rPr lang="es-ES" sz="2000" b="1" dirty="0">
                <a:solidFill>
                  <a:srgbClr val="004D9D"/>
                </a:solidFill>
                <a:latin typeface="Arial" panose="020B0604020202020204" pitchFamily="34" charset="0"/>
                <a:cs typeface="Arial" panose="020B0604020202020204" pitchFamily="34" charset="0"/>
              </a:rPr>
              <a:t>Objetivos</a:t>
            </a:r>
          </a:p>
          <a:p>
            <a:pPr marL="608012" indent="-342900" algn="just" fontAlgn="auto">
              <a:spcBef>
                <a:spcPts val="12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Profundizar en el conocimiento mutuo entre Agencia Tributaria y estos colectivos.</a:t>
            </a:r>
          </a:p>
          <a:p>
            <a:pPr marL="608012" indent="-342900" algn="just" fontAlgn="auto">
              <a:spcBef>
                <a:spcPts val="12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Aumentar la seguridad jurídica de los contribuyentes.</a:t>
            </a:r>
          </a:p>
          <a:p>
            <a:pPr marL="608012" indent="-342900" algn="just" fontAlgn="auto">
              <a:spcBef>
                <a:spcPts val="12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Mejorar la aplicación del sistema tributario.</a:t>
            </a:r>
          </a:p>
          <a:p>
            <a:pPr marL="608012" indent="-342900" algn="just" fontAlgn="auto">
              <a:spcBef>
                <a:spcPts val="12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Impulsar el desarrollo de la digitalización.</a:t>
            </a:r>
          </a:p>
          <a:p>
            <a:pPr marL="608012" indent="-342900" algn="just" fontAlgn="auto">
              <a:spcBef>
                <a:spcPts val="12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Mejorar la prevención y lucha contra el fraude.</a:t>
            </a:r>
          </a:p>
          <a:p>
            <a:pPr marL="608012" indent="-342900" algn="just" fontAlgn="auto">
              <a:spcBef>
                <a:spcPts val="12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Elaborar un Código de Buenas Prácticas con estos colectivos</a:t>
            </a:r>
            <a:endParaRPr lang="es-ES" sz="2000" dirty="0">
              <a:solidFill>
                <a:srgbClr val="004D9D"/>
              </a:solidFill>
            </a:endParaRPr>
          </a:p>
        </p:txBody>
      </p:sp>
      <p:sp>
        <p:nvSpPr>
          <p:cNvPr id="6" name="Rectángulo redondeado 5"/>
          <p:cNvSpPr/>
          <p:nvPr/>
        </p:nvSpPr>
        <p:spPr>
          <a:xfrm>
            <a:off x="539016" y="2675824"/>
            <a:ext cx="4917498" cy="2685448"/>
          </a:xfrm>
          <a:prstGeom prst="roundRect">
            <a:avLst>
              <a:gd name="adj" fmla="val 24458"/>
            </a:avLst>
          </a:prstGeom>
          <a:solidFill>
            <a:schemeClr val="bg1"/>
          </a:solidFill>
          <a:ln w="19050">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65113" algn="just" fontAlgn="auto">
              <a:spcBef>
                <a:spcPts val="1800"/>
              </a:spcBef>
              <a:spcAft>
                <a:spcPts val="600"/>
              </a:spcAft>
            </a:pPr>
            <a:r>
              <a:rPr lang="es-ES" sz="2000" dirty="0">
                <a:solidFill>
                  <a:srgbClr val="004D9D"/>
                </a:solidFill>
                <a:latin typeface="Arial" panose="020B0604020202020204" pitchFamily="34" charset="0"/>
                <a:cs typeface="Arial" panose="020B0604020202020204" pitchFamily="34" charset="0"/>
              </a:rPr>
              <a:t>Creados en 2022.</a:t>
            </a:r>
          </a:p>
          <a:p>
            <a:pPr algn="just" fontAlgn="auto">
              <a:spcBef>
                <a:spcPts val="1800"/>
              </a:spcBef>
              <a:spcAft>
                <a:spcPts val="600"/>
              </a:spcAft>
            </a:pPr>
            <a:r>
              <a:rPr lang="es-ES" sz="2000" dirty="0">
                <a:solidFill>
                  <a:srgbClr val="004D9D"/>
                </a:solidFill>
                <a:latin typeface="Arial" panose="020B0604020202020204" pitchFamily="34" charset="0"/>
                <a:cs typeface="Arial" panose="020B0604020202020204" pitchFamily="34" charset="0"/>
              </a:rPr>
              <a:t>Organismos de relación cooperativa entre la Agencia Tributaria y las asociaciones más representativas de las pequeñas y medianas empresas y de los trabajadores autónomos.</a:t>
            </a:r>
            <a:endParaRPr lang="es-ES" sz="2000" dirty="0">
              <a:solidFill>
                <a:srgbClr val="004D9D"/>
              </a:solidFill>
            </a:endParaRPr>
          </a:p>
        </p:txBody>
      </p:sp>
      <p:sp>
        <p:nvSpPr>
          <p:cNvPr id="2" name="Rectángulo redondeado 1"/>
          <p:cNvSpPr/>
          <p:nvPr/>
        </p:nvSpPr>
        <p:spPr>
          <a:xfrm>
            <a:off x="0" y="112104"/>
            <a:ext cx="11822202" cy="884282"/>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350412" y="176344"/>
            <a:ext cx="11121378" cy="769441"/>
          </a:xfrm>
          <a:prstGeom prst="rect">
            <a:avLst/>
          </a:prstGeom>
          <a:noFill/>
        </p:spPr>
        <p:txBody>
          <a:bodyPr wrap="none" rtlCol="0">
            <a:spAutoFit/>
          </a:bodyPr>
          <a:lstStyle/>
          <a:p>
            <a:r>
              <a:rPr lang="es-ES" sz="2200" b="1" dirty="0">
                <a:solidFill>
                  <a:schemeClr val="bg1"/>
                </a:solidFill>
                <a:latin typeface="Arial" panose="020B0604020202020204" pitchFamily="34" charset="0"/>
                <a:cs typeface="Arial" panose="020B0604020202020204" pitchFamily="34" charset="0"/>
              </a:rPr>
              <a:t>FORO DE PEQUEÑAS Y MEDIANAS EMPRESAS  </a:t>
            </a:r>
          </a:p>
          <a:p>
            <a:r>
              <a:rPr lang="es-ES" sz="2200" b="1" dirty="0">
                <a:solidFill>
                  <a:schemeClr val="bg1"/>
                </a:solidFill>
                <a:latin typeface="Arial" panose="020B0604020202020204" pitchFamily="34" charset="0"/>
                <a:cs typeface="Arial" panose="020B0604020202020204" pitchFamily="34" charset="0"/>
              </a:rPr>
              <a:t>FORO DE FEDERACIONES Y ASOCIACIONES DE TRABAJADORES AUTÓNOMOS</a:t>
            </a:r>
          </a:p>
        </p:txBody>
      </p:sp>
      <p:pic>
        <p:nvPicPr>
          <p:cNvPr id="12" name="Imagen 11"/>
          <p:cNvPicPr/>
          <p:nvPr/>
        </p:nvPicPr>
        <p:blipFill>
          <a:blip r:embed="rId2" cstate="print">
            <a:extLst>
              <a:ext uri="{28A0092B-C50C-407E-A947-70E740481C1C}">
                <a14:useLocalDpi xmlns:a14="http://schemas.microsoft.com/office/drawing/2010/main" val="0"/>
              </a:ext>
            </a:extLst>
          </a:blip>
          <a:stretch>
            <a:fillRect/>
          </a:stretch>
        </p:blipFill>
        <p:spPr>
          <a:xfrm>
            <a:off x="6716282" y="1108452"/>
            <a:ext cx="2615565" cy="871855"/>
          </a:xfrm>
          <a:prstGeom prst="rect">
            <a:avLst/>
          </a:prstGeom>
        </p:spPr>
      </p:pic>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87696" y="1135657"/>
            <a:ext cx="2533950" cy="844650"/>
          </a:xfrm>
          <a:prstGeom prst="rect">
            <a:avLst/>
          </a:prstGeom>
        </p:spPr>
      </p:pic>
    </p:spTree>
    <p:extLst>
      <p:ext uri="{BB962C8B-B14F-4D97-AF65-F5344CB8AC3E}">
        <p14:creationId xmlns:p14="http://schemas.microsoft.com/office/powerpoint/2010/main" val="2136975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redondeado 7"/>
          <p:cNvSpPr/>
          <p:nvPr/>
        </p:nvSpPr>
        <p:spPr>
          <a:xfrm>
            <a:off x="618178" y="1023705"/>
            <a:ext cx="10035899" cy="4859059"/>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redondeado 6"/>
          <p:cNvSpPr/>
          <p:nvPr/>
        </p:nvSpPr>
        <p:spPr>
          <a:xfrm>
            <a:off x="1035169" y="1955628"/>
            <a:ext cx="4507404" cy="2173610"/>
          </a:xfrm>
          <a:prstGeom prst="roundRect">
            <a:avLst>
              <a:gd name="adj" fmla="val 22703"/>
            </a:avLst>
          </a:prstGeom>
          <a:solidFill>
            <a:schemeClr val="bg1"/>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800"/>
              </a:spcBef>
            </a:pPr>
            <a:r>
              <a:rPr lang="es-ES" sz="2000" dirty="0">
                <a:solidFill>
                  <a:srgbClr val="004D9D"/>
                </a:solidFill>
                <a:latin typeface="Arial" panose="020B0604020202020204" pitchFamily="34" charset="0"/>
                <a:cs typeface="Arial" panose="020B0604020202020204" pitchFamily="34" charset="0"/>
              </a:rPr>
              <a:t>Constituido en 2023.</a:t>
            </a:r>
          </a:p>
          <a:p>
            <a:pPr algn="just">
              <a:spcBef>
                <a:spcPts val="1800"/>
              </a:spcBef>
            </a:pPr>
            <a:r>
              <a:rPr lang="es-ES" sz="2000" dirty="0">
                <a:solidFill>
                  <a:srgbClr val="004D9D"/>
                </a:solidFill>
                <a:latin typeface="Arial" panose="020B0604020202020204" pitchFamily="34" charset="0"/>
                <a:cs typeface="Arial" panose="020B0604020202020204" pitchFamily="34" charset="0"/>
              </a:rPr>
              <a:t>Organismo de relación cooperativa entre la Agencia Tributaria y 19 entidades del sector público estatal.</a:t>
            </a:r>
            <a:endParaRPr lang="es-ES" sz="2000" dirty="0">
              <a:solidFill>
                <a:srgbClr val="004D9D"/>
              </a:solidFill>
            </a:endParaRPr>
          </a:p>
        </p:txBody>
      </p:sp>
      <p:sp>
        <p:nvSpPr>
          <p:cNvPr id="6" name="Rectángulo redondeado 5"/>
          <p:cNvSpPr/>
          <p:nvPr/>
        </p:nvSpPr>
        <p:spPr>
          <a:xfrm>
            <a:off x="5358809" y="3205213"/>
            <a:ext cx="6153006" cy="2042823"/>
          </a:xfrm>
          <a:prstGeom prst="roundRect">
            <a:avLst>
              <a:gd name="adj" fmla="val 28354"/>
            </a:avLst>
          </a:prstGeom>
          <a:solidFill>
            <a:schemeClr val="bg1"/>
          </a:solidFill>
          <a:ln w="19050">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000" dirty="0">
                <a:solidFill>
                  <a:srgbClr val="004D9D"/>
                </a:solidFill>
                <a:latin typeface="Arial" panose="020B0604020202020204" pitchFamily="34" charset="0"/>
                <a:cs typeface="Arial" panose="020B0604020202020204" pitchFamily="34" charset="0"/>
              </a:rPr>
              <a:t>Ante la especialidad de este colectivo frente al de las empresas privadas, se busca promover una mayor colaboración entre las empresas públicas y demás entidades de la Administración institucional del Estado y la Agencia Tributaria.</a:t>
            </a:r>
            <a:endParaRPr lang="es-ES" sz="2000" dirty="0">
              <a:solidFill>
                <a:srgbClr val="004D9D"/>
              </a:solidFill>
            </a:endParaRPr>
          </a:p>
        </p:txBody>
      </p:sp>
      <p:sp>
        <p:nvSpPr>
          <p:cNvPr id="2" name="Rectángulo redondeado 1"/>
          <p:cNvSpPr/>
          <p:nvPr/>
        </p:nvSpPr>
        <p:spPr>
          <a:xfrm>
            <a:off x="0" y="323422"/>
            <a:ext cx="9331992" cy="513408"/>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p:cNvSpPr txBox="1"/>
          <p:nvPr/>
        </p:nvSpPr>
        <p:spPr>
          <a:xfrm>
            <a:off x="305675" y="358670"/>
            <a:ext cx="9026317" cy="430887"/>
          </a:xfrm>
          <a:prstGeom prst="rect">
            <a:avLst/>
          </a:prstGeom>
          <a:noFill/>
        </p:spPr>
        <p:txBody>
          <a:bodyPr wrap="none" rtlCol="0">
            <a:spAutoFit/>
          </a:bodyPr>
          <a:lstStyle/>
          <a:p>
            <a:r>
              <a:rPr lang="es-ES" sz="2200" b="1" dirty="0">
                <a:solidFill>
                  <a:schemeClr val="bg1"/>
                </a:solidFill>
                <a:latin typeface="Arial" panose="020B0604020202020204" pitchFamily="34" charset="0"/>
                <a:cs typeface="Arial" panose="020B0604020202020204" pitchFamily="34" charset="0"/>
              </a:rPr>
              <a:t>FORO DE EMPRESAS, INSTITUCIONES Y ENTIDADES PÚBLICAS</a:t>
            </a:r>
          </a:p>
        </p:txBody>
      </p:sp>
      <p:pic>
        <p:nvPicPr>
          <p:cNvPr id="9" name="Imagen 8"/>
          <p:cNvPicPr/>
          <p:nvPr/>
        </p:nvPicPr>
        <p:blipFill>
          <a:blip r:embed="rId2" cstate="print">
            <a:extLst>
              <a:ext uri="{28A0092B-C50C-407E-A947-70E740481C1C}">
                <a14:useLocalDpi xmlns:a14="http://schemas.microsoft.com/office/drawing/2010/main" val="0"/>
              </a:ext>
            </a:extLst>
          </a:blip>
          <a:stretch>
            <a:fillRect/>
          </a:stretch>
        </p:blipFill>
        <p:spPr>
          <a:xfrm>
            <a:off x="7106185" y="1686034"/>
            <a:ext cx="2413200" cy="960913"/>
          </a:xfrm>
          <a:prstGeom prst="rect">
            <a:avLst/>
          </a:prstGeom>
        </p:spPr>
      </p:pic>
    </p:spTree>
    <p:extLst>
      <p:ext uri="{BB962C8B-B14F-4D97-AF65-F5344CB8AC3E}">
        <p14:creationId xmlns:p14="http://schemas.microsoft.com/office/powerpoint/2010/main" val="1168712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redondeado 9"/>
          <p:cNvSpPr/>
          <p:nvPr/>
        </p:nvSpPr>
        <p:spPr>
          <a:xfrm>
            <a:off x="962977" y="1039326"/>
            <a:ext cx="10185400" cy="5054600"/>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redondeado 6"/>
          <p:cNvSpPr/>
          <p:nvPr/>
        </p:nvSpPr>
        <p:spPr>
          <a:xfrm>
            <a:off x="567975" y="1323156"/>
            <a:ext cx="6468092" cy="2448896"/>
          </a:xfrm>
          <a:prstGeom prst="roundRect">
            <a:avLst>
              <a:gd name="adj" fmla="val 15995"/>
            </a:avLst>
          </a:prstGeom>
          <a:solidFill>
            <a:schemeClr val="bg1"/>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dirty="0">
                <a:solidFill>
                  <a:srgbClr val="004D9D"/>
                </a:solidFill>
                <a:latin typeface="Arial" pitchFamily="34" charset="0"/>
                <a:cs typeface="Arial" pitchFamily="34" charset="0"/>
              </a:rPr>
              <a:t>La Sede electrónica de la Agencia Tributaria, principal instrumento de comunicación con la ciudadanía, recoge toda la información sobre los Foros de Relación Cooperativa, con dos contenidos básicos:</a:t>
            </a:r>
          </a:p>
          <a:p>
            <a:pPr marL="355600" indent="-355600" algn="just">
              <a:spcBef>
                <a:spcPts val="600"/>
              </a:spcBef>
              <a:buFont typeface="Arial" pitchFamily="34" charset="0"/>
              <a:buChar char="•"/>
            </a:pPr>
            <a:r>
              <a:rPr lang="es-ES" dirty="0">
                <a:solidFill>
                  <a:srgbClr val="004D9D"/>
                </a:solidFill>
                <a:latin typeface="Arial" pitchFamily="34" charset="0"/>
                <a:cs typeface="Arial" pitchFamily="34" charset="0"/>
              </a:rPr>
              <a:t>Información </a:t>
            </a:r>
            <a:r>
              <a:rPr lang="es-ES" sz="2000" dirty="0">
                <a:solidFill>
                  <a:srgbClr val="004D9D"/>
                </a:solidFill>
                <a:latin typeface="Arial" pitchFamily="34" charset="0"/>
                <a:cs typeface="Arial" pitchFamily="34" charset="0"/>
              </a:rPr>
              <a:t>general</a:t>
            </a:r>
          </a:p>
          <a:p>
            <a:pPr marL="355600" indent="-355600" algn="just">
              <a:spcBef>
                <a:spcPts val="600"/>
              </a:spcBef>
              <a:buFont typeface="Arial" pitchFamily="34" charset="0"/>
              <a:buChar char="•"/>
            </a:pPr>
            <a:r>
              <a:rPr lang="es-ES" dirty="0">
                <a:solidFill>
                  <a:srgbClr val="004D9D"/>
                </a:solidFill>
                <a:latin typeface="Arial" pitchFamily="34" charset="0"/>
                <a:cs typeface="Arial" pitchFamily="34" charset="0"/>
              </a:rPr>
              <a:t>Criterios de carácter general en la aplicación de los tributos</a:t>
            </a:r>
            <a:r>
              <a:rPr lang="es-ES" dirty="0">
                <a:solidFill>
                  <a:srgbClr val="004D9D"/>
                </a:solidFill>
              </a:rPr>
              <a:t> </a:t>
            </a:r>
          </a:p>
        </p:txBody>
      </p:sp>
      <p:sp>
        <p:nvSpPr>
          <p:cNvPr id="2" name="Rectángulo redondeado 1"/>
          <p:cNvSpPr/>
          <p:nvPr/>
        </p:nvSpPr>
        <p:spPr>
          <a:xfrm>
            <a:off x="0" y="443013"/>
            <a:ext cx="9630562" cy="47673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27" name="Picture 3"/>
          <p:cNvPicPr>
            <a:picLocks noChangeAspect="1" noChangeArrowheads="1"/>
          </p:cNvPicPr>
          <p:nvPr/>
        </p:nvPicPr>
        <p:blipFill>
          <a:blip r:embed="rId2" cstate="print"/>
          <a:srcRect/>
          <a:stretch>
            <a:fillRect/>
          </a:stretch>
        </p:blipFill>
        <p:spPr bwMode="auto">
          <a:xfrm>
            <a:off x="7304609" y="2695065"/>
            <a:ext cx="4887391" cy="4057048"/>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cstate="print"/>
          <a:srcRect/>
          <a:stretch>
            <a:fillRect/>
          </a:stretch>
        </p:blipFill>
        <p:spPr bwMode="auto">
          <a:xfrm>
            <a:off x="4023444" y="4302576"/>
            <a:ext cx="2686050" cy="2222500"/>
          </a:xfrm>
          <a:prstGeom prst="rect">
            <a:avLst/>
          </a:prstGeom>
          <a:noFill/>
          <a:ln w="9525">
            <a:noFill/>
            <a:miter lim="800000"/>
            <a:headEnd/>
            <a:tailEnd/>
          </a:ln>
          <a:effectLst/>
        </p:spPr>
      </p:pic>
      <p:sp>
        <p:nvSpPr>
          <p:cNvPr id="14" name="13 Flecha derecha"/>
          <p:cNvSpPr/>
          <p:nvPr/>
        </p:nvSpPr>
        <p:spPr>
          <a:xfrm>
            <a:off x="6882063" y="5370896"/>
            <a:ext cx="269508" cy="1925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p:cNvSpPr/>
          <p:nvPr/>
        </p:nvSpPr>
        <p:spPr>
          <a:xfrm>
            <a:off x="494326" y="419770"/>
            <a:ext cx="8104013" cy="523220"/>
          </a:xfrm>
          <a:prstGeom prst="rect">
            <a:avLst/>
          </a:prstGeom>
        </p:spPr>
        <p:txBody>
          <a:bodyPr wrap="none">
            <a:spAutoFit/>
          </a:bodyPr>
          <a:lstStyle/>
          <a:p>
            <a:pPr algn="ctr"/>
            <a:r>
              <a:rPr lang="es-ES" sz="2800" b="1" dirty="0">
                <a:solidFill>
                  <a:schemeClr val="bg1"/>
                </a:solidFill>
                <a:latin typeface="Arial" pitchFamily="34" charset="0"/>
                <a:cs typeface="Arial" pitchFamily="34" charset="0"/>
              </a:rPr>
              <a:t>TRANSPARENCIA Y RENDICIÓN DE CUENTAS</a:t>
            </a:r>
          </a:p>
        </p:txBody>
      </p:sp>
    </p:spTree>
    <p:extLst>
      <p:ext uri="{BB962C8B-B14F-4D97-AF65-F5344CB8AC3E}">
        <p14:creationId xmlns:p14="http://schemas.microsoft.com/office/powerpoint/2010/main" val="16091658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redondeado 9"/>
          <p:cNvSpPr/>
          <p:nvPr/>
        </p:nvSpPr>
        <p:spPr>
          <a:xfrm>
            <a:off x="962977" y="1039326"/>
            <a:ext cx="10185400" cy="5054600"/>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ángulo redondeado 1"/>
          <p:cNvSpPr/>
          <p:nvPr/>
        </p:nvSpPr>
        <p:spPr>
          <a:xfrm>
            <a:off x="0" y="443013"/>
            <a:ext cx="9630562" cy="47673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p:cNvSpPr/>
          <p:nvPr/>
        </p:nvSpPr>
        <p:spPr>
          <a:xfrm>
            <a:off x="494326" y="419770"/>
            <a:ext cx="8104013" cy="523220"/>
          </a:xfrm>
          <a:prstGeom prst="rect">
            <a:avLst/>
          </a:prstGeom>
        </p:spPr>
        <p:txBody>
          <a:bodyPr wrap="none">
            <a:spAutoFit/>
          </a:bodyPr>
          <a:lstStyle/>
          <a:p>
            <a:pPr algn="ctr"/>
            <a:r>
              <a:rPr lang="es-ES" sz="2800" b="1" dirty="0">
                <a:solidFill>
                  <a:schemeClr val="bg1"/>
                </a:solidFill>
                <a:latin typeface="Arial" pitchFamily="34" charset="0"/>
                <a:cs typeface="Arial" pitchFamily="34" charset="0"/>
              </a:rPr>
              <a:t>TRANSPARENCIA Y RENDICIÓN DE CUENTAS</a:t>
            </a:r>
          </a:p>
        </p:txBody>
      </p:sp>
      <p:sp>
        <p:nvSpPr>
          <p:cNvPr id="11" name="Rectángulo redondeado 6"/>
          <p:cNvSpPr/>
          <p:nvPr/>
        </p:nvSpPr>
        <p:spPr>
          <a:xfrm>
            <a:off x="1709871" y="1251283"/>
            <a:ext cx="8691612" cy="4620127"/>
          </a:xfrm>
          <a:prstGeom prst="roundRect">
            <a:avLst>
              <a:gd name="adj" fmla="val 12490"/>
            </a:avLst>
          </a:prstGeom>
          <a:solidFill>
            <a:schemeClr val="bg1"/>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2000" dirty="0">
                <a:solidFill>
                  <a:srgbClr val="004D9D"/>
                </a:solidFill>
                <a:latin typeface="Arial" pitchFamily="34" charset="0"/>
                <a:cs typeface="Arial" pitchFamily="34" charset="0"/>
              </a:rPr>
              <a:t>La información publicada recoge:</a:t>
            </a:r>
          </a:p>
          <a:p>
            <a:pPr marL="355600" indent="-355600" algn="just">
              <a:spcBef>
                <a:spcPts val="1200"/>
              </a:spcBef>
              <a:buFont typeface="Arial" pitchFamily="34" charset="0"/>
              <a:buChar char="•"/>
            </a:pPr>
            <a:r>
              <a:rPr lang="es-ES" sz="2000" dirty="0">
                <a:solidFill>
                  <a:srgbClr val="004D9D"/>
                </a:solidFill>
                <a:latin typeface="Arial" pitchFamily="34" charset="0"/>
                <a:cs typeface="Arial" pitchFamily="34" charset="0"/>
              </a:rPr>
              <a:t>Explicación de los antecedentes y objetivos de cada Foro</a:t>
            </a:r>
          </a:p>
          <a:p>
            <a:pPr marL="355600" indent="-355600" algn="just">
              <a:spcBef>
                <a:spcPts val="1200"/>
              </a:spcBef>
              <a:buFont typeface="Arial" pitchFamily="34" charset="0"/>
              <a:buChar char="•"/>
            </a:pPr>
            <a:r>
              <a:rPr lang="es-ES" sz="2000" dirty="0">
                <a:solidFill>
                  <a:srgbClr val="004D9D"/>
                </a:solidFill>
                <a:latin typeface="Arial" pitchFamily="34" charset="0"/>
                <a:cs typeface="Arial" pitchFamily="34" charset="0"/>
              </a:rPr>
              <a:t>Normas de funcionamiento</a:t>
            </a:r>
          </a:p>
          <a:p>
            <a:pPr marL="355600" indent="-355600" algn="just">
              <a:spcBef>
                <a:spcPts val="1200"/>
              </a:spcBef>
              <a:buFont typeface="Arial" pitchFamily="34" charset="0"/>
              <a:buChar char="•"/>
            </a:pPr>
            <a:r>
              <a:rPr lang="es-ES" sz="2000" dirty="0">
                <a:solidFill>
                  <a:srgbClr val="004D9D"/>
                </a:solidFill>
                <a:latin typeface="Arial" pitchFamily="34" charset="0"/>
                <a:cs typeface="Arial" pitchFamily="34" charset="0"/>
              </a:rPr>
              <a:t>Entidades que integran el Foro</a:t>
            </a:r>
          </a:p>
          <a:p>
            <a:pPr marL="355600" indent="-355600" algn="just">
              <a:spcBef>
                <a:spcPts val="1200"/>
              </a:spcBef>
              <a:buFont typeface="Arial" pitchFamily="34" charset="0"/>
              <a:buChar char="•"/>
            </a:pPr>
            <a:r>
              <a:rPr lang="es-ES" sz="2000" dirty="0">
                <a:solidFill>
                  <a:srgbClr val="004D9D"/>
                </a:solidFill>
                <a:latin typeface="Arial" pitchFamily="34" charset="0"/>
                <a:cs typeface="Arial" pitchFamily="34" charset="0"/>
              </a:rPr>
              <a:t>Calendario de sesiones del Pleno. En este apartado se van incorporando las actas de las reuniones</a:t>
            </a:r>
          </a:p>
          <a:p>
            <a:pPr marL="355600" indent="-355600" algn="just">
              <a:spcBef>
                <a:spcPts val="1200"/>
              </a:spcBef>
              <a:buFont typeface="Arial" pitchFamily="34" charset="0"/>
              <a:buChar char="•"/>
            </a:pPr>
            <a:r>
              <a:rPr lang="es-ES" sz="2000" dirty="0">
                <a:solidFill>
                  <a:srgbClr val="004D9D"/>
                </a:solidFill>
                <a:latin typeface="Arial" pitchFamily="34" charset="0"/>
                <a:cs typeface="Arial" pitchFamily="34" charset="0"/>
              </a:rPr>
              <a:t>Información sobre reuniones de los grupos de trabajo</a:t>
            </a:r>
          </a:p>
          <a:p>
            <a:pPr marL="355600" indent="-355600" algn="just">
              <a:spcBef>
                <a:spcPts val="1200"/>
              </a:spcBef>
              <a:buFont typeface="Arial" pitchFamily="34" charset="0"/>
              <a:buChar char="•"/>
            </a:pPr>
            <a:r>
              <a:rPr lang="es-ES" sz="2000" dirty="0">
                <a:solidFill>
                  <a:srgbClr val="004D9D"/>
                </a:solidFill>
                <a:latin typeface="Arial" pitchFamily="34" charset="0"/>
                <a:cs typeface="Arial" pitchFamily="34" charset="0"/>
              </a:rPr>
              <a:t>Código de Buenas Prácticas. En este apartado, se incluye la relación de adheridos. En el caso de las grandes empresas, se incluye asimismo la información de las entidades presentadoras de informes de transparencia</a:t>
            </a:r>
          </a:p>
        </p:txBody>
      </p:sp>
    </p:spTree>
    <p:extLst>
      <p:ext uri="{BB962C8B-B14F-4D97-AF65-F5344CB8AC3E}">
        <p14:creationId xmlns:p14="http://schemas.microsoft.com/office/powerpoint/2010/main" val="3375898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redondeado 9"/>
          <p:cNvSpPr/>
          <p:nvPr/>
        </p:nvSpPr>
        <p:spPr>
          <a:xfrm>
            <a:off x="962977" y="1039326"/>
            <a:ext cx="10185400" cy="5054600"/>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ángulo redondeado 1"/>
          <p:cNvSpPr/>
          <p:nvPr/>
        </p:nvSpPr>
        <p:spPr>
          <a:xfrm>
            <a:off x="0" y="443013"/>
            <a:ext cx="9630562" cy="47673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Rectángulo 2"/>
          <p:cNvSpPr/>
          <p:nvPr/>
        </p:nvSpPr>
        <p:spPr>
          <a:xfrm>
            <a:off x="494326" y="419770"/>
            <a:ext cx="8104013" cy="523220"/>
          </a:xfrm>
          <a:prstGeom prst="rect">
            <a:avLst/>
          </a:prstGeom>
        </p:spPr>
        <p:txBody>
          <a:bodyPr wrap="none">
            <a:spAutoFit/>
          </a:bodyPr>
          <a:lstStyle/>
          <a:p>
            <a:pPr algn="ctr"/>
            <a:r>
              <a:rPr lang="es-ES" sz="2800" b="1" dirty="0">
                <a:solidFill>
                  <a:schemeClr val="bg1"/>
                </a:solidFill>
                <a:latin typeface="Arial" pitchFamily="34" charset="0"/>
                <a:cs typeface="Arial" pitchFamily="34" charset="0"/>
              </a:rPr>
              <a:t>TRANSPARENCIA Y RENDICIÓN DE CUENTAS</a:t>
            </a:r>
          </a:p>
        </p:txBody>
      </p:sp>
      <p:sp>
        <p:nvSpPr>
          <p:cNvPr id="6" name="Rectángulo redondeado 6"/>
          <p:cNvSpPr/>
          <p:nvPr/>
        </p:nvSpPr>
        <p:spPr>
          <a:xfrm>
            <a:off x="1709871" y="1920706"/>
            <a:ext cx="8691612" cy="3291840"/>
          </a:xfrm>
          <a:prstGeom prst="roundRect">
            <a:avLst>
              <a:gd name="adj" fmla="val 21657"/>
            </a:avLst>
          </a:prstGeom>
          <a:solidFill>
            <a:schemeClr val="bg1"/>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2000" dirty="0">
                <a:solidFill>
                  <a:srgbClr val="004D9D"/>
                </a:solidFill>
                <a:latin typeface="Arial" pitchFamily="34" charset="0"/>
                <a:cs typeface="Arial" pitchFamily="34" charset="0"/>
              </a:rPr>
              <a:t>Dentro de los compromisos de la Agencia Tributaria en el marco de la relación cooperativa, se recoge la </a:t>
            </a:r>
            <a:r>
              <a:rPr lang="es-ES" sz="2000" b="1" dirty="0">
                <a:solidFill>
                  <a:srgbClr val="004D9D"/>
                </a:solidFill>
                <a:latin typeface="Arial" pitchFamily="34" charset="0"/>
                <a:cs typeface="Arial" pitchFamily="34" charset="0"/>
              </a:rPr>
              <a:t>publicación de los criterios de carácter general en la aplicación de los tributos</a:t>
            </a:r>
            <a:r>
              <a:rPr lang="es-ES" sz="2000" dirty="0">
                <a:solidFill>
                  <a:srgbClr val="004D9D"/>
                </a:solidFill>
                <a:latin typeface="Arial" pitchFamily="34" charset="0"/>
                <a:cs typeface="Arial" pitchFamily="34" charset="0"/>
              </a:rPr>
              <a:t>.</a:t>
            </a:r>
          </a:p>
          <a:p>
            <a:pPr algn="just">
              <a:spcBef>
                <a:spcPts val="1200"/>
              </a:spcBef>
            </a:pPr>
            <a:r>
              <a:rPr lang="es-ES" sz="2000" dirty="0">
                <a:solidFill>
                  <a:srgbClr val="004D9D"/>
                </a:solidFill>
                <a:latin typeface="Arial" pitchFamily="34" charset="0"/>
                <a:cs typeface="Arial" pitchFamily="34" charset="0"/>
              </a:rPr>
              <a:t>Así, los distintos departamentos de la Agencia Tributaria publican en la Sede electrónica estos criterios, que en ningún caso tienen carácter vinculante, pero que ponen de manifiesto la voluntad de transparencia en su actuación.</a:t>
            </a:r>
          </a:p>
        </p:txBody>
      </p:sp>
    </p:spTree>
    <p:extLst>
      <p:ext uri="{BB962C8B-B14F-4D97-AF65-F5344CB8AC3E}">
        <p14:creationId xmlns:p14="http://schemas.microsoft.com/office/powerpoint/2010/main" val="2340959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redondeado 7"/>
          <p:cNvSpPr/>
          <p:nvPr/>
        </p:nvSpPr>
        <p:spPr>
          <a:xfrm>
            <a:off x="682519" y="1049153"/>
            <a:ext cx="10185400" cy="4969571"/>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ángulo redondeado 1"/>
          <p:cNvSpPr/>
          <p:nvPr/>
        </p:nvSpPr>
        <p:spPr>
          <a:xfrm>
            <a:off x="770022" y="2041569"/>
            <a:ext cx="11165306" cy="4162968"/>
          </a:xfrm>
          <a:prstGeom prst="roundRect">
            <a:avLst>
              <a:gd name="adj" fmla="val 9668"/>
            </a:avLst>
          </a:prstGeom>
          <a:ln/>
        </p:spPr>
        <p:style>
          <a:lnRef idx="2">
            <a:schemeClr val="accent4"/>
          </a:lnRef>
          <a:fillRef idx="1">
            <a:schemeClr val="lt1"/>
          </a:fillRef>
          <a:effectRef idx="0">
            <a:schemeClr val="accent4"/>
          </a:effectRef>
          <a:fontRef idx="minor">
            <a:schemeClr val="dk1"/>
          </a:fontRef>
        </p:style>
        <p:txBody>
          <a:bodyPr rtlCol="0" anchor="ctr"/>
          <a:lstStyle/>
          <a:p>
            <a:pPr lvl="0" indent="182563" algn="just">
              <a:lnSpc>
                <a:spcPct val="120000"/>
              </a:lnSpc>
              <a:spcBef>
                <a:spcPts val="600"/>
              </a:spcBef>
              <a:spcAft>
                <a:spcPts val="300"/>
              </a:spcAft>
              <a:defRPr/>
            </a:pPr>
            <a:r>
              <a:rPr lang="es-ES" dirty="0">
                <a:solidFill>
                  <a:srgbClr val="1C3F91"/>
                </a:solidFill>
                <a:latin typeface="Arial" panose="020B0604020202020204" pitchFamily="34" charset="0"/>
                <a:cs typeface="Arial" panose="020B0604020202020204" pitchFamily="34" charset="0"/>
              </a:rPr>
              <a:t>En concreto, el CBPT del FGE:</a:t>
            </a:r>
          </a:p>
          <a:p>
            <a:pPr marL="539750" lvl="0" indent="-269875" algn="just">
              <a:lnSpc>
                <a:spcPct val="120000"/>
              </a:lnSpc>
              <a:spcBef>
                <a:spcPts val="300"/>
              </a:spcBef>
              <a:spcAft>
                <a:spcPts val="300"/>
              </a:spcAft>
              <a:buFont typeface="Wingdings" panose="05000000000000000000" pitchFamily="2" charset="2"/>
              <a:buChar char="Ø"/>
              <a:defRPr/>
            </a:pPr>
            <a:r>
              <a:rPr lang="es-ES" dirty="0">
                <a:solidFill>
                  <a:srgbClr val="1C3F91"/>
                </a:solidFill>
                <a:latin typeface="Arial" panose="020B0604020202020204" pitchFamily="34" charset="0"/>
                <a:cs typeface="Arial" panose="020B0604020202020204" pitchFamily="34" charset="0"/>
              </a:rPr>
              <a:t>Instrumento eficaz de mejora en relación entre la Agencia Tributaria y las entidades adheridas.</a:t>
            </a:r>
          </a:p>
          <a:p>
            <a:pPr marL="539750" lvl="0" indent="-269875" algn="just">
              <a:lnSpc>
                <a:spcPct val="120000"/>
              </a:lnSpc>
              <a:spcBef>
                <a:spcPts val="300"/>
              </a:spcBef>
              <a:spcAft>
                <a:spcPts val="300"/>
              </a:spcAft>
              <a:buFont typeface="Wingdings" panose="05000000000000000000" pitchFamily="2" charset="2"/>
              <a:buChar char="Ø"/>
              <a:defRPr/>
            </a:pPr>
            <a:r>
              <a:rPr lang="es-ES" dirty="0">
                <a:solidFill>
                  <a:srgbClr val="1C3F91"/>
                </a:solidFill>
                <a:latin typeface="Arial" panose="020B0604020202020204" pitchFamily="34" charset="0"/>
                <a:cs typeface="Arial" panose="020B0604020202020204" pitchFamily="34" charset="0"/>
              </a:rPr>
              <a:t>Posibilita el fortalecimiento de la responsabilidad social, con una contribución activa y voluntaria de la mejora social, económica y ambiental.</a:t>
            </a:r>
          </a:p>
          <a:p>
            <a:pPr marL="539750" lvl="0" indent="-269875" algn="just">
              <a:lnSpc>
                <a:spcPct val="120000"/>
              </a:lnSpc>
              <a:spcBef>
                <a:spcPts val="300"/>
              </a:spcBef>
              <a:spcAft>
                <a:spcPts val="300"/>
              </a:spcAft>
              <a:buFont typeface="Wingdings" panose="05000000000000000000" pitchFamily="2" charset="2"/>
              <a:buChar char="Ø"/>
              <a:defRPr/>
            </a:pPr>
            <a:r>
              <a:rPr lang="es-ES" dirty="0">
                <a:solidFill>
                  <a:srgbClr val="1C3F91"/>
                </a:solidFill>
                <a:latin typeface="Arial" panose="020B0604020202020204" pitchFamily="34" charset="0"/>
                <a:cs typeface="Arial" panose="020B0604020202020204" pitchFamily="34" charset="0"/>
              </a:rPr>
              <a:t>Mayor grado de previsibilidad: el incremento de la seguridad jurídica, la correcta gestión tributaria y la reducción de la </a:t>
            </a:r>
            <a:r>
              <a:rPr lang="es-ES" dirty="0" err="1">
                <a:solidFill>
                  <a:srgbClr val="1C3F91"/>
                </a:solidFill>
                <a:latin typeface="Arial" panose="020B0604020202020204" pitchFamily="34" charset="0"/>
                <a:cs typeface="Arial" panose="020B0604020202020204" pitchFamily="34" charset="0"/>
              </a:rPr>
              <a:t>litigiosidad</a:t>
            </a:r>
            <a:r>
              <a:rPr lang="es-ES" dirty="0">
                <a:solidFill>
                  <a:srgbClr val="1C3F91"/>
                </a:solidFill>
                <a:latin typeface="Arial" panose="020B0604020202020204" pitchFamily="34" charset="0"/>
                <a:cs typeface="Arial" panose="020B0604020202020204" pitchFamily="34" charset="0"/>
              </a:rPr>
              <a:t> dan mayor fortaleza en los resultados económicos, minorando los riesgos, incluidos los </a:t>
            </a:r>
            <a:r>
              <a:rPr lang="es-ES" dirty="0" err="1">
                <a:solidFill>
                  <a:srgbClr val="1C3F91"/>
                </a:solidFill>
                <a:latin typeface="Arial" panose="020B0604020202020204" pitchFamily="34" charset="0"/>
                <a:cs typeface="Arial" panose="020B0604020202020204" pitchFamily="34" charset="0"/>
              </a:rPr>
              <a:t>reputacionales</a:t>
            </a:r>
            <a:r>
              <a:rPr lang="es-ES" dirty="0">
                <a:solidFill>
                  <a:srgbClr val="1C3F91"/>
                </a:solidFill>
                <a:latin typeface="Arial" panose="020B0604020202020204" pitchFamily="34" charset="0"/>
                <a:cs typeface="Arial" panose="020B0604020202020204" pitchFamily="34" charset="0"/>
              </a:rPr>
              <a:t>.</a:t>
            </a:r>
          </a:p>
          <a:p>
            <a:pPr marL="539750" lvl="0" indent="-269875" algn="just">
              <a:lnSpc>
                <a:spcPct val="120000"/>
              </a:lnSpc>
              <a:spcBef>
                <a:spcPts val="300"/>
              </a:spcBef>
              <a:spcAft>
                <a:spcPts val="300"/>
              </a:spcAft>
              <a:buFont typeface="Wingdings" panose="05000000000000000000" pitchFamily="2" charset="2"/>
              <a:buChar char="Ø"/>
              <a:defRPr/>
            </a:pPr>
            <a:r>
              <a:rPr lang="es-ES" dirty="0">
                <a:solidFill>
                  <a:srgbClr val="1C3F91"/>
                </a:solidFill>
                <a:latin typeface="Arial" panose="020B0604020202020204" pitchFamily="34" charset="0"/>
                <a:cs typeface="Arial" panose="020B0604020202020204" pitchFamily="34" charset="0"/>
              </a:rPr>
              <a:t>Las recomendaciones tienen carácter flexible y no exhaustivo: las entidades pueden adaptarlas a sus propias características.</a:t>
            </a:r>
          </a:p>
          <a:p>
            <a:pPr marL="539750" lvl="0" indent="-269875" algn="just">
              <a:lnSpc>
                <a:spcPct val="120000"/>
              </a:lnSpc>
              <a:spcBef>
                <a:spcPts val="300"/>
              </a:spcBef>
              <a:spcAft>
                <a:spcPts val="300"/>
              </a:spcAft>
              <a:buFont typeface="Wingdings" panose="05000000000000000000" pitchFamily="2" charset="2"/>
              <a:buChar char="Ø"/>
              <a:defRPr/>
            </a:pPr>
            <a:r>
              <a:rPr lang="es-ES" dirty="0">
                <a:solidFill>
                  <a:srgbClr val="1C3F91"/>
                </a:solidFill>
                <a:latin typeface="Arial" panose="020B0604020202020204" pitchFamily="34" charset="0"/>
                <a:cs typeface="Arial" panose="020B0604020202020204" pitchFamily="34" charset="0"/>
              </a:rPr>
              <a:t>Determinados instrumentos, como la resolución temprana de dudas, favorecen la operativa a desarrollar por la entidad.</a:t>
            </a:r>
          </a:p>
        </p:txBody>
      </p:sp>
      <p:grpSp>
        <p:nvGrpSpPr>
          <p:cNvPr id="4" name="Grupo 3"/>
          <p:cNvGrpSpPr/>
          <p:nvPr/>
        </p:nvGrpSpPr>
        <p:grpSpPr>
          <a:xfrm>
            <a:off x="-1" y="240631"/>
            <a:ext cx="11415563" cy="530304"/>
            <a:chOff x="-67377" y="228137"/>
            <a:chExt cx="9502796" cy="1014251"/>
          </a:xfrm>
        </p:grpSpPr>
        <p:sp>
          <p:nvSpPr>
            <p:cNvPr id="5" name="Rectángulo redondeado 4"/>
            <p:cNvSpPr/>
            <p:nvPr/>
          </p:nvSpPr>
          <p:spPr>
            <a:xfrm>
              <a:off x="-67377" y="228137"/>
              <a:ext cx="9502796" cy="1014251"/>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7 Título"/>
            <p:cNvSpPr txBox="1">
              <a:spLocks/>
            </p:cNvSpPr>
            <p:nvPr/>
          </p:nvSpPr>
          <p:spPr>
            <a:xfrm>
              <a:off x="291419" y="382951"/>
              <a:ext cx="9144000" cy="50405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800" b="1" dirty="0">
                  <a:solidFill>
                    <a:schemeClr val="bg1"/>
                  </a:solidFill>
                  <a:latin typeface="Arial" panose="020B0604020202020204" pitchFamily="34" charset="0"/>
                  <a:ea typeface="+mn-ea"/>
                  <a:cs typeface="Arial" panose="020B0604020202020204" pitchFamily="34" charset="0"/>
                </a:rPr>
                <a:t>RESULTADOS DE LA RELACIÓN COOPERATIVA EN ESPAÑA</a:t>
              </a:r>
            </a:p>
          </p:txBody>
        </p:sp>
      </p:grpSp>
      <p:sp>
        <p:nvSpPr>
          <p:cNvPr id="7" name="Rectángulo redondeado 6"/>
          <p:cNvSpPr/>
          <p:nvPr/>
        </p:nvSpPr>
        <p:spPr>
          <a:xfrm>
            <a:off x="154126" y="851881"/>
            <a:ext cx="8878371" cy="1108742"/>
          </a:xfrm>
          <a:prstGeom prst="roundRect">
            <a:avLst>
              <a:gd name="adj" fmla="val 17488"/>
            </a:avLst>
          </a:prstGeom>
          <a:solidFill>
            <a:schemeClr val="bg1"/>
          </a:solidFill>
          <a:ln w="19050">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65113" algn="just">
              <a:spcBef>
                <a:spcPts val="1800"/>
              </a:spcBef>
            </a:pPr>
            <a:r>
              <a:rPr lang="es-ES" dirty="0">
                <a:solidFill>
                  <a:srgbClr val="1C3F91"/>
                </a:solidFill>
                <a:latin typeface="Arial" panose="020B0604020202020204" pitchFamily="34" charset="0"/>
                <a:cs typeface="Arial" panose="020B0604020202020204" pitchFamily="34" charset="0"/>
              </a:rPr>
              <a:t>Los Foros colaborativos se han convertido en un excelente instrumento de comunicación y cooperación con los integrantes de los mismos, permitiendo tener un mejor conocimiento de los distintos ámbitos y establecer una relación más fluida.</a:t>
            </a:r>
            <a:endParaRPr lang="es-ES" dirty="0">
              <a:solidFill>
                <a:srgbClr val="004D9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6694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redondeado 6"/>
          <p:cNvSpPr/>
          <p:nvPr/>
        </p:nvSpPr>
        <p:spPr>
          <a:xfrm>
            <a:off x="682520" y="987304"/>
            <a:ext cx="10185400" cy="4858621"/>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700281"/>
            <a:ext cx="5450593" cy="3633729"/>
          </a:xfrm>
          <a:prstGeom prst="rect">
            <a:avLst/>
          </a:prstGeom>
        </p:spPr>
      </p:pic>
      <p:sp>
        <p:nvSpPr>
          <p:cNvPr id="2" name="Rectángulo redondeado 1"/>
          <p:cNvSpPr/>
          <p:nvPr/>
        </p:nvSpPr>
        <p:spPr>
          <a:xfrm>
            <a:off x="4860756" y="1637975"/>
            <a:ext cx="7105539" cy="3758340"/>
          </a:xfrm>
          <a:prstGeom prst="roundRect">
            <a:avLst>
              <a:gd name="adj" fmla="val 18129"/>
            </a:avLst>
          </a:prstGeom>
          <a:ln/>
        </p:spPr>
        <p:style>
          <a:lnRef idx="2">
            <a:schemeClr val="accent4"/>
          </a:lnRef>
          <a:fillRef idx="1">
            <a:schemeClr val="lt1"/>
          </a:fillRef>
          <a:effectRef idx="0">
            <a:schemeClr val="accent4"/>
          </a:effectRef>
          <a:fontRef idx="minor">
            <a:schemeClr val="dk1"/>
          </a:fontRef>
        </p:style>
        <p:txBody>
          <a:bodyPr rtlCol="0" anchor="ctr"/>
          <a:lstStyle/>
          <a:p>
            <a:pPr marL="87313" algn="just">
              <a:lnSpc>
                <a:spcPct val="130000"/>
              </a:lnSpc>
              <a:spcBef>
                <a:spcPts val="600"/>
              </a:spcBef>
              <a:spcAft>
                <a:spcPts val="600"/>
              </a:spcAft>
            </a:pPr>
            <a:r>
              <a:rPr lang="es-ES" sz="2000" b="1" dirty="0">
                <a:solidFill>
                  <a:srgbClr val="004D9D"/>
                </a:solidFill>
                <a:latin typeface="Arial" panose="020B0604020202020204" pitchFamily="34" charset="0"/>
                <a:cs typeface="Arial" panose="020B0604020202020204" pitchFamily="34" charset="0"/>
              </a:rPr>
              <a:t>Mejorar la aplicación del sistema tributario a través de:</a:t>
            </a:r>
          </a:p>
          <a:p>
            <a:pPr marL="722313" lvl="1" indent="-366713"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Incremento de la seguridad jurídica.</a:t>
            </a:r>
          </a:p>
          <a:p>
            <a:pPr marL="722313" lvl="1" indent="-366713"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Aplicación de políticas fiscales responsables por parte de las empresas con conocimiento del Consejo de administración u órganos equivalentes.</a:t>
            </a:r>
          </a:p>
          <a:p>
            <a:pPr marL="722313" lvl="1" indent="-366713"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Cooperación empresas - Agencia Tributaria en base a principios de buena fe y lealtad.</a:t>
            </a:r>
          </a:p>
        </p:txBody>
      </p:sp>
      <p:grpSp>
        <p:nvGrpSpPr>
          <p:cNvPr id="4" name="Grupo 3"/>
          <p:cNvGrpSpPr/>
          <p:nvPr/>
        </p:nvGrpSpPr>
        <p:grpSpPr>
          <a:xfrm>
            <a:off x="0" y="173255"/>
            <a:ext cx="9502796" cy="591571"/>
            <a:chOff x="0" y="228139"/>
            <a:chExt cx="9502796" cy="1014251"/>
          </a:xfrm>
        </p:grpSpPr>
        <p:sp>
          <p:nvSpPr>
            <p:cNvPr id="5" name="Rectángulo redondeado 4"/>
            <p:cNvSpPr/>
            <p:nvPr/>
          </p:nvSpPr>
          <p:spPr>
            <a:xfrm>
              <a:off x="0" y="228139"/>
              <a:ext cx="9502796" cy="1014251"/>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7 Título"/>
            <p:cNvSpPr txBox="1">
              <a:spLocks/>
            </p:cNvSpPr>
            <p:nvPr/>
          </p:nvSpPr>
          <p:spPr>
            <a:xfrm>
              <a:off x="587140" y="376661"/>
              <a:ext cx="8736257" cy="86572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800" b="1" dirty="0">
                  <a:solidFill>
                    <a:schemeClr val="bg1"/>
                  </a:solidFill>
                  <a:latin typeface="Arial" panose="020B0604020202020204" pitchFamily="34" charset="0"/>
                  <a:ea typeface="+mn-ea"/>
                  <a:cs typeface="Arial" panose="020B0604020202020204" pitchFamily="34" charset="0"/>
                </a:rPr>
                <a:t>CUMPLIMIENTO COOPERATIVO. OBJETIVOS</a:t>
              </a:r>
            </a:p>
          </p:txBody>
        </p:sp>
      </p:grpSp>
    </p:spTree>
    <p:extLst>
      <p:ext uri="{BB962C8B-B14F-4D97-AF65-F5344CB8AC3E}">
        <p14:creationId xmlns:p14="http://schemas.microsoft.com/office/powerpoint/2010/main" val="701010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4725" y="1133475"/>
            <a:ext cx="5162550" cy="4591050"/>
          </a:xfrm>
          <a:prstGeom prst="rect">
            <a:avLst/>
          </a:prstGeom>
        </p:spPr>
      </p:pic>
      <p:sp>
        <p:nvSpPr>
          <p:cNvPr id="4" name="Rectángulo 3"/>
          <p:cNvSpPr/>
          <p:nvPr/>
        </p:nvSpPr>
        <p:spPr>
          <a:xfrm>
            <a:off x="4144183" y="4586573"/>
            <a:ext cx="3903633" cy="369332"/>
          </a:xfrm>
          <a:prstGeom prst="rect">
            <a:avLst/>
          </a:prstGeom>
        </p:spPr>
        <p:txBody>
          <a:bodyPr wrap="none">
            <a:spAutoFit/>
          </a:bodyPr>
          <a:lstStyle/>
          <a:p>
            <a:r>
              <a:rPr lang="es-ES" dirty="0">
                <a:solidFill>
                  <a:srgbClr val="2B61B9"/>
                </a:solidFill>
                <a:latin typeface="Arial" panose="020B0604020202020204" pitchFamily="34" charset="0"/>
                <a:cs typeface="Arial" panose="020B0604020202020204" pitchFamily="34" charset="0"/>
              </a:rPr>
              <a:t>https://sede.agenciatributaria.gob.es</a:t>
            </a:r>
            <a:endParaRPr lang="es-ES" dirty="0"/>
          </a:p>
        </p:txBody>
      </p:sp>
    </p:spTree>
    <p:extLst>
      <p:ext uri="{BB962C8B-B14F-4D97-AF65-F5344CB8AC3E}">
        <p14:creationId xmlns:p14="http://schemas.microsoft.com/office/powerpoint/2010/main" val="4169165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redondeado 7"/>
          <p:cNvSpPr/>
          <p:nvPr/>
        </p:nvSpPr>
        <p:spPr>
          <a:xfrm>
            <a:off x="961651" y="962526"/>
            <a:ext cx="10185400" cy="5054671"/>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redondeado 8"/>
          <p:cNvSpPr/>
          <p:nvPr/>
        </p:nvSpPr>
        <p:spPr>
          <a:xfrm>
            <a:off x="562951" y="1080569"/>
            <a:ext cx="9870834" cy="2339374"/>
          </a:xfrm>
          <a:prstGeom prst="roundRect">
            <a:avLst>
              <a:gd name="adj" fmla="val 18129"/>
            </a:avLst>
          </a:prstGeom>
          <a:ln w="19050"/>
        </p:spPr>
        <p:style>
          <a:lnRef idx="2">
            <a:schemeClr val="accent4"/>
          </a:lnRef>
          <a:fillRef idx="1">
            <a:schemeClr val="lt1"/>
          </a:fillRef>
          <a:effectRef idx="0">
            <a:schemeClr val="accent4"/>
          </a:effectRef>
          <a:fontRef idx="minor">
            <a:schemeClr val="dk1"/>
          </a:fontRef>
        </p:style>
        <p:txBody>
          <a:bodyPr rtlCol="0" anchor="ctr"/>
          <a:lstStyle/>
          <a:p>
            <a:pPr algn="just" fontAlgn="auto">
              <a:spcBef>
                <a:spcPts val="600"/>
              </a:spcBef>
              <a:spcAft>
                <a:spcPts val="600"/>
              </a:spcAft>
            </a:pPr>
            <a:r>
              <a:rPr lang="es-ES" sz="2000" dirty="0">
                <a:solidFill>
                  <a:srgbClr val="004D9D"/>
                </a:solidFill>
                <a:latin typeface="Arial" panose="020B0604020202020204" pitchFamily="34" charset="0"/>
                <a:cs typeface="Arial" panose="020B0604020202020204" pitchFamily="34" charset="0"/>
              </a:rPr>
              <a:t>Julio 2020: </a:t>
            </a:r>
            <a:r>
              <a:rPr lang="es-ES" sz="2000" i="1" dirty="0">
                <a:solidFill>
                  <a:srgbClr val="004D9D"/>
                </a:solidFill>
                <a:latin typeface="Arial" panose="020B0604020202020204" pitchFamily="34" charset="0"/>
                <a:cs typeface="Arial" panose="020B0604020202020204" pitchFamily="34" charset="0"/>
              </a:rPr>
              <a:t>“Plan de acción para una fiscalidad equitativa y sencilla que apoye la estrategia de recuperación”: </a:t>
            </a:r>
            <a:r>
              <a:rPr lang="es-ES" sz="2000" dirty="0">
                <a:solidFill>
                  <a:srgbClr val="004D9D"/>
                </a:solidFill>
                <a:latin typeface="Arial" panose="020B0604020202020204" pitchFamily="34" charset="0"/>
                <a:cs typeface="Arial" panose="020B0604020202020204" pitchFamily="34" charset="0"/>
              </a:rPr>
              <a:t>establece la intención de la Comisión Europea de desarrollar conjuntamente con los Estados Miembros, un marco de cumplimiento cooperativo a nivel europeo, con el objeto de facilitar la resolución común de temas fiscales transfronterizos del Impuesto de Sociedades. </a:t>
            </a:r>
          </a:p>
          <a:p>
            <a:pPr algn="just" fontAlgn="auto">
              <a:spcBef>
                <a:spcPts val="600"/>
              </a:spcBef>
              <a:spcAft>
                <a:spcPts val="600"/>
              </a:spcAft>
            </a:pPr>
            <a:r>
              <a:rPr lang="es-ES" sz="2000" dirty="0">
                <a:solidFill>
                  <a:srgbClr val="004D9D"/>
                </a:solidFill>
                <a:latin typeface="Arial" panose="020B0604020202020204" pitchFamily="34" charset="0"/>
                <a:cs typeface="Arial" panose="020B0604020202020204" pitchFamily="34" charset="0"/>
              </a:rPr>
              <a:t>Complemento de otros programas ya existentes.</a:t>
            </a:r>
            <a:endParaRPr lang="es-ES" sz="2000" i="1" dirty="0">
              <a:solidFill>
                <a:srgbClr val="004D9D"/>
              </a:solidFill>
              <a:latin typeface="Arial" panose="020B0604020202020204" pitchFamily="34" charset="0"/>
              <a:cs typeface="Arial" panose="020B0604020202020204" pitchFamily="34" charset="0"/>
            </a:endParaRPr>
          </a:p>
        </p:txBody>
      </p:sp>
      <p:grpSp>
        <p:nvGrpSpPr>
          <p:cNvPr id="10" name="Grupo 9"/>
          <p:cNvGrpSpPr/>
          <p:nvPr/>
        </p:nvGrpSpPr>
        <p:grpSpPr>
          <a:xfrm>
            <a:off x="0" y="195057"/>
            <a:ext cx="9095874" cy="1016032"/>
            <a:chOff x="-1004821" y="414759"/>
            <a:chExt cx="7862822" cy="1139120"/>
          </a:xfrm>
        </p:grpSpPr>
        <p:sp>
          <p:nvSpPr>
            <p:cNvPr id="11" name="Rectángulo redondeado 10"/>
            <p:cNvSpPr/>
            <p:nvPr/>
          </p:nvSpPr>
          <p:spPr>
            <a:xfrm>
              <a:off x="-1004821" y="414759"/>
              <a:ext cx="7862822" cy="65725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p:cNvSpPr txBox="1"/>
            <p:nvPr/>
          </p:nvSpPr>
          <p:spPr>
            <a:xfrm>
              <a:off x="-1004820" y="484186"/>
              <a:ext cx="7382671" cy="1069693"/>
            </a:xfrm>
            <a:prstGeom prst="rect">
              <a:avLst/>
            </a:prstGeom>
            <a:noFill/>
          </p:spPr>
          <p:txBody>
            <a:bodyPr wrap="square" rtlCol="0">
              <a:spAutoFit/>
            </a:bodyPr>
            <a:lstStyle/>
            <a:p>
              <a:pPr algn="ctr" eaLnBrk="0" hangingPunct="0">
                <a:defRPr/>
              </a:pPr>
              <a:r>
                <a:rPr lang="es-ES" sz="2800" b="1" dirty="0">
                  <a:solidFill>
                    <a:schemeClr val="bg1"/>
                  </a:solidFill>
                  <a:latin typeface="Arial" panose="020B0604020202020204" pitchFamily="34" charset="0"/>
                  <a:cs typeface="Arial" panose="020B0604020202020204" pitchFamily="34" charset="0"/>
                </a:rPr>
                <a:t>RELACIÓN COOPERATIVA EN EUROPA. ETACA</a:t>
              </a:r>
            </a:p>
          </p:txBody>
        </p:sp>
      </p:grpSp>
      <p:sp>
        <p:nvSpPr>
          <p:cNvPr id="13" name="Rectángulo redondeado 12"/>
          <p:cNvSpPr/>
          <p:nvPr/>
        </p:nvSpPr>
        <p:spPr>
          <a:xfrm>
            <a:off x="1439036" y="3575837"/>
            <a:ext cx="9562639" cy="1012028"/>
          </a:xfrm>
          <a:prstGeom prst="roundRect">
            <a:avLst>
              <a:gd name="adj" fmla="val 26038"/>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2000" dirty="0">
                <a:solidFill>
                  <a:srgbClr val="004D9D"/>
                </a:solidFill>
                <a:latin typeface="Arial" panose="020B0604020202020204" pitchFamily="34" charset="0"/>
                <a:cs typeface="Arial" panose="020B0604020202020204" pitchFamily="34" charset="0"/>
              </a:rPr>
              <a:t>Finales 2021: Directrices del programa cooperativo para grandes empresas multinacionales, </a:t>
            </a:r>
            <a:r>
              <a:rPr lang="es-ES" sz="2000" b="1" i="1" dirty="0">
                <a:solidFill>
                  <a:srgbClr val="004D9D"/>
                </a:solidFill>
                <a:latin typeface="Arial" panose="020B0604020202020204" pitchFamily="34" charset="0"/>
                <a:cs typeface="Arial" panose="020B0604020202020204" pitchFamily="34" charset="0"/>
              </a:rPr>
              <a:t>ETACA</a:t>
            </a:r>
            <a:r>
              <a:rPr lang="es-ES" sz="2000" i="1" dirty="0">
                <a:solidFill>
                  <a:srgbClr val="004D9D"/>
                </a:solidFill>
                <a:latin typeface="Arial" panose="020B0604020202020204" pitchFamily="34" charset="0"/>
                <a:cs typeface="Arial" panose="020B0604020202020204" pitchFamily="34" charset="0"/>
              </a:rPr>
              <a:t> (</a:t>
            </a:r>
            <a:r>
              <a:rPr lang="es-ES" sz="2000" i="1" dirty="0" err="1">
                <a:solidFill>
                  <a:srgbClr val="004D9D"/>
                </a:solidFill>
                <a:latin typeface="Arial" panose="020B0604020202020204" pitchFamily="34" charset="0"/>
                <a:cs typeface="Arial" panose="020B0604020202020204" pitchFamily="34" charset="0"/>
              </a:rPr>
              <a:t>European</a:t>
            </a:r>
            <a:r>
              <a:rPr lang="es-ES" sz="2000" i="1" dirty="0">
                <a:solidFill>
                  <a:srgbClr val="004D9D"/>
                </a:solidFill>
                <a:latin typeface="Arial" panose="020B0604020202020204" pitchFamily="34" charset="0"/>
                <a:cs typeface="Arial" panose="020B0604020202020204" pitchFamily="34" charset="0"/>
              </a:rPr>
              <a:t> Trust and </a:t>
            </a:r>
            <a:r>
              <a:rPr lang="es-ES" sz="2000" i="1" dirty="0" err="1">
                <a:solidFill>
                  <a:srgbClr val="004D9D"/>
                </a:solidFill>
                <a:latin typeface="Arial" panose="020B0604020202020204" pitchFamily="34" charset="0"/>
                <a:cs typeface="Arial" panose="020B0604020202020204" pitchFamily="34" charset="0"/>
              </a:rPr>
              <a:t>Cooperation</a:t>
            </a:r>
            <a:r>
              <a:rPr lang="es-ES" sz="2000" i="1" dirty="0">
                <a:solidFill>
                  <a:srgbClr val="004D9D"/>
                </a:solidFill>
                <a:latin typeface="Arial" panose="020B0604020202020204" pitchFamily="34" charset="0"/>
                <a:cs typeface="Arial" panose="020B0604020202020204" pitchFamily="34" charset="0"/>
              </a:rPr>
              <a:t> </a:t>
            </a:r>
            <a:r>
              <a:rPr lang="es-ES" sz="2000" i="1" dirty="0" err="1">
                <a:solidFill>
                  <a:srgbClr val="004D9D"/>
                </a:solidFill>
                <a:latin typeface="Arial" panose="020B0604020202020204" pitchFamily="34" charset="0"/>
                <a:cs typeface="Arial" panose="020B0604020202020204" pitchFamily="34" charset="0"/>
              </a:rPr>
              <a:t>Approach</a:t>
            </a:r>
            <a:r>
              <a:rPr lang="es-ES" sz="2000" i="1" dirty="0">
                <a:solidFill>
                  <a:srgbClr val="004D9D"/>
                </a:solidFill>
                <a:latin typeface="Arial" panose="020B0604020202020204" pitchFamily="34" charset="0"/>
                <a:cs typeface="Arial" panose="020B0604020202020204" pitchFamily="34" charset="0"/>
              </a:rPr>
              <a:t>).</a:t>
            </a:r>
          </a:p>
        </p:txBody>
      </p:sp>
      <p:sp>
        <p:nvSpPr>
          <p:cNvPr id="14" name="Rectángulo redondeado 13"/>
          <p:cNvSpPr/>
          <p:nvPr/>
        </p:nvSpPr>
        <p:spPr>
          <a:xfrm>
            <a:off x="2305310" y="4783925"/>
            <a:ext cx="9230628" cy="1012028"/>
          </a:xfrm>
          <a:prstGeom prst="roundRect">
            <a:avLst>
              <a:gd name="adj" fmla="val 26038"/>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2000" dirty="0">
                <a:solidFill>
                  <a:srgbClr val="004D9D"/>
                </a:solidFill>
                <a:latin typeface="Arial" panose="020B0604020202020204" pitchFamily="34" charset="0"/>
                <a:cs typeface="Arial" panose="020B0604020202020204" pitchFamily="34" charset="0"/>
              </a:rPr>
              <a:t>Marzo 2022: inicio de piloto centrado en riesgos de precios de transferencia. 14 administraciones participantes, entre ellas, España.</a:t>
            </a:r>
            <a:endParaRPr lang="es-ES" sz="2000" i="1" dirty="0">
              <a:solidFill>
                <a:srgbClr val="004D9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0446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redondeado 7"/>
          <p:cNvSpPr/>
          <p:nvPr/>
        </p:nvSpPr>
        <p:spPr>
          <a:xfrm>
            <a:off x="961651" y="962526"/>
            <a:ext cx="10185400" cy="5054671"/>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redondeado 8"/>
          <p:cNvSpPr/>
          <p:nvPr/>
        </p:nvSpPr>
        <p:spPr>
          <a:xfrm>
            <a:off x="1723167" y="1186781"/>
            <a:ext cx="9990777" cy="805648"/>
          </a:xfrm>
          <a:prstGeom prst="roundRect">
            <a:avLst>
              <a:gd name="adj" fmla="val 34720"/>
            </a:avLst>
          </a:prstGeom>
          <a:ln/>
        </p:spPr>
        <p:style>
          <a:lnRef idx="2">
            <a:schemeClr val="accent4"/>
          </a:lnRef>
          <a:fillRef idx="1">
            <a:schemeClr val="lt1"/>
          </a:fillRef>
          <a:effectRef idx="0">
            <a:schemeClr val="accent4"/>
          </a:effectRef>
          <a:fontRef idx="minor">
            <a:schemeClr val="dk1"/>
          </a:fontRef>
        </p:style>
        <p:txBody>
          <a:bodyPr rtlCol="0" anchor="ctr"/>
          <a:lstStyle/>
          <a:p>
            <a:pPr algn="just" fontAlgn="auto">
              <a:spcBef>
                <a:spcPts val="600"/>
              </a:spcBef>
              <a:spcAft>
                <a:spcPts val="600"/>
              </a:spcAft>
            </a:pPr>
            <a:r>
              <a:rPr lang="es-ES" sz="2000" dirty="0">
                <a:solidFill>
                  <a:srgbClr val="004D9D"/>
                </a:solidFill>
                <a:latin typeface="Arial" panose="020B0604020202020204" pitchFamily="34" charset="0"/>
                <a:cs typeface="Arial" panose="020B0604020202020204" pitchFamily="34" charset="0"/>
              </a:rPr>
              <a:t>Inspirado en el modelo </a:t>
            </a:r>
            <a:r>
              <a:rPr lang="es-ES" sz="2000" i="1" dirty="0">
                <a:solidFill>
                  <a:srgbClr val="004D9D"/>
                </a:solidFill>
                <a:latin typeface="Arial" panose="020B0604020202020204" pitchFamily="34" charset="0"/>
                <a:cs typeface="Arial" panose="020B0604020202020204" pitchFamily="34" charset="0"/>
              </a:rPr>
              <a:t>ICAP (Internacional </a:t>
            </a:r>
            <a:r>
              <a:rPr lang="es-ES" sz="2000" i="1" dirty="0" err="1">
                <a:solidFill>
                  <a:srgbClr val="004D9D"/>
                </a:solidFill>
                <a:latin typeface="Arial" panose="020B0604020202020204" pitchFamily="34" charset="0"/>
                <a:cs typeface="Arial" panose="020B0604020202020204" pitchFamily="34" charset="0"/>
              </a:rPr>
              <a:t>Compliance</a:t>
            </a:r>
            <a:r>
              <a:rPr lang="es-ES" sz="2000" i="1" dirty="0">
                <a:solidFill>
                  <a:srgbClr val="004D9D"/>
                </a:solidFill>
                <a:latin typeface="Arial" panose="020B0604020202020204" pitchFamily="34" charset="0"/>
                <a:cs typeface="Arial" panose="020B0604020202020204" pitchFamily="34" charset="0"/>
              </a:rPr>
              <a:t> </a:t>
            </a:r>
            <a:r>
              <a:rPr lang="es-ES" sz="2000" i="1" dirty="0" err="1">
                <a:solidFill>
                  <a:srgbClr val="004D9D"/>
                </a:solidFill>
                <a:latin typeface="Arial" panose="020B0604020202020204" pitchFamily="34" charset="0"/>
                <a:cs typeface="Arial" panose="020B0604020202020204" pitchFamily="34" charset="0"/>
              </a:rPr>
              <a:t>Assurance</a:t>
            </a:r>
            <a:r>
              <a:rPr lang="es-ES" sz="2000" i="1" dirty="0">
                <a:solidFill>
                  <a:srgbClr val="004D9D"/>
                </a:solidFill>
                <a:latin typeface="Arial" panose="020B0604020202020204" pitchFamily="34" charset="0"/>
                <a:cs typeface="Arial" panose="020B0604020202020204" pitchFamily="34" charset="0"/>
              </a:rPr>
              <a:t> </a:t>
            </a:r>
            <a:r>
              <a:rPr lang="es-ES" sz="2000" i="1" dirty="0" err="1">
                <a:solidFill>
                  <a:srgbClr val="004D9D"/>
                </a:solidFill>
                <a:latin typeface="Arial" panose="020B0604020202020204" pitchFamily="34" charset="0"/>
                <a:cs typeface="Arial" panose="020B0604020202020204" pitchFamily="34" charset="0"/>
              </a:rPr>
              <a:t>Programme</a:t>
            </a:r>
            <a:r>
              <a:rPr lang="es-ES" sz="2000" i="1" dirty="0">
                <a:solidFill>
                  <a:srgbClr val="004D9D"/>
                </a:solidFill>
                <a:latin typeface="Arial" panose="020B0604020202020204" pitchFamily="34" charset="0"/>
                <a:cs typeface="Arial" panose="020B0604020202020204" pitchFamily="34" charset="0"/>
              </a:rPr>
              <a:t>) </a:t>
            </a:r>
            <a:r>
              <a:rPr lang="es-ES" sz="2000" dirty="0">
                <a:solidFill>
                  <a:srgbClr val="004D9D"/>
                </a:solidFill>
                <a:latin typeface="Arial" panose="020B0604020202020204" pitchFamily="34" charset="0"/>
                <a:cs typeface="Arial" panose="020B0604020202020204" pitchFamily="34" charset="0"/>
              </a:rPr>
              <a:t>de la OCDE-FTA, en el que participan 22 administraciones.</a:t>
            </a:r>
            <a:endParaRPr lang="es-ES" sz="2000" i="1" dirty="0">
              <a:solidFill>
                <a:srgbClr val="004D9D"/>
              </a:solidFill>
              <a:latin typeface="Arial" panose="020B0604020202020204" pitchFamily="34" charset="0"/>
              <a:cs typeface="Arial" panose="020B0604020202020204" pitchFamily="34" charset="0"/>
            </a:endParaRPr>
          </a:p>
        </p:txBody>
      </p:sp>
      <p:sp>
        <p:nvSpPr>
          <p:cNvPr id="14" name="Rectángulo redondeado 13"/>
          <p:cNvSpPr/>
          <p:nvPr/>
        </p:nvSpPr>
        <p:spPr>
          <a:xfrm>
            <a:off x="1058780" y="2105959"/>
            <a:ext cx="10655164" cy="2027198"/>
          </a:xfrm>
          <a:prstGeom prst="roundRect">
            <a:avLst>
              <a:gd name="adj" fmla="val 26038"/>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2000" b="1" dirty="0">
                <a:solidFill>
                  <a:srgbClr val="004D9D"/>
                </a:solidFill>
                <a:latin typeface="Arial" panose="020B0604020202020204" pitchFamily="34" charset="0"/>
                <a:cs typeface="Arial" panose="020B0604020202020204" pitchFamily="34" charset="0"/>
              </a:rPr>
              <a:t>Objetivo</a:t>
            </a:r>
            <a:r>
              <a:rPr lang="es-ES" sz="2000" dirty="0">
                <a:solidFill>
                  <a:srgbClr val="004D9D"/>
                </a:solidFill>
                <a:latin typeface="Arial" panose="020B0604020202020204" pitchFamily="34" charset="0"/>
                <a:cs typeface="Arial" panose="020B0604020202020204" pitchFamily="34" charset="0"/>
              </a:rPr>
              <a:t>: fomentar la comunicación y el diálogo entre contribuyentes y administraciones tributarias en un entorno de cooperación, transparencia y confianza, para que éstas puedan evaluar </a:t>
            </a:r>
            <a:r>
              <a:rPr lang="es-ES" sz="2000" i="1" dirty="0">
                <a:solidFill>
                  <a:srgbClr val="004D9D"/>
                </a:solidFill>
                <a:latin typeface="Arial" panose="020B0604020202020204" pitchFamily="34" charset="0"/>
                <a:cs typeface="Arial" panose="020B0604020202020204" pitchFamily="34" charset="0"/>
              </a:rPr>
              <a:t>ex ante</a:t>
            </a:r>
            <a:r>
              <a:rPr lang="es-ES" sz="2000" dirty="0">
                <a:solidFill>
                  <a:srgbClr val="004D9D"/>
                </a:solidFill>
                <a:latin typeface="Arial" panose="020B0604020202020204" pitchFamily="34" charset="0"/>
                <a:cs typeface="Arial" panose="020B0604020202020204" pitchFamily="34" charset="0"/>
              </a:rPr>
              <a:t> los riesgos en materia de precios de transferencia de determinadas operaciones </a:t>
            </a:r>
            <a:r>
              <a:rPr lang="es-ES" sz="2000" dirty="0" err="1">
                <a:solidFill>
                  <a:srgbClr val="004D9D"/>
                </a:solidFill>
                <a:latin typeface="Arial" panose="020B0604020202020204" pitchFamily="34" charset="0"/>
                <a:cs typeface="Arial" panose="020B0604020202020204" pitchFamily="34" charset="0"/>
              </a:rPr>
              <a:t>intragrupo</a:t>
            </a:r>
            <a:r>
              <a:rPr lang="es-ES" sz="2000" dirty="0">
                <a:solidFill>
                  <a:srgbClr val="004D9D"/>
                </a:solidFill>
                <a:latin typeface="Arial" panose="020B0604020202020204" pitchFamily="34" charset="0"/>
                <a:cs typeface="Arial" panose="020B0604020202020204" pitchFamily="34" charset="0"/>
              </a:rPr>
              <a:t>, reduciendo la posibilidad de una doble imposición y la </a:t>
            </a:r>
            <a:r>
              <a:rPr lang="es-ES" sz="2000" dirty="0" err="1">
                <a:solidFill>
                  <a:srgbClr val="004D9D"/>
                </a:solidFill>
                <a:latin typeface="Arial" panose="020B0604020202020204" pitchFamily="34" charset="0"/>
                <a:cs typeface="Arial" panose="020B0604020202020204" pitchFamily="34" charset="0"/>
              </a:rPr>
              <a:t>litigiosidad</a:t>
            </a:r>
            <a:r>
              <a:rPr lang="es-ES" sz="2000" dirty="0">
                <a:solidFill>
                  <a:srgbClr val="004D9D"/>
                </a:solidFill>
                <a:latin typeface="Arial" panose="020B0604020202020204" pitchFamily="34" charset="0"/>
                <a:cs typeface="Arial" panose="020B0604020202020204" pitchFamily="34" charset="0"/>
              </a:rPr>
              <a:t>.</a:t>
            </a:r>
            <a:endParaRPr lang="es-ES" sz="2000" i="1" dirty="0">
              <a:solidFill>
                <a:srgbClr val="004D9D"/>
              </a:solidFill>
              <a:latin typeface="Arial" panose="020B0604020202020204" pitchFamily="34" charset="0"/>
              <a:cs typeface="Arial" panose="020B0604020202020204" pitchFamily="34" charset="0"/>
            </a:endParaRPr>
          </a:p>
        </p:txBody>
      </p:sp>
      <p:sp>
        <p:nvSpPr>
          <p:cNvPr id="15" name="Rectángulo redondeado 14"/>
          <p:cNvSpPr/>
          <p:nvPr/>
        </p:nvSpPr>
        <p:spPr>
          <a:xfrm>
            <a:off x="539015" y="4246688"/>
            <a:ext cx="11174928" cy="1994764"/>
          </a:xfrm>
          <a:prstGeom prst="roundRect">
            <a:avLst>
              <a:gd name="adj" fmla="val 26038"/>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spcBef>
                <a:spcPts val="1200"/>
              </a:spcBef>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Aunque no proporciona la misma seguridad jurídica que un APA, garantiza que operaciones evaluadas como de bajo riesgo no serán sometidas a una posterior revisión.</a:t>
            </a:r>
          </a:p>
          <a:p>
            <a:pPr marL="342900" indent="-342900" algn="just">
              <a:spcBef>
                <a:spcPts val="1200"/>
              </a:spcBef>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Evita ajustes de precios de transferencia poco fundamentados.</a:t>
            </a:r>
          </a:p>
          <a:p>
            <a:pPr marL="342900" indent="-342900" algn="just">
              <a:spcBef>
                <a:spcPts val="1200"/>
              </a:spcBef>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Permite una asignación más eficiente de los recursos de las administraciones tributarias.</a:t>
            </a:r>
          </a:p>
        </p:txBody>
      </p:sp>
      <p:grpSp>
        <p:nvGrpSpPr>
          <p:cNvPr id="16" name="Grupo 15"/>
          <p:cNvGrpSpPr/>
          <p:nvPr/>
        </p:nvGrpSpPr>
        <p:grpSpPr>
          <a:xfrm>
            <a:off x="0" y="195057"/>
            <a:ext cx="9095874" cy="1016032"/>
            <a:chOff x="-1004821" y="414759"/>
            <a:chExt cx="7862822" cy="1139120"/>
          </a:xfrm>
        </p:grpSpPr>
        <p:sp>
          <p:nvSpPr>
            <p:cNvPr id="17" name="Rectángulo redondeado 16"/>
            <p:cNvSpPr/>
            <p:nvPr/>
          </p:nvSpPr>
          <p:spPr>
            <a:xfrm>
              <a:off x="-1004821" y="414759"/>
              <a:ext cx="7862822" cy="65725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p:cNvSpPr txBox="1"/>
            <p:nvPr/>
          </p:nvSpPr>
          <p:spPr>
            <a:xfrm>
              <a:off x="-1004820" y="484186"/>
              <a:ext cx="7382671" cy="1069693"/>
            </a:xfrm>
            <a:prstGeom prst="rect">
              <a:avLst/>
            </a:prstGeom>
            <a:noFill/>
          </p:spPr>
          <p:txBody>
            <a:bodyPr wrap="square" rtlCol="0">
              <a:spAutoFit/>
            </a:bodyPr>
            <a:lstStyle/>
            <a:p>
              <a:pPr algn="ctr" eaLnBrk="0" hangingPunct="0">
                <a:defRPr/>
              </a:pPr>
              <a:r>
                <a:rPr lang="es-ES" sz="2800" b="1" dirty="0">
                  <a:solidFill>
                    <a:schemeClr val="bg1"/>
                  </a:solidFill>
                  <a:latin typeface="Arial" panose="020B0604020202020204" pitchFamily="34" charset="0"/>
                  <a:cs typeface="Arial" panose="020B0604020202020204" pitchFamily="34" charset="0"/>
                </a:rPr>
                <a:t>RELACIÓN COOPERATIVA EN EUROPA. ETACA</a:t>
              </a:r>
            </a:p>
          </p:txBody>
        </p:sp>
      </p:grpSp>
    </p:spTree>
    <p:extLst>
      <p:ext uri="{BB962C8B-B14F-4D97-AF65-F5344CB8AC3E}">
        <p14:creationId xmlns:p14="http://schemas.microsoft.com/office/powerpoint/2010/main" val="2270825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redondeado 7"/>
          <p:cNvSpPr/>
          <p:nvPr/>
        </p:nvSpPr>
        <p:spPr>
          <a:xfrm>
            <a:off x="961651" y="962526"/>
            <a:ext cx="10185400" cy="5054671"/>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redondeado 8"/>
          <p:cNvSpPr/>
          <p:nvPr/>
        </p:nvSpPr>
        <p:spPr>
          <a:xfrm>
            <a:off x="500637" y="910594"/>
            <a:ext cx="8412357" cy="2341082"/>
          </a:xfrm>
          <a:prstGeom prst="roundRect">
            <a:avLst>
              <a:gd name="adj" fmla="val 26908"/>
            </a:avLst>
          </a:prstGeom>
          <a:ln/>
        </p:spPr>
        <p:style>
          <a:lnRef idx="2">
            <a:schemeClr val="accent4"/>
          </a:lnRef>
          <a:fillRef idx="1">
            <a:schemeClr val="lt1"/>
          </a:fillRef>
          <a:effectRef idx="0">
            <a:schemeClr val="accent4"/>
          </a:effectRef>
          <a:fontRef idx="minor">
            <a:schemeClr val="dk1"/>
          </a:fontRef>
        </p:style>
        <p:txBody>
          <a:bodyPr rtlCol="0" anchor="ctr"/>
          <a:lstStyle/>
          <a:p>
            <a:pPr algn="just" fontAlgn="auto"/>
            <a:r>
              <a:rPr lang="es-ES" sz="2000" b="1" dirty="0">
                <a:solidFill>
                  <a:srgbClr val="004D9D"/>
                </a:solidFill>
                <a:latin typeface="Arial" panose="020B0604020202020204" pitchFamily="34" charset="0"/>
                <a:cs typeface="Arial" panose="020B0604020202020204" pitchFamily="34" charset="0"/>
              </a:rPr>
              <a:t>Destinatarios</a:t>
            </a:r>
            <a:r>
              <a:rPr lang="es-ES" sz="2000" dirty="0">
                <a:solidFill>
                  <a:srgbClr val="004D9D"/>
                </a:solidFill>
                <a:latin typeface="Arial" panose="020B0604020202020204" pitchFamily="34" charset="0"/>
                <a:cs typeface="Arial" panose="020B0604020202020204" pitchFamily="34" charset="0"/>
              </a:rPr>
              <a:t>: multinacionales cuya cifra de ingresos totales consolidados a nivel de grupo supere los 750 millones de euros y cuya matriz esté en la UE. También entidades con cifra inferior pero que puedan reportar el informe país por país.</a:t>
            </a:r>
          </a:p>
          <a:p>
            <a:pPr algn="just" fontAlgn="auto">
              <a:spcBef>
                <a:spcPts val="600"/>
              </a:spcBef>
            </a:pPr>
            <a:r>
              <a:rPr lang="es-ES" sz="2000" dirty="0">
                <a:solidFill>
                  <a:srgbClr val="004D9D"/>
                </a:solidFill>
                <a:latin typeface="Arial" panose="020B0604020202020204" pitchFamily="34" charset="0"/>
                <a:cs typeface="Arial" panose="020B0604020202020204" pitchFamily="34" charset="0"/>
              </a:rPr>
              <a:t>Test de idoneidad.</a:t>
            </a:r>
          </a:p>
          <a:p>
            <a:pPr algn="just" fontAlgn="auto">
              <a:spcBef>
                <a:spcPts val="600"/>
              </a:spcBef>
            </a:pPr>
            <a:r>
              <a:rPr lang="es-ES" sz="2000" dirty="0">
                <a:solidFill>
                  <a:srgbClr val="004D9D"/>
                </a:solidFill>
                <a:latin typeface="Arial" panose="020B0604020202020204" pitchFamily="34" charset="0"/>
                <a:cs typeface="Arial" panose="020B0604020202020204" pitchFamily="34" charset="0"/>
              </a:rPr>
              <a:t>Asunción de posición colaborativa.</a:t>
            </a:r>
          </a:p>
        </p:txBody>
      </p:sp>
      <p:sp>
        <p:nvSpPr>
          <p:cNvPr id="14" name="Rectángulo redondeado 13"/>
          <p:cNvSpPr/>
          <p:nvPr/>
        </p:nvSpPr>
        <p:spPr>
          <a:xfrm>
            <a:off x="2576318" y="3372667"/>
            <a:ext cx="7587959" cy="2052514"/>
          </a:xfrm>
          <a:prstGeom prst="roundRect">
            <a:avLst>
              <a:gd name="adj" fmla="val 26038"/>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2000" b="1" dirty="0">
                <a:solidFill>
                  <a:srgbClr val="004D9D"/>
                </a:solidFill>
                <a:latin typeface="Arial" panose="020B0604020202020204" pitchFamily="34" charset="0"/>
                <a:cs typeface="Arial" panose="020B0604020202020204" pitchFamily="34" charset="0"/>
              </a:rPr>
              <a:t>Operaciones cubiertas</a:t>
            </a:r>
            <a:r>
              <a:rPr lang="es-ES" sz="2000" dirty="0">
                <a:solidFill>
                  <a:srgbClr val="004D9D"/>
                </a:solidFill>
                <a:latin typeface="Arial" panose="020B0604020202020204" pitchFamily="34" charset="0"/>
                <a:cs typeface="Arial" panose="020B0604020202020204" pitchFamily="34" charset="0"/>
              </a:rPr>
              <a:t>: operaciones </a:t>
            </a:r>
            <a:r>
              <a:rPr lang="es-ES" sz="2000" dirty="0" err="1">
                <a:solidFill>
                  <a:srgbClr val="004D9D"/>
                </a:solidFill>
                <a:latin typeface="Arial" panose="020B0604020202020204" pitchFamily="34" charset="0"/>
                <a:cs typeface="Arial" panose="020B0604020202020204" pitchFamily="34" charset="0"/>
              </a:rPr>
              <a:t>intragrupo</a:t>
            </a:r>
            <a:r>
              <a:rPr lang="es-ES" sz="2000" dirty="0">
                <a:solidFill>
                  <a:srgbClr val="004D9D"/>
                </a:solidFill>
                <a:latin typeface="Arial" panose="020B0604020202020204" pitchFamily="34" charset="0"/>
                <a:cs typeface="Arial" panose="020B0604020202020204" pitchFamily="34" charset="0"/>
              </a:rPr>
              <a:t> rutinarias. Si las administraciones que participan en la evaluación de riesgos lo deciden, pueden incluirse operaciones no rutinarias.</a:t>
            </a:r>
          </a:p>
          <a:p>
            <a:pPr algn="just">
              <a:spcBef>
                <a:spcPts val="600"/>
              </a:spcBef>
            </a:pPr>
            <a:r>
              <a:rPr lang="es-ES" sz="2000" dirty="0">
                <a:solidFill>
                  <a:srgbClr val="004D9D"/>
                </a:solidFill>
                <a:latin typeface="Arial" panose="020B0604020202020204" pitchFamily="34" charset="0"/>
                <a:cs typeface="Arial" panose="020B0604020202020204" pitchFamily="34" charset="0"/>
              </a:rPr>
              <a:t>Puede afectar a operaciones realizadas con entidades de estados no participantes o terceros.</a:t>
            </a:r>
          </a:p>
        </p:txBody>
      </p:sp>
      <p:sp>
        <p:nvSpPr>
          <p:cNvPr id="16" name="Rectángulo redondeado 15"/>
          <p:cNvSpPr/>
          <p:nvPr/>
        </p:nvSpPr>
        <p:spPr>
          <a:xfrm>
            <a:off x="4379496" y="5606415"/>
            <a:ext cx="7363324" cy="842512"/>
          </a:xfrm>
          <a:prstGeom prst="roundRect">
            <a:avLst>
              <a:gd name="adj" fmla="val 26038"/>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1200"/>
              </a:spcBef>
            </a:pPr>
            <a:r>
              <a:rPr lang="es-ES" sz="2000" b="1" dirty="0">
                <a:solidFill>
                  <a:srgbClr val="004D9D"/>
                </a:solidFill>
                <a:latin typeface="Arial" panose="020B0604020202020204" pitchFamily="34" charset="0"/>
                <a:cs typeface="Arial" panose="020B0604020202020204" pitchFamily="34" charset="0"/>
              </a:rPr>
              <a:t>Coordinación de actuaciones:</a:t>
            </a:r>
            <a:r>
              <a:rPr lang="es-ES" sz="2000" dirty="0">
                <a:solidFill>
                  <a:srgbClr val="004D9D"/>
                </a:solidFill>
                <a:latin typeface="Arial" panose="020B0604020202020204" pitchFamily="34" charset="0"/>
                <a:cs typeface="Arial" panose="020B0604020202020204" pitchFamily="34" charset="0"/>
              </a:rPr>
              <a:t> por administración tributaria del estado miembro de residencia de la entidad matriz.</a:t>
            </a:r>
          </a:p>
        </p:txBody>
      </p:sp>
      <p:grpSp>
        <p:nvGrpSpPr>
          <p:cNvPr id="17" name="Grupo 16"/>
          <p:cNvGrpSpPr/>
          <p:nvPr/>
        </p:nvGrpSpPr>
        <p:grpSpPr>
          <a:xfrm>
            <a:off x="0" y="195057"/>
            <a:ext cx="9095874" cy="1016032"/>
            <a:chOff x="-1004821" y="414759"/>
            <a:chExt cx="7862822" cy="1139120"/>
          </a:xfrm>
        </p:grpSpPr>
        <p:sp>
          <p:nvSpPr>
            <p:cNvPr id="18" name="Rectángulo redondeado 17"/>
            <p:cNvSpPr/>
            <p:nvPr/>
          </p:nvSpPr>
          <p:spPr>
            <a:xfrm>
              <a:off x="-1004821" y="414759"/>
              <a:ext cx="7862822" cy="65725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CuadroTexto 18"/>
            <p:cNvSpPr txBox="1"/>
            <p:nvPr/>
          </p:nvSpPr>
          <p:spPr>
            <a:xfrm>
              <a:off x="-1004820" y="484186"/>
              <a:ext cx="7382671" cy="1069693"/>
            </a:xfrm>
            <a:prstGeom prst="rect">
              <a:avLst/>
            </a:prstGeom>
            <a:noFill/>
          </p:spPr>
          <p:txBody>
            <a:bodyPr wrap="square" rtlCol="0">
              <a:spAutoFit/>
            </a:bodyPr>
            <a:lstStyle/>
            <a:p>
              <a:pPr algn="ctr" eaLnBrk="0" hangingPunct="0">
                <a:defRPr/>
              </a:pPr>
              <a:r>
                <a:rPr lang="es-ES" sz="2800" b="1" dirty="0">
                  <a:solidFill>
                    <a:schemeClr val="bg1"/>
                  </a:solidFill>
                  <a:latin typeface="Arial" panose="020B0604020202020204" pitchFamily="34" charset="0"/>
                  <a:cs typeface="Arial" panose="020B0604020202020204" pitchFamily="34" charset="0"/>
                </a:rPr>
                <a:t>RELACIÓN COOPERATIVA EN EUROPA. ETACA</a:t>
              </a:r>
            </a:p>
          </p:txBody>
        </p:sp>
      </p:grpSp>
    </p:spTree>
    <p:extLst>
      <p:ext uri="{BB962C8B-B14F-4D97-AF65-F5344CB8AC3E}">
        <p14:creationId xmlns:p14="http://schemas.microsoft.com/office/powerpoint/2010/main" val="1427747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redondeado 7"/>
          <p:cNvSpPr/>
          <p:nvPr/>
        </p:nvSpPr>
        <p:spPr>
          <a:xfrm>
            <a:off x="961651" y="962526"/>
            <a:ext cx="10185400" cy="5054671"/>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redondeado 8"/>
          <p:cNvSpPr/>
          <p:nvPr/>
        </p:nvSpPr>
        <p:spPr>
          <a:xfrm>
            <a:off x="1588168" y="1632185"/>
            <a:ext cx="8961120" cy="3715351"/>
          </a:xfrm>
          <a:prstGeom prst="roundRect">
            <a:avLst>
              <a:gd name="adj" fmla="val 23050"/>
            </a:avLst>
          </a:prstGeom>
          <a:ln/>
        </p:spPr>
        <p:style>
          <a:lnRef idx="2">
            <a:schemeClr val="accent4"/>
          </a:lnRef>
          <a:fillRef idx="1">
            <a:schemeClr val="lt1"/>
          </a:fillRef>
          <a:effectRef idx="0">
            <a:schemeClr val="accent4"/>
          </a:effectRef>
          <a:fontRef idx="minor">
            <a:schemeClr val="dk1"/>
          </a:fontRef>
        </p:style>
        <p:txBody>
          <a:bodyPr rtlCol="0" anchor="ctr"/>
          <a:lstStyle/>
          <a:p>
            <a:pPr algn="just" fontAlgn="auto"/>
            <a:r>
              <a:rPr lang="es-ES" sz="2000" b="1" dirty="0">
                <a:solidFill>
                  <a:srgbClr val="004D9D"/>
                </a:solidFill>
                <a:latin typeface="Arial" panose="020B0604020202020204" pitchFamily="34" charset="0"/>
                <a:cs typeface="Arial" panose="020B0604020202020204" pitchFamily="34" charset="0"/>
              </a:rPr>
              <a:t>Fases</a:t>
            </a:r>
            <a:r>
              <a:rPr lang="es-ES" sz="2000" dirty="0">
                <a:solidFill>
                  <a:srgbClr val="004D9D"/>
                </a:solidFill>
                <a:latin typeface="Arial" panose="020B0604020202020204" pitchFamily="34" charset="0"/>
                <a:cs typeface="Arial" panose="020B0604020202020204" pitchFamily="34" charset="0"/>
              </a:rPr>
              <a:t>: </a:t>
            </a:r>
          </a:p>
          <a:p>
            <a:pPr marL="457200" indent="-457200" algn="just" fontAlgn="auto">
              <a:spcBef>
                <a:spcPts val="600"/>
              </a:spcBef>
              <a:buFont typeface="+mj-lt"/>
              <a:buAutoNum type="arabicPeriod"/>
            </a:pPr>
            <a:r>
              <a:rPr lang="es-ES" sz="2000" dirty="0">
                <a:solidFill>
                  <a:srgbClr val="004D9D"/>
                </a:solidFill>
                <a:latin typeface="Arial" panose="020B0604020202020204" pitchFamily="34" charset="0"/>
                <a:cs typeface="Arial" panose="020B0604020202020204" pitchFamily="34" charset="0"/>
              </a:rPr>
              <a:t>Admisión en el programa.</a:t>
            </a:r>
          </a:p>
          <a:p>
            <a:pPr marL="457200" indent="-457200" algn="just" fontAlgn="auto">
              <a:spcBef>
                <a:spcPts val="600"/>
              </a:spcBef>
              <a:buFont typeface="+mj-lt"/>
              <a:buAutoNum type="arabicPeriod"/>
            </a:pPr>
            <a:r>
              <a:rPr lang="es-ES" sz="2000" dirty="0">
                <a:solidFill>
                  <a:srgbClr val="004D9D"/>
                </a:solidFill>
                <a:latin typeface="Arial" panose="020B0604020202020204" pitchFamily="34" charset="0"/>
                <a:cs typeface="Arial" panose="020B0604020202020204" pitchFamily="34" charset="0"/>
              </a:rPr>
              <a:t>Evaluación de riesgos de precios de transferencia por administraciones, puesta en común con entidad, y decisión final.</a:t>
            </a:r>
          </a:p>
          <a:p>
            <a:pPr marL="457200" indent="-457200" algn="just" fontAlgn="auto">
              <a:spcBef>
                <a:spcPts val="600"/>
              </a:spcBef>
              <a:buFont typeface="+mj-lt"/>
              <a:buAutoNum type="arabicPeriod"/>
            </a:pPr>
            <a:r>
              <a:rPr lang="es-ES" sz="2000" dirty="0">
                <a:solidFill>
                  <a:srgbClr val="004D9D"/>
                </a:solidFill>
                <a:latin typeface="Arial" panose="020B0604020202020204" pitchFamily="34" charset="0"/>
                <a:cs typeface="Arial" panose="020B0604020202020204" pitchFamily="34" charset="0"/>
              </a:rPr>
              <a:t>Informe final conjunto de todas las administraciones participantes. Envío a entidad. Efectos sobre período o períodos cubiertos y dos ejercicios fiscales siguientes (salvo modificaciones sustanciales en circunstancias consideradas).</a:t>
            </a:r>
          </a:p>
        </p:txBody>
      </p:sp>
      <p:grpSp>
        <p:nvGrpSpPr>
          <p:cNvPr id="15" name="Grupo 14"/>
          <p:cNvGrpSpPr/>
          <p:nvPr/>
        </p:nvGrpSpPr>
        <p:grpSpPr>
          <a:xfrm>
            <a:off x="0" y="195057"/>
            <a:ext cx="9095874" cy="1016032"/>
            <a:chOff x="-1004821" y="414759"/>
            <a:chExt cx="7862822" cy="1139120"/>
          </a:xfrm>
        </p:grpSpPr>
        <p:sp>
          <p:nvSpPr>
            <p:cNvPr id="17" name="Rectángulo redondeado 16"/>
            <p:cNvSpPr/>
            <p:nvPr/>
          </p:nvSpPr>
          <p:spPr>
            <a:xfrm>
              <a:off x="-1004821" y="414759"/>
              <a:ext cx="7862822" cy="65725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p:cNvSpPr txBox="1"/>
            <p:nvPr/>
          </p:nvSpPr>
          <p:spPr>
            <a:xfrm>
              <a:off x="-1004820" y="484186"/>
              <a:ext cx="7382671" cy="1069693"/>
            </a:xfrm>
            <a:prstGeom prst="rect">
              <a:avLst/>
            </a:prstGeom>
            <a:noFill/>
          </p:spPr>
          <p:txBody>
            <a:bodyPr wrap="square" rtlCol="0">
              <a:spAutoFit/>
            </a:bodyPr>
            <a:lstStyle/>
            <a:p>
              <a:pPr algn="ctr" eaLnBrk="0" hangingPunct="0">
                <a:defRPr/>
              </a:pPr>
              <a:r>
                <a:rPr lang="es-ES" sz="2800" b="1" dirty="0">
                  <a:solidFill>
                    <a:schemeClr val="bg1"/>
                  </a:solidFill>
                  <a:latin typeface="Arial" panose="020B0604020202020204" pitchFamily="34" charset="0"/>
                  <a:cs typeface="Arial" panose="020B0604020202020204" pitchFamily="34" charset="0"/>
                </a:rPr>
                <a:t>RELACIÓN COOPERATIVA EN EUROPA. ETACA</a:t>
              </a:r>
            </a:p>
          </p:txBody>
        </p:sp>
      </p:grpSp>
    </p:spTree>
    <p:extLst>
      <p:ext uri="{BB962C8B-B14F-4D97-AF65-F5344CB8AC3E}">
        <p14:creationId xmlns:p14="http://schemas.microsoft.com/office/powerpoint/2010/main" val="3712179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redondeado 7"/>
          <p:cNvSpPr/>
          <p:nvPr/>
        </p:nvSpPr>
        <p:spPr>
          <a:xfrm>
            <a:off x="961651" y="962526"/>
            <a:ext cx="10185400" cy="5054671"/>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redondeado 8"/>
          <p:cNvSpPr/>
          <p:nvPr/>
        </p:nvSpPr>
        <p:spPr>
          <a:xfrm>
            <a:off x="1409974" y="1039529"/>
            <a:ext cx="9288753" cy="5072514"/>
          </a:xfrm>
          <a:prstGeom prst="roundRect">
            <a:avLst>
              <a:gd name="adj" fmla="val 18129"/>
            </a:avLst>
          </a:prstGeom>
          <a:ln/>
        </p:spPr>
        <p:style>
          <a:lnRef idx="2">
            <a:schemeClr val="accent4"/>
          </a:lnRef>
          <a:fillRef idx="1">
            <a:schemeClr val="lt1"/>
          </a:fillRef>
          <a:effectRef idx="0">
            <a:schemeClr val="accent4"/>
          </a:effectRef>
          <a:fontRef idx="minor">
            <a:schemeClr val="dk1"/>
          </a:fontRef>
        </p:style>
        <p:txBody>
          <a:bodyPr rtlCol="0" anchor="ctr"/>
          <a:lstStyle/>
          <a:p>
            <a:pPr algn="just" fontAlgn="auto">
              <a:lnSpc>
                <a:spcPct val="130000"/>
              </a:lnSpc>
              <a:spcBef>
                <a:spcPts val="600"/>
              </a:spcBef>
              <a:spcAft>
                <a:spcPts val="600"/>
              </a:spcAft>
            </a:pPr>
            <a:r>
              <a:rPr lang="es-ES" sz="2000" b="1" dirty="0">
                <a:solidFill>
                  <a:srgbClr val="004D9D"/>
                </a:solidFill>
                <a:latin typeface="Arial" panose="020B0604020202020204" pitchFamily="34" charset="0"/>
                <a:cs typeface="Arial" panose="020B0604020202020204" pitchFamily="34" charset="0"/>
              </a:rPr>
              <a:t>Características:</a:t>
            </a:r>
          </a:p>
          <a:p>
            <a:pPr marL="534988" indent="-534988" algn="just" fontAlgn="auto">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Modelo de </a:t>
            </a:r>
            <a:r>
              <a:rPr lang="es-ES" sz="2000" b="1" dirty="0">
                <a:solidFill>
                  <a:srgbClr val="004D9D"/>
                </a:solidFill>
                <a:latin typeface="Arial" panose="020B0604020202020204" pitchFamily="34" charset="0"/>
                <a:cs typeface="Arial" panose="020B0604020202020204" pitchFamily="34" charset="0"/>
              </a:rPr>
              <a:t>relación cooperativa</a:t>
            </a:r>
            <a:r>
              <a:rPr lang="es-ES" sz="2000" dirty="0">
                <a:solidFill>
                  <a:srgbClr val="004D9D"/>
                </a:solidFill>
                <a:latin typeface="Arial" panose="020B0604020202020204" pitchFamily="34" charset="0"/>
                <a:cs typeface="Arial" panose="020B0604020202020204" pitchFamily="34" charset="0"/>
              </a:rPr>
              <a:t> basado en la transparencia y la confianza mutua, buscando favorecer y facilitar el cumplimiento voluntario de las obligaciones fiscales por los contribuyentes, para obtener una mayor seguridad jurídica. </a:t>
            </a:r>
          </a:p>
          <a:p>
            <a:pPr marL="534988" indent="-534988" algn="just" fontAlgn="auto">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Desarrollada sin cambios normativos.</a:t>
            </a:r>
          </a:p>
          <a:p>
            <a:pPr marL="534988" indent="-534988" algn="just" fontAlgn="auto">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Se articula a través de </a:t>
            </a:r>
            <a:r>
              <a:rPr lang="es-ES" sz="2000" b="1" dirty="0">
                <a:solidFill>
                  <a:srgbClr val="004D9D"/>
                </a:solidFill>
                <a:latin typeface="Arial" panose="020B0604020202020204" pitchFamily="34" charset="0"/>
                <a:cs typeface="Arial" panose="020B0604020202020204" pitchFamily="34" charset="0"/>
              </a:rPr>
              <a:t>Foros</a:t>
            </a:r>
            <a:r>
              <a:rPr lang="es-ES" sz="2000" dirty="0">
                <a:solidFill>
                  <a:srgbClr val="004D9D"/>
                </a:solidFill>
                <a:latin typeface="Arial" panose="020B0604020202020204" pitchFamily="34" charset="0"/>
                <a:cs typeface="Arial" panose="020B0604020202020204" pitchFamily="34" charset="0"/>
              </a:rPr>
              <a:t> de colaboración.</a:t>
            </a:r>
          </a:p>
          <a:p>
            <a:pPr marL="534988" indent="-534988" algn="just" fontAlgn="auto">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Compromiso institucional: en los </a:t>
            </a:r>
            <a:r>
              <a:rPr lang="es-ES" sz="2000" b="1" dirty="0">
                <a:solidFill>
                  <a:srgbClr val="004D9D"/>
                </a:solidFill>
                <a:latin typeface="Arial" panose="020B0604020202020204" pitchFamily="34" charset="0"/>
                <a:cs typeface="Arial" panose="020B0604020202020204" pitchFamily="34" charset="0"/>
              </a:rPr>
              <a:t>Planes Estratégicos de la Agencia Tributaria </a:t>
            </a:r>
            <a:r>
              <a:rPr lang="es-ES" sz="2000" dirty="0">
                <a:solidFill>
                  <a:srgbClr val="004D9D"/>
                </a:solidFill>
                <a:latin typeface="Arial" panose="020B0604020202020204" pitchFamily="34" charset="0"/>
                <a:cs typeface="Arial" panose="020B0604020202020204" pitchFamily="34" charset="0"/>
              </a:rPr>
              <a:t>se recoge el fomento de la relación cooperativa como uno de los objetivos de la entidad.</a:t>
            </a:r>
          </a:p>
          <a:p>
            <a:pPr marL="534988" indent="-534988" algn="just" fontAlgn="auto">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Fomenta el uso de instrumentos existentes en la norma como las actas con acuerdo, las actas de conformidad o los acuerdos previos de valoración.</a:t>
            </a:r>
          </a:p>
        </p:txBody>
      </p:sp>
      <p:grpSp>
        <p:nvGrpSpPr>
          <p:cNvPr id="10" name="Grupo 9"/>
          <p:cNvGrpSpPr/>
          <p:nvPr/>
        </p:nvGrpSpPr>
        <p:grpSpPr>
          <a:xfrm>
            <a:off x="0" y="195057"/>
            <a:ext cx="8470231" cy="586235"/>
            <a:chOff x="-1004821" y="414759"/>
            <a:chExt cx="7862822" cy="657255"/>
          </a:xfrm>
        </p:grpSpPr>
        <p:sp>
          <p:nvSpPr>
            <p:cNvPr id="11" name="Rectángulo redondeado 10"/>
            <p:cNvSpPr/>
            <p:nvPr/>
          </p:nvSpPr>
          <p:spPr>
            <a:xfrm>
              <a:off x="-1004821" y="414759"/>
              <a:ext cx="7862822" cy="65725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p:cNvSpPr txBox="1"/>
            <p:nvPr/>
          </p:nvSpPr>
          <p:spPr>
            <a:xfrm>
              <a:off x="-1004820" y="484186"/>
              <a:ext cx="7382671" cy="586606"/>
            </a:xfrm>
            <a:prstGeom prst="rect">
              <a:avLst/>
            </a:prstGeom>
            <a:noFill/>
          </p:spPr>
          <p:txBody>
            <a:bodyPr wrap="square" rtlCol="0">
              <a:spAutoFit/>
            </a:bodyPr>
            <a:lstStyle/>
            <a:p>
              <a:pPr algn="ctr" eaLnBrk="0" hangingPunct="0">
                <a:defRPr/>
              </a:pPr>
              <a:r>
                <a:rPr lang="es-ES" sz="2800" b="1" dirty="0">
                  <a:solidFill>
                    <a:schemeClr val="bg1"/>
                  </a:solidFill>
                  <a:latin typeface="Arial" panose="020B0604020202020204" pitchFamily="34" charset="0"/>
                  <a:cs typeface="Arial" panose="020B0604020202020204" pitchFamily="34" charset="0"/>
                </a:rPr>
                <a:t>RELACIÓN COOPERATIVA EN ESPAÑA</a:t>
              </a:r>
            </a:p>
          </p:txBody>
        </p:sp>
      </p:grpSp>
    </p:spTree>
    <p:extLst>
      <p:ext uri="{BB962C8B-B14F-4D97-AF65-F5344CB8AC3E}">
        <p14:creationId xmlns:p14="http://schemas.microsoft.com/office/powerpoint/2010/main" val="3870453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redondeado 3"/>
          <p:cNvSpPr/>
          <p:nvPr/>
        </p:nvSpPr>
        <p:spPr>
          <a:xfrm>
            <a:off x="682518" y="846773"/>
            <a:ext cx="10790795" cy="4927633"/>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8" name="Grupo 7"/>
          <p:cNvGrpSpPr/>
          <p:nvPr/>
        </p:nvGrpSpPr>
        <p:grpSpPr>
          <a:xfrm>
            <a:off x="0" y="195057"/>
            <a:ext cx="8470231" cy="586235"/>
            <a:chOff x="-1004821" y="414759"/>
            <a:chExt cx="7862822" cy="657255"/>
          </a:xfrm>
        </p:grpSpPr>
        <p:sp>
          <p:nvSpPr>
            <p:cNvPr id="5" name="Rectángulo redondeado 4"/>
            <p:cNvSpPr/>
            <p:nvPr/>
          </p:nvSpPr>
          <p:spPr>
            <a:xfrm>
              <a:off x="-1004821" y="414759"/>
              <a:ext cx="7862822" cy="657255"/>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CuadroTexto 5"/>
            <p:cNvSpPr txBox="1"/>
            <p:nvPr/>
          </p:nvSpPr>
          <p:spPr>
            <a:xfrm>
              <a:off x="-1004820" y="484186"/>
              <a:ext cx="7382671" cy="586606"/>
            </a:xfrm>
            <a:prstGeom prst="rect">
              <a:avLst/>
            </a:prstGeom>
            <a:noFill/>
          </p:spPr>
          <p:txBody>
            <a:bodyPr wrap="square" rtlCol="0">
              <a:spAutoFit/>
            </a:bodyPr>
            <a:lstStyle/>
            <a:p>
              <a:pPr algn="ctr" eaLnBrk="0" hangingPunct="0">
                <a:defRPr/>
              </a:pPr>
              <a:r>
                <a:rPr lang="es-ES" sz="2800" b="1" dirty="0">
                  <a:solidFill>
                    <a:schemeClr val="bg1"/>
                  </a:solidFill>
                  <a:latin typeface="Arial" panose="020B0604020202020204" pitchFamily="34" charset="0"/>
                  <a:cs typeface="Arial" panose="020B0604020202020204" pitchFamily="34" charset="0"/>
                </a:rPr>
                <a:t>RELACIÓN COOPERATIVA EN ESPAÑA</a:t>
              </a:r>
            </a:p>
          </p:txBody>
        </p:sp>
      </p:grpSp>
      <p:sp>
        <p:nvSpPr>
          <p:cNvPr id="22" name="Rectángulo redondeado 21"/>
          <p:cNvSpPr/>
          <p:nvPr/>
        </p:nvSpPr>
        <p:spPr>
          <a:xfrm>
            <a:off x="1183907" y="972153"/>
            <a:ext cx="9788893" cy="4658626"/>
          </a:xfrm>
          <a:prstGeom prst="roundRect">
            <a:avLst>
              <a:gd name="adj" fmla="val 18129"/>
            </a:avLst>
          </a:prstGeom>
          <a:ln/>
        </p:spPr>
        <p:style>
          <a:lnRef idx="2">
            <a:schemeClr val="accent4"/>
          </a:lnRef>
          <a:fillRef idx="1">
            <a:schemeClr val="lt1"/>
          </a:fillRef>
          <a:effectRef idx="0">
            <a:schemeClr val="accent4"/>
          </a:effectRef>
          <a:fontRef idx="minor">
            <a:schemeClr val="dk1"/>
          </a:fontRef>
        </p:style>
        <p:txBody>
          <a:bodyPr rtlCol="0" anchor="ctr"/>
          <a:lstStyle/>
          <a:p>
            <a:pPr marL="87313" algn="just">
              <a:lnSpc>
                <a:spcPct val="130000"/>
              </a:lnSpc>
              <a:spcBef>
                <a:spcPts val="600"/>
              </a:spcBef>
              <a:spcAft>
                <a:spcPts val="600"/>
              </a:spcAft>
            </a:pPr>
            <a:endParaRPr lang="es-ES" sz="2000" dirty="0">
              <a:solidFill>
                <a:srgbClr val="004D9D"/>
              </a:solidFill>
              <a:latin typeface="Arial" panose="020B0604020202020204" pitchFamily="34" charset="0"/>
              <a:cs typeface="Arial" panose="020B0604020202020204" pitchFamily="34" charset="0"/>
            </a:endParaRPr>
          </a:p>
        </p:txBody>
      </p:sp>
      <p:pic>
        <p:nvPicPr>
          <p:cNvPr id="21" name="Imagen 20"/>
          <p:cNvPicPr/>
          <p:nvPr/>
        </p:nvPicPr>
        <p:blipFill>
          <a:blip r:embed="rId2" cstate="print">
            <a:extLst>
              <a:ext uri="{28A0092B-C50C-407E-A947-70E740481C1C}">
                <a14:useLocalDpi xmlns:a14="http://schemas.microsoft.com/office/drawing/2010/main" val="0"/>
              </a:ext>
            </a:extLst>
          </a:blip>
          <a:stretch>
            <a:fillRect/>
          </a:stretch>
        </p:blipFill>
        <p:spPr>
          <a:xfrm>
            <a:off x="7054456" y="4014652"/>
            <a:ext cx="2985583" cy="889117"/>
          </a:xfrm>
          <a:prstGeom prst="rect">
            <a:avLst/>
          </a:prstGeom>
        </p:spPr>
      </p:pic>
      <p:pic>
        <p:nvPicPr>
          <p:cNvPr id="15" name="Imagen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3504" y="1383722"/>
            <a:ext cx="1890155" cy="2017476"/>
          </a:xfrm>
          <a:prstGeom prst="rect">
            <a:avLst/>
          </a:prstGeom>
        </p:spPr>
      </p:pic>
      <p:pic>
        <p:nvPicPr>
          <p:cNvPr id="17" name="Imagen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31940" y="1626871"/>
            <a:ext cx="3640860" cy="1213620"/>
          </a:xfrm>
          <a:prstGeom prst="rect">
            <a:avLst/>
          </a:prstGeom>
        </p:spPr>
      </p:pic>
      <p:pic>
        <p:nvPicPr>
          <p:cNvPr id="16" name="Imagen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5981" y="1616938"/>
            <a:ext cx="2558475" cy="1551045"/>
          </a:xfrm>
          <a:prstGeom prst="rect">
            <a:avLst/>
          </a:prstGeom>
        </p:spPr>
      </p:pic>
      <p:pic>
        <p:nvPicPr>
          <p:cNvPr id="18" name="Imagen 17"/>
          <p:cNvPicPr/>
          <p:nvPr/>
        </p:nvPicPr>
        <p:blipFill>
          <a:blip r:embed="rId6" cstate="print">
            <a:extLst>
              <a:ext uri="{28A0092B-C50C-407E-A947-70E740481C1C}">
                <a14:useLocalDpi xmlns:a14="http://schemas.microsoft.com/office/drawing/2010/main" val="0"/>
              </a:ext>
            </a:extLst>
          </a:blip>
          <a:stretch>
            <a:fillRect/>
          </a:stretch>
        </p:blipFill>
        <p:spPr>
          <a:xfrm>
            <a:off x="1844547" y="3899231"/>
            <a:ext cx="3478224" cy="1119961"/>
          </a:xfrm>
          <a:prstGeom prst="rect">
            <a:avLst/>
          </a:prstGeom>
        </p:spPr>
      </p:pic>
    </p:spTree>
    <p:extLst>
      <p:ext uri="{BB962C8B-B14F-4D97-AF65-F5344CB8AC3E}">
        <p14:creationId xmlns:p14="http://schemas.microsoft.com/office/powerpoint/2010/main" val="200112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ángulo redondeado 23"/>
          <p:cNvSpPr/>
          <p:nvPr/>
        </p:nvSpPr>
        <p:spPr>
          <a:xfrm>
            <a:off x="1018731" y="962742"/>
            <a:ext cx="10185400" cy="5054600"/>
          </a:xfrm>
          <a:prstGeom prst="roundRect">
            <a:avLst>
              <a:gd name="adj" fmla="val 4352"/>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redondeado 18"/>
          <p:cNvSpPr/>
          <p:nvPr/>
        </p:nvSpPr>
        <p:spPr>
          <a:xfrm>
            <a:off x="0" y="155873"/>
            <a:ext cx="7738712" cy="551652"/>
          </a:xfrm>
          <a:prstGeom prst="roundRect">
            <a:avLst>
              <a:gd name="adj" fmla="val 0"/>
            </a:avLst>
          </a:prstGeom>
          <a:solidFill>
            <a:srgbClr val="1C3F9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CuadroTexto 19"/>
          <p:cNvSpPr txBox="1"/>
          <p:nvPr/>
        </p:nvSpPr>
        <p:spPr>
          <a:xfrm>
            <a:off x="365760" y="170089"/>
            <a:ext cx="6022781" cy="523220"/>
          </a:xfrm>
          <a:prstGeom prst="rect">
            <a:avLst/>
          </a:prstGeom>
          <a:noFill/>
        </p:spPr>
        <p:txBody>
          <a:bodyPr wrap="square" rtlCol="0">
            <a:spAutoFit/>
          </a:bodyPr>
          <a:lstStyle/>
          <a:p>
            <a:pPr algn="ctr" eaLnBrk="0" hangingPunct="0">
              <a:defRPr/>
            </a:pPr>
            <a:r>
              <a:rPr lang="es-ES" sz="2800" b="1" dirty="0">
                <a:solidFill>
                  <a:schemeClr val="bg1"/>
                </a:solidFill>
                <a:latin typeface="Arial" panose="020B0604020202020204" pitchFamily="34" charset="0"/>
                <a:cs typeface="Arial" panose="020B0604020202020204" pitchFamily="34" charset="0"/>
              </a:rPr>
              <a:t>FORO DE GRANDES EMPRESAS</a:t>
            </a:r>
          </a:p>
        </p:txBody>
      </p:sp>
      <p:pic>
        <p:nvPicPr>
          <p:cNvPr id="22" name="Imagen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838" y="814913"/>
            <a:ext cx="1890155" cy="2017476"/>
          </a:xfrm>
          <a:prstGeom prst="rect">
            <a:avLst/>
          </a:prstGeom>
        </p:spPr>
      </p:pic>
      <p:sp>
        <p:nvSpPr>
          <p:cNvPr id="23" name="Rectángulo redondeado 22"/>
          <p:cNvSpPr/>
          <p:nvPr/>
        </p:nvSpPr>
        <p:spPr>
          <a:xfrm>
            <a:off x="5678227" y="1097279"/>
            <a:ext cx="6323797" cy="5582653"/>
          </a:xfrm>
          <a:prstGeom prst="roundRect">
            <a:avLst>
              <a:gd name="adj" fmla="val 9446"/>
            </a:avLst>
          </a:prstGeom>
          <a:solidFill>
            <a:schemeClr val="bg1"/>
          </a:solidFill>
          <a:ln w="19050">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0212" lvl="2" indent="-342900"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Carácter informal, asociativo, flexible y desburocratizado.</a:t>
            </a:r>
          </a:p>
          <a:p>
            <a:pPr marL="430212" lvl="2" indent="-342900"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Funciona en Pleno y en Grupos de trabajo. El Pleno, con reuniones periódicas, identifica los problemas y adopta los acuerdos y los Grupos de trabajo son más técnicos, analizan los problemas y proponen las soluciones.</a:t>
            </a:r>
          </a:p>
          <a:p>
            <a:pPr marL="430212" lvl="2" indent="-342900"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La participación en el Pleno se configura al máximo nivel de representación: </a:t>
            </a:r>
          </a:p>
          <a:p>
            <a:pPr marL="722313" lvl="2" indent="-269875" algn="just">
              <a:spcBef>
                <a:spcPts val="600"/>
              </a:spcBef>
              <a:spcAft>
                <a:spcPts val="600"/>
              </a:spcAft>
              <a:buFont typeface="Arial" panose="020B0604020202020204" pitchFamily="34" charset="0"/>
              <a:buChar char="-"/>
            </a:pPr>
            <a:r>
              <a:rPr lang="es-ES" sz="2000" dirty="0">
                <a:solidFill>
                  <a:srgbClr val="004D9D"/>
                </a:solidFill>
                <a:latin typeface="Arial" panose="020B0604020202020204" pitchFamily="34" charset="0"/>
                <a:cs typeface="Arial" panose="020B0604020202020204" pitchFamily="34" charset="0"/>
              </a:rPr>
              <a:t>Secretario de Estado de Hacienda y Consejo de Dirección de la Agencia Tributaria</a:t>
            </a:r>
          </a:p>
          <a:p>
            <a:pPr marL="722313" lvl="2" indent="-269875" algn="just">
              <a:spcBef>
                <a:spcPts val="600"/>
              </a:spcBef>
              <a:spcAft>
                <a:spcPts val="600"/>
              </a:spcAft>
              <a:buFont typeface="Arial" panose="020B0604020202020204" pitchFamily="34" charset="0"/>
              <a:buChar char="-"/>
            </a:pPr>
            <a:r>
              <a:rPr lang="es-ES" sz="2000" dirty="0">
                <a:solidFill>
                  <a:srgbClr val="004D9D"/>
                </a:solidFill>
                <a:latin typeface="Arial" panose="020B0604020202020204" pitchFamily="34" charset="0"/>
                <a:cs typeface="Arial" panose="020B0604020202020204" pitchFamily="34" charset="0"/>
              </a:rPr>
              <a:t>miembros de los Consejos de Administración de las empresas</a:t>
            </a:r>
          </a:p>
          <a:p>
            <a:pPr marL="452438" lvl="2" indent="-365125" algn="just">
              <a:spcBef>
                <a:spcPts val="600"/>
              </a:spcBef>
              <a:spcAft>
                <a:spcPts val="600"/>
              </a:spcAft>
              <a:buFont typeface="Wingdings" panose="05000000000000000000" pitchFamily="2" charset="2"/>
              <a:buChar char="Ø"/>
            </a:pPr>
            <a:r>
              <a:rPr lang="es-ES" sz="2000" dirty="0">
                <a:solidFill>
                  <a:srgbClr val="004D9D"/>
                </a:solidFill>
                <a:latin typeface="Arial" panose="020B0604020202020204" pitchFamily="34" charset="0"/>
                <a:cs typeface="Arial" panose="020B0604020202020204" pitchFamily="34" charset="0"/>
              </a:rPr>
              <a:t>Impulso de actuaciones a través de Secretaría Técnica.</a:t>
            </a:r>
            <a:endParaRPr lang="es-ES" sz="2000" b="1" dirty="0">
              <a:solidFill>
                <a:srgbClr val="004D9D"/>
              </a:solidFill>
              <a:latin typeface="Arial" panose="020B0604020202020204" pitchFamily="34" charset="0"/>
              <a:cs typeface="Arial" panose="020B0604020202020204" pitchFamily="34" charset="0"/>
            </a:endParaRPr>
          </a:p>
        </p:txBody>
      </p:sp>
      <p:sp>
        <p:nvSpPr>
          <p:cNvPr id="21" name="Rectángulo redondeado 6"/>
          <p:cNvSpPr/>
          <p:nvPr/>
        </p:nvSpPr>
        <p:spPr>
          <a:xfrm>
            <a:off x="1245456" y="1795142"/>
            <a:ext cx="4568204" cy="3618732"/>
          </a:xfrm>
          <a:prstGeom prst="roundRect">
            <a:avLst>
              <a:gd name="adj" fmla="val 13762"/>
            </a:avLst>
          </a:prstGeom>
          <a:solidFill>
            <a:schemeClr val="bg1"/>
          </a:solid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fontAlgn="auto">
              <a:spcBef>
                <a:spcPts val="2400"/>
              </a:spcBef>
            </a:pPr>
            <a:r>
              <a:rPr lang="es-ES" sz="2000" dirty="0">
                <a:solidFill>
                  <a:srgbClr val="004D9D"/>
                </a:solidFill>
                <a:latin typeface="Arial" panose="020B0604020202020204" pitchFamily="34" charset="0"/>
                <a:cs typeface="Arial" panose="020B0604020202020204" pitchFamily="34" charset="0"/>
              </a:rPr>
              <a:t>Creado en 2009.</a:t>
            </a:r>
          </a:p>
          <a:p>
            <a:pPr algn="just" defTabSz="896938" fontAlgn="auto">
              <a:spcBef>
                <a:spcPts val="1800"/>
              </a:spcBef>
            </a:pPr>
            <a:r>
              <a:rPr lang="es-ES" sz="2000" dirty="0">
                <a:solidFill>
                  <a:srgbClr val="004D9D"/>
                </a:solidFill>
                <a:latin typeface="Arial" panose="020B0604020202020204" pitchFamily="34" charset="0"/>
                <a:cs typeface="Arial" panose="020B0604020202020204" pitchFamily="34" charset="0"/>
              </a:rPr>
              <a:t>Organismo de relación cooperativa entre la Agencia Tributaria y 27 grandes empresas adscritas a la Delegación Central de Grandes Contribuyentes.</a:t>
            </a:r>
          </a:p>
          <a:p>
            <a:pPr algn="just">
              <a:spcBef>
                <a:spcPts val="1800"/>
              </a:spcBef>
            </a:pPr>
            <a:r>
              <a:rPr lang="es-ES" sz="2000" dirty="0">
                <a:solidFill>
                  <a:srgbClr val="004D9D"/>
                </a:solidFill>
                <a:latin typeface="Arial" panose="020B0604020202020204" pitchFamily="34" charset="0"/>
                <a:cs typeface="Arial" panose="020B0604020202020204" pitchFamily="34" charset="0"/>
              </a:rPr>
              <a:t>Cambio de la relación con la Administración Tributaria que facilita la prevención del riesgo fiscal.</a:t>
            </a:r>
            <a:endParaRPr lang="es-ES_tradnl" sz="2000" dirty="0">
              <a:solidFill>
                <a:srgbClr val="004D9D"/>
              </a:solidFill>
              <a:latin typeface="Arial" pitchFamily="34" charset="0"/>
              <a:cs typeface="Arial" pitchFamily="34" charset="0"/>
            </a:endParaRPr>
          </a:p>
        </p:txBody>
      </p:sp>
    </p:spTree>
    <p:extLst>
      <p:ext uri="{BB962C8B-B14F-4D97-AF65-F5344CB8AC3E}">
        <p14:creationId xmlns:p14="http://schemas.microsoft.com/office/powerpoint/2010/main" val="261509907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7637</TotalTime>
  <Words>1957</Words>
  <Application>Microsoft Office PowerPoint</Application>
  <PresentationFormat>Panorámica</PresentationFormat>
  <Paragraphs>128</Paragraphs>
  <Slides>20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20</vt:i4>
      </vt:variant>
    </vt:vector>
  </HeadingPairs>
  <TitlesOfParts>
    <vt:vector size="25" baseType="lpstr">
      <vt:lpstr>Arial</vt:lpstr>
      <vt:lpstr>Calibri</vt:lpstr>
      <vt:lpstr>Calibri Light</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Agencia Tributaria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V00844CU</dc:creator>
  <cp:lastModifiedBy>Ledy Patricia Hidrobo Castellano</cp:lastModifiedBy>
  <cp:revision>726</cp:revision>
  <cp:lastPrinted>2024-05-20T05:27:32Z</cp:lastPrinted>
  <dcterms:created xsi:type="dcterms:W3CDTF">2022-10-11T06:43:02Z</dcterms:created>
  <dcterms:modified xsi:type="dcterms:W3CDTF">2024-05-20T16:30:07Z</dcterms:modified>
</cp:coreProperties>
</file>