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437" r:id="rId2"/>
    <p:sldId id="438" r:id="rId3"/>
    <p:sldId id="419" r:id="rId4"/>
    <p:sldId id="492" r:id="rId5"/>
    <p:sldId id="494" r:id="rId6"/>
    <p:sldId id="496" r:id="rId7"/>
    <p:sldId id="386" r:id="rId8"/>
    <p:sldId id="489" r:id="rId9"/>
    <p:sldId id="482" r:id="rId10"/>
    <p:sldId id="439" r:id="rId11"/>
    <p:sldId id="497" r:id="rId12"/>
    <p:sldId id="493" r:id="rId13"/>
    <p:sldId id="480" r:id="rId14"/>
    <p:sldId id="451" r:id="rId15"/>
    <p:sldId id="487" r:id="rId16"/>
    <p:sldId id="449" r:id="rId17"/>
    <p:sldId id="448" r:id="rId18"/>
    <p:sldId id="453" r:id="rId19"/>
    <p:sldId id="481" r:id="rId20"/>
    <p:sldId id="457" r:id="rId21"/>
    <p:sldId id="459" r:id="rId22"/>
    <p:sldId id="462" r:id="rId23"/>
    <p:sldId id="486" r:id="rId24"/>
    <p:sldId id="464" r:id="rId25"/>
    <p:sldId id="466" r:id="rId26"/>
    <p:sldId id="467" r:id="rId27"/>
    <p:sldId id="469" r:id="rId28"/>
    <p:sldId id="470" r:id="rId29"/>
    <p:sldId id="471" r:id="rId30"/>
    <p:sldId id="472" r:id="rId31"/>
    <p:sldId id="490" r:id="rId32"/>
    <p:sldId id="475" r:id="rId33"/>
    <p:sldId id="476" r:id="rId34"/>
  </p:sldIdLst>
  <p:sldSz cx="9144000" cy="5143500" type="screen16x9"/>
  <p:notesSz cx="6819900" cy="99187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49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70">
          <p15:clr>
            <a:srgbClr val="A4A3A4"/>
          </p15:clr>
        </p15:guide>
        <p15:guide id="4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A150"/>
    <a:srgbClr val="FE0000"/>
    <a:srgbClr val="ACACAC"/>
    <a:srgbClr val="005EA4"/>
    <a:srgbClr val="F20000"/>
    <a:srgbClr val="EA0000"/>
    <a:srgbClr val="309FCF"/>
    <a:srgbClr val="DA0000"/>
    <a:srgbClr val="0F9588"/>
    <a:srgbClr val="324A5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86" autoAdjust="0"/>
    <p:restoredTop sz="94643" autoAdjust="0"/>
  </p:normalViewPr>
  <p:slideViewPr>
    <p:cSldViewPr snapToGrid="0">
      <p:cViewPr varScale="1">
        <p:scale>
          <a:sx n="117" d="100"/>
          <a:sy n="117" d="100"/>
        </p:scale>
        <p:origin x="-678" y="-96"/>
      </p:cViewPr>
      <p:guideLst>
        <p:guide orient="horz" pos="849"/>
        <p:guide orient="horz" pos="170"/>
        <p:guide pos="2880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elc180412\Documents\PREVISIONES%20Y%20ESTADISTICA\PRESENTACIONES\Excel%20Presi&#243;n%20fiscal%202000-2016%20recaudaci&#243;n%20neta%20CEF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Hoja_de_c_lculo_de_Microsoft_Office_Excel2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parra\Downloads\nul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1106697640631256E-2"/>
          <c:y val="5.4391248288700733E-2"/>
          <c:w val="0.9371681675618414"/>
          <c:h val="0.84935769289483665"/>
        </c:manualLayout>
      </c:layout>
      <c:barChart>
        <c:barDir val="col"/>
        <c:grouping val="clustered"/>
        <c:ser>
          <c:idx val="0"/>
          <c:order val="0"/>
          <c:tx>
            <c:strRef>
              <c:f>'Paises 2017'!$A$39</c:f>
              <c:strCache>
                <c:ptCount val="1"/>
                <c:pt idx="0">
                  <c:v>Contribución Tributaria Ecuador</c:v>
                </c:pt>
              </c:strCache>
            </c:strRef>
          </c:tx>
          <c:spPr>
            <a:solidFill>
              <a:srgbClr val="309FCF"/>
            </a:solidFill>
            <a:ln w="31750">
              <a:noFill/>
            </a:ln>
          </c:spPr>
          <c:dPt>
            <c:idx val="11"/>
            <c:spPr>
              <a:solidFill>
                <a:srgbClr val="F79646">
                  <a:lumMod val="75000"/>
                </a:srgbClr>
              </a:solidFill>
              <a:ln w="3175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B69-49DE-A183-5F52D281B663}"/>
              </c:ext>
            </c:extLst>
          </c:dPt>
          <c:dLbls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lang="es-ES" sz="1800" b="1">
                      <a:solidFill>
                        <a:schemeClr val="bg1"/>
                      </a:solidFill>
                    </a:defRPr>
                  </a:pPr>
                  <a:endParaRPr lang="es-EC"/>
                </a:p>
              </c:txPr>
            </c:dLbl>
            <c:dLbl>
              <c:idx val="14"/>
              <c:layout>
                <c:manualLayout>
                  <c:x val="0"/>
                  <c:y val="6.770044941646199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lang="es-ES" sz="1200" b="1">
                      <a:solidFill>
                        <a:sysClr val="windowText" lastClr="000000"/>
                      </a:solidFill>
                    </a:defRPr>
                  </a:pPr>
                  <a:endParaRPr lang="es-EC"/>
                </a:p>
              </c:txPr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B69-49DE-A183-5F52D281B663}"/>
                </c:ext>
              </c:extLst>
            </c:dLbl>
            <c:dLbl>
              <c:idx val="15"/>
              <c:layout>
                <c:manualLayout>
                  <c:x val="-1.4847808212147423E-3"/>
                  <c:y val="9.276309204342072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lang="es-ES" sz="1200" b="1">
                      <a:solidFill>
                        <a:sysClr val="windowText" lastClr="000000"/>
                      </a:solidFill>
                    </a:defRPr>
                  </a:pPr>
                  <a:endParaRPr lang="es-EC"/>
                </a:p>
              </c:txPr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B69-49DE-A183-5F52D281B6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 lang="es-ES" sz="1200" b="1">
                    <a:solidFill>
                      <a:schemeClr val="bg1"/>
                    </a:solidFill>
                  </a:defRPr>
                </a:pPr>
                <a:endParaRPr lang="es-EC"/>
              </a:p>
            </c:txPr>
            <c:dLblPos val="inBase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'Paises 2017'!$B$38:$Q$38</c:f>
              <c:strCache>
                <c:ptCount val="16"/>
                <c:pt idx="0">
                  <c:v>Chile</c:v>
                </c:pt>
                <c:pt idx="1">
                  <c:v>Argentina</c:v>
                </c:pt>
                <c:pt idx="2">
                  <c:v>   Uruguay</c:v>
                </c:pt>
                <c:pt idx="3">
                  <c:v>Honduras</c:v>
                </c:pt>
                <c:pt idx="4">
                  <c:v>   Nicaragua</c:v>
                </c:pt>
                <c:pt idx="5">
                  <c:v>Perú</c:v>
                </c:pt>
                <c:pt idx="6">
                  <c:v>El Salvador</c:v>
                </c:pt>
                <c:pt idx="7">
                  <c:v>Colombia</c:v>
                </c:pt>
                <c:pt idx="8">
                  <c:v>Costa Rica</c:v>
                </c:pt>
                <c:pt idx="9">
                  <c:v>República 
Dominicana</c:v>
                </c:pt>
                <c:pt idx="10">
                  <c:v>México</c:v>
                </c:pt>
                <c:pt idx="11">
                  <c:v>Ecuador*</c:v>
                </c:pt>
                <c:pt idx="12">
                  <c:v>Brasil</c:v>
                </c:pt>
                <c:pt idx="13">
                  <c:v>Paraguay</c:v>
                </c:pt>
                <c:pt idx="14">
                  <c:v>Panamá</c:v>
                </c:pt>
                <c:pt idx="15">
                  <c:v>Guatemala</c:v>
                </c:pt>
              </c:strCache>
            </c:strRef>
          </c:cat>
          <c:val>
            <c:numRef>
              <c:f>'Paises 2017'!$B$39:$Q$39</c:f>
              <c:numCache>
                <c:formatCode>0.0%</c:formatCode>
                <c:ptCount val="16"/>
                <c:pt idx="0">
                  <c:v>0.17520683470864648</c:v>
                </c:pt>
                <c:pt idx="1">
                  <c:v>0.17474161328407095</c:v>
                </c:pt>
                <c:pt idx="2">
                  <c:v>0.17325845498843834</c:v>
                </c:pt>
                <c:pt idx="3">
                  <c:v>0.17321465951841292</c:v>
                </c:pt>
                <c:pt idx="4">
                  <c:v>0.14933851629193626</c:v>
                </c:pt>
                <c:pt idx="5">
                  <c:v>0.14686076291896219</c:v>
                </c:pt>
                <c:pt idx="6">
                  <c:v>0.14224825869768373</c:v>
                </c:pt>
                <c:pt idx="7">
                  <c:v>0.13915893467806956</c:v>
                </c:pt>
                <c:pt idx="8">
                  <c:v>0.13027178203455067</c:v>
                </c:pt>
                <c:pt idx="9">
                  <c:v>0.12680615282123894</c:v>
                </c:pt>
                <c:pt idx="10">
                  <c:v>0.12677109534308167</c:v>
                </c:pt>
                <c:pt idx="11">
                  <c:v>0.12673321165460433</c:v>
                </c:pt>
                <c:pt idx="12">
                  <c:v>0.12100885379464284</c:v>
                </c:pt>
                <c:pt idx="13">
                  <c:v>0.11512915829318407</c:v>
                </c:pt>
                <c:pt idx="14">
                  <c:v>9.8242432540602359E-2</c:v>
                </c:pt>
                <c:pt idx="15">
                  <c:v>9.7002993381064745E-2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B69-49DE-A183-5F52D281B663}"/>
            </c:ext>
          </c:extLst>
        </c:ser>
        <c:gapWidth val="70"/>
        <c:axId val="90643456"/>
        <c:axId val="90649344"/>
      </c:barChart>
      <c:lineChart>
        <c:grouping val="standard"/>
        <c:ser>
          <c:idx val="1"/>
          <c:order val="1"/>
          <c:tx>
            <c:strRef>
              <c:f>'Paises 2017'!$A$40</c:f>
              <c:strCache>
                <c:ptCount val="1"/>
                <c:pt idx="0">
                  <c:v>Promedio Contribución Tributaria América Latina</c:v>
                </c:pt>
              </c:strCache>
            </c:strRef>
          </c:tx>
          <c:spPr>
            <a:ln w="12700">
              <a:solidFill>
                <a:srgbClr val="F2A150"/>
              </a:solidFill>
            </a:ln>
          </c:spPr>
          <c:marker>
            <c:symbol val="none"/>
          </c:marker>
          <c:trendline>
            <c:spPr>
              <a:ln w="25400">
                <a:solidFill>
                  <a:srgbClr val="F2A150"/>
                </a:solidFill>
              </a:ln>
            </c:spPr>
            <c:trendlineType val="linear"/>
          </c:trendline>
          <c:cat>
            <c:strRef>
              <c:f>'Paises 2017'!$B$38:$Q$38</c:f>
              <c:strCache>
                <c:ptCount val="16"/>
                <c:pt idx="0">
                  <c:v>Chile</c:v>
                </c:pt>
                <c:pt idx="1">
                  <c:v>Argentina</c:v>
                </c:pt>
                <c:pt idx="2">
                  <c:v>   Uruguay</c:v>
                </c:pt>
                <c:pt idx="3">
                  <c:v>Honduras</c:v>
                </c:pt>
                <c:pt idx="4">
                  <c:v>   Nicaragua</c:v>
                </c:pt>
                <c:pt idx="5">
                  <c:v>Perú</c:v>
                </c:pt>
                <c:pt idx="6">
                  <c:v>El Salvador</c:v>
                </c:pt>
                <c:pt idx="7">
                  <c:v>Colombia</c:v>
                </c:pt>
                <c:pt idx="8">
                  <c:v>Costa Rica</c:v>
                </c:pt>
                <c:pt idx="9">
                  <c:v>República 
Dominicana</c:v>
                </c:pt>
                <c:pt idx="10">
                  <c:v>México</c:v>
                </c:pt>
                <c:pt idx="11">
                  <c:v>Ecuador*</c:v>
                </c:pt>
                <c:pt idx="12">
                  <c:v>Brasil</c:v>
                </c:pt>
                <c:pt idx="13">
                  <c:v>Paraguay</c:v>
                </c:pt>
                <c:pt idx="14">
                  <c:v>Panamá</c:v>
                </c:pt>
                <c:pt idx="15">
                  <c:v>Guatemala</c:v>
                </c:pt>
              </c:strCache>
            </c:strRef>
          </c:cat>
          <c:val>
            <c:numRef>
              <c:f>'Paises 2017'!$B$40:$Q$40</c:f>
              <c:numCache>
                <c:formatCode>0.0%</c:formatCode>
                <c:ptCount val="16"/>
                <c:pt idx="0">
                  <c:v>0.13900000000000001</c:v>
                </c:pt>
                <c:pt idx="1">
                  <c:v>0.13900000000000001</c:v>
                </c:pt>
                <c:pt idx="2">
                  <c:v>0.13900000000000001</c:v>
                </c:pt>
                <c:pt idx="3">
                  <c:v>0.13900000000000001</c:v>
                </c:pt>
                <c:pt idx="4">
                  <c:v>0.13900000000000001</c:v>
                </c:pt>
                <c:pt idx="5">
                  <c:v>0.13900000000000001</c:v>
                </c:pt>
                <c:pt idx="6">
                  <c:v>0.13900000000000001</c:v>
                </c:pt>
                <c:pt idx="7">
                  <c:v>0.13900000000000001</c:v>
                </c:pt>
                <c:pt idx="8">
                  <c:v>0.13900000000000001</c:v>
                </c:pt>
                <c:pt idx="9">
                  <c:v>0.13900000000000001</c:v>
                </c:pt>
                <c:pt idx="10">
                  <c:v>0.13900000000000001</c:v>
                </c:pt>
                <c:pt idx="11">
                  <c:v>0.13900000000000001</c:v>
                </c:pt>
                <c:pt idx="12">
                  <c:v>0.13900000000000001</c:v>
                </c:pt>
                <c:pt idx="13">
                  <c:v>0.13900000000000001</c:v>
                </c:pt>
                <c:pt idx="14">
                  <c:v>0.13900000000000001</c:v>
                </c:pt>
                <c:pt idx="15">
                  <c:v>0.13900000000000001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B69-49DE-A183-5F52D281B663}"/>
            </c:ext>
          </c:extLst>
        </c:ser>
        <c:marker val="1"/>
        <c:axId val="90660864"/>
        <c:axId val="90650880"/>
      </c:lineChart>
      <c:catAx>
        <c:axId val="90643456"/>
        <c:scaling>
          <c:orientation val="minMax"/>
        </c:scaling>
        <c:axPos val="b"/>
        <c:numFmt formatCode="General" sourceLinked="0"/>
        <c:tickLblPos val="nextTo"/>
        <c:spPr>
          <a:ln/>
        </c:spPr>
        <c:txPr>
          <a:bodyPr/>
          <a:lstStyle/>
          <a:p>
            <a:pPr>
              <a:defRPr lang="es-ES" sz="8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es-EC"/>
          </a:p>
        </c:txPr>
        <c:crossAx val="90649344"/>
        <c:crosses val="autoZero"/>
        <c:auto val="1"/>
        <c:lblAlgn val="ctr"/>
        <c:lblOffset val="100"/>
      </c:catAx>
      <c:valAx>
        <c:axId val="90649344"/>
        <c:scaling>
          <c:orientation val="minMax"/>
          <c:min val="9.0000000000000024E-2"/>
        </c:scaling>
        <c:axPos val="l"/>
        <c:numFmt formatCode="0%" sourceLinked="0"/>
        <c:tickLblPos val="nextTo"/>
        <c:spPr>
          <a:ln/>
        </c:spPr>
        <c:txPr>
          <a:bodyPr/>
          <a:lstStyle/>
          <a:p>
            <a:pPr>
              <a:defRPr lang="es-ES" sz="8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es-EC"/>
          </a:p>
        </c:txPr>
        <c:crossAx val="90643456"/>
        <c:crosses val="autoZero"/>
        <c:crossBetween val="between"/>
      </c:valAx>
      <c:valAx>
        <c:axId val="90650880"/>
        <c:scaling>
          <c:orientation val="minMax"/>
          <c:max val="0.15000000000000024"/>
          <c:min val="9.0000000000000024E-2"/>
        </c:scaling>
        <c:delete val="1"/>
        <c:axPos val="r"/>
        <c:numFmt formatCode="0.0%" sourceLinked="1"/>
        <c:tickLblPos val="nextTo"/>
        <c:crossAx val="90660864"/>
        <c:crosses val="max"/>
        <c:crossBetween val="between"/>
      </c:valAx>
      <c:catAx>
        <c:axId val="90660864"/>
        <c:scaling>
          <c:orientation val="minMax"/>
        </c:scaling>
        <c:delete val="1"/>
        <c:axPos val="b"/>
        <c:numFmt formatCode="General" sourceLinked="1"/>
        <c:tickLblPos val="nextTo"/>
        <c:crossAx val="90650880"/>
        <c:crosses val="autoZero"/>
        <c:auto val="1"/>
        <c:lblAlgn val="ctr"/>
        <c:lblOffset val="100"/>
      </c:catAx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/>
      <c:lineChart>
        <c:grouping val="standard"/>
        <c:ser>
          <c:idx val="1"/>
          <c:order val="0"/>
          <c:tx>
            <c:strRef>
              <c:f>'ECUADOR -20-09-17'!$A$40</c:f>
              <c:strCache>
                <c:ptCount val="1"/>
                <c:pt idx="0">
                  <c:v>Internos (Recaudación total después de devoluciones)</c:v>
                </c:pt>
              </c:strCache>
            </c:strRef>
          </c:tx>
          <c:spPr>
            <a:ln w="19050">
              <a:solidFill>
                <a:schemeClr val="accent5">
                  <a:lumMod val="75000"/>
                </a:schemeClr>
              </a:solidFill>
            </a:ln>
          </c:spPr>
          <c:marker>
            <c:symbol val="circle"/>
            <c:size val="6"/>
            <c:spPr>
              <a:solidFill>
                <a:schemeClr val="accent5">
                  <a:lumMod val="75000"/>
                </a:schemeClr>
              </a:solidFill>
              <a:ln>
                <a:solidFill>
                  <a:srgbClr val="0070C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 sz="900"/>
                </a:pPr>
                <a:endParaRPr lang="es-EC"/>
              </a:p>
            </c:txPr>
            <c:dLblPos val="t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'ECUADOR -20-09-17'!$B$35:$V$35</c:f>
              <c:numCache>
                <c:formatCode>General</c:formatCode>
                <c:ptCount val="21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  <c:pt idx="19">
                  <c:v>2016</c:v>
                </c:pt>
                <c:pt idx="20">
                  <c:v>2017</c:v>
                </c:pt>
              </c:numCache>
            </c:numRef>
          </c:cat>
          <c:val>
            <c:numRef>
              <c:f>'ECUADOR -20-09-17'!$B$40:$V$40</c:f>
              <c:numCache>
                <c:formatCode>0.0%</c:formatCode>
                <c:ptCount val="21"/>
                <c:pt idx="0">
                  <c:v>5.2000000000000039E-2</c:v>
                </c:pt>
                <c:pt idx="1">
                  <c:v>5.3000000000000026E-2</c:v>
                </c:pt>
                <c:pt idx="2">
                  <c:v>7.1000000000000021E-2</c:v>
                </c:pt>
                <c:pt idx="3">
                  <c:v>9.0168764666191892E-2</c:v>
                </c:pt>
                <c:pt idx="4">
                  <c:v>9.5996980699855905E-2</c:v>
                </c:pt>
                <c:pt idx="5">
                  <c:v>9.4772992277704235E-2</c:v>
                </c:pt>
                <c:pt idx="6">
                  <c:v>8.9474410840838944E-2</c:v>
                </c:pt>
                <c:pt idx="7">
                  <c:v>8.8927425336936886E-2</c:v>
                </c:pt>
                <c:pt idx="8">
                  <c:v>9.4524785012004703E-2</c:v>
                </c:pt>
                <c:pt idx="9" formatCode="0.00%">
                  <c:v>9.6300682949659266E-2</c:v>
                </c:pt>
                <c:pt idx="10">
                  <c:v>0.10060473531791975</c:v>
                </c:pt>
                <c:pt idx="11">
                  <c:v>0.10145521010057296</c:v>
                </c:pt>
                <c:pt idx="12">
                  <c:v>0.10700053679700183</c:v>
                </c:pt>
                <c:pt idx="13">
                  <c:v>0.11312348342795757</c:v>
                </c:pt>
                <c:pt idx="14">
                  <c:v>0.11014006330218441</c:v>
                </c:pt>
                <c:pt idx="15">
                  <c:v>0.1261136540297188</c:v>
                </c:pt>
                <c:pt idx="16">
                  <c:v>0.13149075939659163</c:v>
                </c:pt>
                <c:pt idx="17">
                  <c:v>0.13076843716791006</c:v>
                </c:pt>
                <c:pt idx="18">
                  <c:v>0.128</c:v>
                </c:pt>
                <c:pt idx="19">
                  <c:v>0.12694833034371544</c:v>
                </c:pt>
                <c:pt idx="20">
                  <c:v>0.12673713507180576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6D28-4044-8AB7-98A5B59280FB}"/>
            </c:ext>
          </c:extLst>
        </c:ser>
        <c:marker val="1"/>
        <c:axId val="78068736"/>
        <c:axId val="78844672"/>
      </c:lineChart>
      <c:catAx>
        <c:axId val="7806873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EC"/>
          </a:p>
        </c:txPr>
        <c:crossAx val="78844672"/>
        <c:crosses val="autoZero"/>
        <c:auto val="1"/>
        <c:lblAlgn val="ctr"/>
        <c:lblOffset val="100"/>
      </c:catAx>
      <c:valAx>
        <c:axId val="78844672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 lang="es-ES" sz="900"/>
            </a:pPr>
            <a:endParaRPr lang="es-EC"/>
          </a:p>
        </c:txPr>
        <c:crossAx val="78068736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786302102052304E-2"/>
          <c:y val="1.9653978720285979E-2"/>
          <c:w val="0.93950265584170956"/>
          <c:h val="0.85680514487718562"/>
        </c:manualLayout>
      </c:layout>
      <c:lineChart>
        <c:grouping val="standard"/>
        <c:marker val="1"/>
        <c:axId val="78851072"/>
        <c:axId val="78897920"/>
      </c:lineChart>
      <c:catAx>
        <c:axId val="78851072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lang="es-ES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es-EC"/>
          </a:p>
        </c:txPr>
        <c:crossAx val="78897920"/>
        <c:crosses val="autoZero"/>
        <c:auto val="1"/>
        <c:lblAlgn val="ctr"/>
        <c:lblOffset val="100"/>
      </c:catAx>
      <c:valAx>
        <c:axId val="78897920"/>
        <c:scaling>
          <c:orientation val="minMax"/>
        </c:scaling>
        <c:axPos val="l"/>
        <c:numFmt formatCode="0.0%" sourceLinked="1"/>
        <c:tickLblPos val="nextTo"/>
        <c:txPr>
          <a:bodyPr/>
          <a:lstStyle/>
          <a:p>
            <a:pPr>
              <a:defRPr lang="es-ES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es-EC"/>
          </a:p>
        </c:txPr>
        <c:crossAx val="788510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2AADAA"/>
            </a:solidFill>
          </c:spPr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32.406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13F-41CC-9DCF-8D96F378A5DE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/>
                </a:pPr>
                <a:endParaRPr lang="es-EC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Hoja3!$D$4:$D$9</c:f>
              <c:strCach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strCache>
            </c:strRef>
          </c:cat>
          <c:val>
            <c:numRef>
              <c:f>Hoja3!$E$4:$E$9</c:f>
              <c:numCache>
                <c:formatCode>General</c:formatCode>
                <c:ptCount val="6"/>
                <c:pt idx="0">
                  <c:v>17</c:v>
                </c:pt>
                <c:pt idx="1">
                  <c:v>137</c:v>
                </c:pt>
                <c:pt idx="2">
                  <c:v>4062</c:v>
                </c:pt>
                <c:pt idx="3">
                  <c:v>13844</c:v>
                </c:pt>
                <c:pt idx="4">
                  <c:v>19903</c:v>
                </c:pt>
                <c:pt idx="5">
                  <c:v>30009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13F-41CC-9DCF-8D96F378A5DE}"/>
            </c:ext>
          </c:extLst>
        </c:ser>
        <c:gapWidth val="50"/>
        <c:axId val="78904320"/>
        <c:axId val="80435840"/>
      </c:barChart>
      <c:catAx>
        <c:axId val="78904320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lang="es-ES"/>
            </a:pPr>
            <a:endParaRPr lang="es-EC"/>
          </a:p>
        </c:txPr>
        <c:crossAx val="80435840"/>
        <c:crosses val="autoZero"/>
        <c:auto val="1"/>
        <c:lblAlgn val="ctr"/>
        <c:lblOffset val="100"/>
      </c:catAx>
      <c:valAx>
        <c:axId val="80435840"/>
        <c:scaling>
          <c:orientation val="minMax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tickLblPos val="nextTo"/>
        <c:crossAx val="78904320"/>
        <c:crosses val="autoZero"/>
        <c:crossBetween val="between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Hoja1!$D$1</c:f>
              <c:strCache>
                <c:ptCount val="1"/>
                <c:pt idx="0">
                  <c:v>COMPROBANTES ELECTRÓNICOS 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dLbls>
            <c:dLbl>
              <c:idx val="0"/>
              <c:layout>
                <c:manualLayout>
                  <c:x val="0"/>
                  <c:y val="-3.137232944074919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179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FB1-4AF2-B72D-9DF3F729B66C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1.266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54D-45A8-B730-28CF85A192FA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2.613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54D-45A8-B730-28CF85A192FA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4.021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8D4-49DB-8A47-E88411ADCC5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/>
                </a:pPr>
                <a:endParaRPr lang="es-EC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Hoja1!$C$2:$C$5</c:f>
              <c:strCach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2017(*) </c:v>
                </c:pt>
              </c:strCache>
            </c:strRef>
          </c:cat>
          <c:val>
            <c:numRef>
              <c:f>Hoja1!$D$2:$D$5</c:f>
              <c:numCache>
                <c:formatCode>#,##0</c:formatCode>
                <c:ptCount val="4"/>
                <c:pt idx="0">
                  <c:v>179315322</c:v>
                </c:pt>
                <c:pt idx="1">
                  <c:v>1266242113</c:v>
                </c:pt>
                <c:pt idx="2">
                  <c:v>2612909917.9999995</c:v>
                </c:pt>
                <c:pt idx="3">
                  <c:v>3866270991.9999995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8D4-49DB-8A47-E88411ADCC5C}"/>
            </c:ext>
          </c:extLst>
        </c:ser>
        <c:gapWidth val="40"/>
        <c:axId val="80418688"/>
        <c:axId val="80420224"/>
      </c:barChart>
      <c:catAx>
        <c:axId val="8041868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lang="es-ES"/>
            </a:pPr>
            <a:endParaRPr lang="es-EC"/>
          </a:p>
        </c:txPr>
        <c:crossAx val="80420224"/>
        <c:crosses val="autoZero"/>
        <c:auto val="1"/>
        <c:lblAlgn val="ctr"/>
        <c:lblOffset val="100"/>
      </c:catAx>
      <c:valAx>
        <c:axId val="80420224"/>
        <c:scaling>
          <c:orientation val="minMax"/>
        </c:scaling>
        <c:delete val="1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1"/>
        <c:tickLblPos val="nextTo"/>
        <c:crossAx val="80418688"/>
        <c:crosses val="autoZero"/>
        <c:crossBetween val="between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0808777916373227E-2"/>
          <c:y val="6.4292932023452695E-2"/>
          <c:w val="0.93454758909853253"/>
          <c:h val="0.84104494143252184"/>
        </c:manualLayout>
      </c:layout>
      <c:barChart>
        <c:barDir val="col"/>
        <c:grouping val="clustered"/>
        <c:ser>
          <c:idx val="0"/>
          <c:order val="0"/>
          <c:tx>
            <c:strRef>
              <c:f>'Serie Vtas Manabí'!$A$11</c:f>
              <c:strCache>
                <c:ptCount val="1"/>
                <c:pt idx="0">
                  <c:v>Ventas Nacionales</c:v>
                </c:pt>
              </c:strCache>
            </c:strRef>
          </c:tx>
          <c:spPr>
            <a:solidFill>
              <a:srgbClr val="F79646">
                <a:lumMod val="75000"/>
              </a:srgbClr>
            </a:solidFill>
            <a:ln w="25400"/>
          </c:spPr>
          <c:dPt>
            <c:idx val="12"/>
            <c:spPr>
              <a:solidFill>
                <a:srgbClr val="4BACC6">
                  <a:lumMod val="50000"/>
                </a:srgbClr>
              </a:solidFill>
              <a:ln w="2540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6068-482D-9772-24F5540F78F6}"/>
              </c:ext>
            </c:extLst>
          </c:dPt>
          <c:dPt>
            <c:idx val="13"/>
            <c:spPr>
              <a:solidFill>
                <a:srgbClr val="4BACC6">
                  <a:lumMod val="50000"/>
                </a:srgbClr>
              </a:solidFill>
              <a:ln w="2540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6068-482D-9772-24F5540F78F6}"/>
              </c:ext>
            </c:extLst>
          </c:dPt>
          <c:dPt>
            <c:idx val="14"/>
            <c:spPr>
              <a:solidFill>
                <a:srgbClr val="4BACC6">
                  <a:lumMod val="50000"/>
                </a:srgbClr>
              </a:solidFill>
              <a:ln w="2540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6068-482D-9772-24F5540F78F6}"/>
              </c:ext>
            </c:extLst>
          </c:dPt>
          <c:dPt>
            <c:idx val="15"/>
            <c:spPr>
              <a:solidFill>
                <a:srgbClr val="4BACC6">
                  <a:lumMod val="50000"/>
                </a:srgbClr>
              </a:solidFill>
              <a:ln w="2540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6068-482D-9772-24F5540F78F6}"/>
              </c:ext>
            </c:extLst>
          </c:dPt>
          <c:dPt>
            <c:idx val="16"/>
            <c:spPr>
              <a:solidFill>
                <a:srgbClr val="4BACC6">
                  <a:lumMod val="50000"/>
                </a:srgbClr>
              </a:solidFill>
              <a:ln w="2540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6068-482D-9772-24F5540F78F6}"/>
              </c:ext>
            </c:extLst>
          </c:dPt>
          <c:dPt>
            <c:idx val="17"/>
            <c:spPr>
              <a:solidFill>
                <a:srgbClr val="4BACC6">
                  <a:lumMod val="50000"/>
                </a:srgbClr>
              </a:solidFill>
              <a:ln w="2540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6068-482D-9772-24F5540F78F6}"/>
              </c:ext>
            </c:extLst>
          </c:dPt>
          <c:dPt>
            <c:idx val="18"/>
            <c:spPr>
              <a:solidFill>
                <a:srgbClr val="4BACC6">
                  <a:lumMod val="50000"/>
                </a:srgbClr>
              </a:solidFill>
              <a:ln w="2540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6068-482D-9772-24F5540F78F6}"/>
              </c:ext>
            </c:extLst>
          </c:dPt>
          <c:dPt>
            <c:idx val="19"/>
            <c:spPr>
              <a:solidFill>
                <a:srgbClr val="4BACC6">
                  <a:lumMod val="50000"/>
                </a:srgbClr>
              </a:solidFill>
              <a:ln w="2540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6068-482D-9772-24F5540F78F6}"/>
              </c:ext>
            </c:extLst>
          </c:dPt>
          <c:dPt>
            <c:idx val="20"/>
            <c:spPr>
              <a:solidFill>
                <a:srgbClr val="4BACC6">
                  <a:lumMod val="50000"/>
                </a:srgbClr>
              </a:solidFill>
              <a:ln w="2540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6068-482D-9772-24F5540F78F6}"/>
              </c:ext>
            </c:extLst>
          </c:dPt>
          <c:dPt>
            <c:idx val="21"/>
            <c:spPr>
              <a:solidFill>
                <a:srgbClr val="4BACC6">
                  <a:lumMod val="50000"/>
                </a:srgbClr>
              </a:solidFill>
              <a:ln w="2540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6068-482D-9772-24F5540F78F6}"/>
              </c:ext>
            </c:extLst>
          </c:dPt>
          <c:dPt>
            <c:idx val="22"/>
            <c:spPr>
              <a:solidFill>
                <a:srgbClr val="4BACC6">
                  <a:lumMod val="50000"/>
                </a:srgbClr>
              </a:solidFill>
              <a:ln w="2540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6068-482D-9772-24F5540F78F6}"/>
              </c:ext>
            </c:extLst>
          </c:dPt>
          <c:dLbls>
            <c:dLbl>
              <c:idx val="0"/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</c:dLbl>
            <c:dLbl>
              <c:idx val="1"/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</c:dLbl>
            <c:dLbl>
              <c:idx val="2"/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</c:dLbl>
            <c:dLbl>
              <c:idx val="3"/>
              <c:layout>
                <c:manualLayout>
                  <c:x val="0"/>
                  <c:y val="-8.218977131501568E-4"/>
                </c:manualLayout>
              </c:layout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068-482D-9772-24F5540F78F6}"/>
                </c:ext>
              </c:extLst>
            </c:dLbl>
            <c:dLbl>
              <c:idx val="4"/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</c:dLbl>
            <c:dLbl>
              <c:idx val="5"/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</c:dLbl>
            <c:dLbl>
              <c:idx val="6"/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</c:dLbl>
            <c:dLbl>
              <c:idx val="7"/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</c:dLbl>
            <c:dLbl>
              <c:idx val="8"/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</c:dLbl>
            <c:dLbl>
              <c:idx val="9"/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</c:dLbl>
            <c:dLbl>
              <c:idx val="10"/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</c:dLbl>
            <c:dLbl>
              <c:idx val="11"/>
              <c:spPr>
                <a:solidFill>
                  <a:srgbClr val="F7E6E5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800"/>
                  </a:pPr>
                  <a:endParaRPr lang="es-EC"/>
                </a:p>
              </c:txPr>
            </c:dLbl>
            <c:dLbl>
              <c:idx val="17"/>
              <c:layout>
                <c:manualLayout>
                  <c:x val="-2.1923460882417594E-3"/>
                  <c:y val="8.7056721909983346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6068-482D-9772-24F5540F78F6}"/>
                </c:ext>
              </c:extLst>
            </c:dLbl>
            <c:spPr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 sz="800"/>
                </a:pPr>
                <a:endParaRPr lang="es-EC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'Serie Vtas Manabí'!$B$10:$X$10</c:f>
              <c:strCache>
                <c:ptCount val="23"/>
                <c:pt idx="0">
                  <c:v>ene 16/15</c:v>
                </c:pt>
                <c:pt idx="1">
                  <c:v>feb 16/15</c:v>
                </c:pt>
                <c:pt idx="2">
                  <c:v>mar 16/15</c:v>
                </c:pt>
                <c:pt idx="3">
                  <c:v>abr 16/15</c:v>
                </c:pt>
                <c:pt idx="4">
                  <c:v>may 16/15</c:v>
                </c:pt>
                <c:pt idx="5">
                  <c:v>jun 16/15</c:v>
                </c:pt>
                <c:pt idx="6">
                  <c:v>jul 16/15</c:v>
                </c:pt>
                <c:pt idx="7">
                  <c:v>ago 16/15</c:v>
                </c:pt>
                <c:pt idx="8">
                  <c:v>sep 16/15</c:v>
                </c:pt>
                <c:pt idx="9">
                  <c:v>oct 16/15</c:v>
                </c:pt>
                <c:pt idx="10">
                  <c:v>nov 16/15</c:v>
                </c:pt>
                <c:pt idx="11">
                  <c:v>dic 16/15</c:v>
                </c:pt>
                <c:pt idx="12">
                  <c:v>ene 17/16</c:v>
                </c:pt>
                <c:pt idx="13">
                  <c:v>feb 17/16</c:v>
                </c:pt>
                <c:pt idx="14">
                  <c:v>mar 17/16</c:v>
                </c:pt>
                <c:pt idx="15">
                  <c:v>abr 17/16</c:v>
                </c:pt>
                <c:pt idx="16">
                  <c:v>may 17/16</c:v>
                </c:pt>
                <c:pt idx="17">
                  <c:v>jun 17/16</c:v>
                </c:pt>
                <c:pt idx="18">
                  <c:v>jul 17/16</c:v>
                </c:pt>
                <c:pt idx="19">
                  <c:v>ago 17/16</c:v>
                </c:pt>
                <c:pt idx="20">
                  <c:v>sep 17/16</c:v>
                </c:pt>
                <c:pt idx="21">
                  <c:v>oct 17/16</c:v>
                </c:pt>
                <c:pt idx="22">
                  <c:v>nov 17/16</c:v>
                </c:pt>
              </c:strCache>
            </c:strRef>
          </c:cat>
          <c:val>
            <c:numRef>
              <c:f>'Serie Vtas Manabí'!$B$11:$X$11</c:f>
              <c:numCache>
                <c:formatCode>0.0%</c:formatCode>
                <c:ptCount val="23"/>
                <c:pt idx="0">
                  <c:v>-9.279167183845155E-2</c:v>
                </c:pt>
                <c:pt idx="1">
                  <c:v>-7.8429834459149014E-2</c:v>
                </c:pt>
                <c:pt idx="2">
                  <c:v>-0.12368927789893659</c:v>
                </c:pt>
                <c:pt idx="3">
                  <c:v>-0.24002116068532522</c:v>
                </c:pt>
                <c:pt idx="4">
                  <c:v>-4.8909433804851313E-3</c:v>
                </c:pt>
                <c:pt idx="5">
                  <c:v>-1.8053452410277677E-2</c:v>
                </c:pt>
                <c:pt idx="6">
                  <c:v>-6.2178609208164516E-2</c:v>
                </c:pt>
                <c:pt idx="7">
                  <c:v>4.3260409180950296E-2</c:v>
                </c:pt>
                <c:pt idx="8">
                  <c:v>0.193868030174559</c:v>
                </c:pt>
                <c:pt idx="9">
                  <c:v>0.12420298156279209</c:v>
                </c:pt>
                <c:pt idx="10">
                  <c:v>0.13136121960276403</c:v>
                </c:pt>
                <c:pt idx="11">
                  <c:v>0.19776013060442049</c:v>
                </c:pt>
                <c:pt idx="12">
                  <c:v>0.18466609724347421</c:v>
                </c:pt>
                <c:pt idx="13">
                  <c:v>0.16769948536876744</c:v>
                </c:pt>
                <c:pt idx="14">
                  <c:v>0.32995502825037426</c:v>
                </c:pt>
                <c:pt idx="15">
                  <c:v>0.44453307997385588</c:v>
                </c:pt>
                <c:pt idx="16">
                  <c:v>0.30250538136768618</c:v>
                </c:pt>
                <c:pt idx="17">
                  <c:v>0.17765044013026182</c:v>
                </c:pt>
                <c:pt idx="18">
                  <c:v>0.22632068105629299</c:v>
                </c:pt>
                <c:pt idx="19">
                  <c:v>0.1410097558330774</c:v>
                </c:pt>
                <c:pt idx="20">
                  <c:v>3.3303192357596385E-2</c:v>
                </c:pt>
                <c:pt idx="21">
                  <c:v>9.407725119462669E-2</c:v>
                </c:pt>
                <c:pt idx="22">
                  <c:v>7.6873920624231332E-2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B-6068-482D-9772-24F5540F78F6}"/>
            </c:ext>
          </c:extLst>
        </c:ser>
        <c:axId val="142424704"/>
        <c:axId val="142430592"/>
      </c:barChart>
      <c:catAx>
        <c:axId val="142424704"/>
        <c:scaling>
          <c:orientation val="minMax"/>
        </c:scaling>
        <c:axPos val="b"/>
        <c:numFmt formatCode="General" sourceLinked="1"/>
        <c:majorTickMark val="none"/>
        <c:tickLblPos val="low"/>
        <c:txPr>
          <a:bodyPr/>
          <a:lstStyle/>
          <a:p>
            <a:pPr>
              <a:defRPr lang="es-ES" sz="800"/>
            </a:pPr>
            <a:endParaRPr lang="es-EC"/>
          </a:p>
        </c:txPr>
        <c:crossAx val="142430592"/>
        <c:crosses val="autoZero"/>
        <c:auto val="1"/>
        <c:lblAlgn val="ctr"/>
        <c:lblOffset val="100"/>
      </c:catAx>
      <c:valAx>
        <c:axId val="142430592"/>
        <c:scaling>
          <c:orientation val="minMax"/>
          <c:min val="-0.5"/>
        </c:scaling>
        <c:axPos val="l"/>
        <c:numFmt formatCode="0%" sourceLinked="0"/>
        <c:majorTickMark val="none"/>
        <c:tickLblPos val="nextTo"/>
        <c:txPr>
          <a:bodyPr/>
          <a:lstStyle/>
          <a:p>
            <a:pPr>
              <a:defRPr lang="es-ES" sz="900"/>
            </a:pPr>
            <a:endParaRPr lang="es-EC"/>
          </a:p>
        </c:txPr>
        <c:crossAx val="142424704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6C33D8-B008-4DA5-B85D-3D181A98FEA0}" type="doc">
      <dgm:prSet loTypeId="urn:microsoft.com/office/officeart/2009/3/layout/StepUpProcess" loCatId="relationship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s-EC"/>
        </a:p>
      </dgm:t>
    </dgm:pt>
    <dgm:pt modelId="{CE92DDA5-B6F6-48E2-A2A9-B58D5C36FB8C}">
      <dgm:prSet phldrT="[Texto]" custT="1"/>
      <dgm:spPr/>
      <dgm:t>
        <a:bodyPr/>
        <a:lstStyle/>
        <a:p>
          <a:r>
            <a:rPr lang="es-EC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Generalidad</a:t>
          </a:r>
          <a:endParaRPr lang="es-EC" sz="1200" b="1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gm:t>
    </dgm:pt>
    <dgm:pt modelId="{DFB97A8C-15C2-4BB4-9262-B24280F0CAA8}" type="parTrans" cxnId="{1144A475-C92E-4F52-BAB0-69F7C519F11A}">
      <dgm:prSet/>
      <dgm:spPr/>
      <dgm:t>
        <a:bodyPr/>
        <a:lstStyle/>
        <a:p>
          <a:endParaRPr lang="es-EC" sz="1600">
            <a:latin typeface="+mn-lt"/>
          </a:endParaRPr>
        </a:p>
      </dgm:t>
    </dgm:pt>
    <dgm:pt modelId="{5A74A3E1-DABA-415C-A48A-6A2F1E02B3BD}" type="sibTrans" cxnId="{1144A475-C92E-4F52-BAB0-69F7C519F11A}">
      <dgm:prSet/>
      <dgm:spPr/>
      <dgm:t>
        <a:bodyPr/>
        <a:lstStyle/>
        <a:p>
          <a:endParaRPr lang="es-EC" sz="1600">
            <a:latin typeface="+mn-lt"/>
          </a:endParaRPr>
        </a:p>
      </dgm:t>
    </dgm:pt>
    <dgm:pt modelId="{4680A48F-91A1-4F32-811F-7B469FDD7AD8}">
      <dgm:prSet phldrT="[Texto]" custT="1"/>
      <dgm:spPr/>
      <dgm:t>
        <a:bodyPr/>
        <a:lstStyle/>
        <a:p>
          <a:r>
            <a:rPr lang="es-EC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Eficiencia</a:t>
          </a:r>
          <a:endParaRPr lang="es-EC" sz="1200" b="1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gm:t>
    </dgm:pt>
    <dgm:pt modelId="{6B5DB727-89DC-4129-A607-0CB5D0984A17}" type="parTrans" cxnId="{CD0EB1B1-C38E-4029-B4D5-A8128655BED9}">
      <dgm:prSet/>
      <dgm:spPr/>
      <dgm:t>
        <a:bodyPr/>
        <a:lstStyle/>
        <a:p>
          <a:endParaRPr lang="es-EC" sz="1600">
            <a:latin typeface="+mn-lt"/>
          </a:endParaRPr>
        </a:p>
      </dgm:t>
    </dgm:pt>
    <dgm:pt modelId="{62538803-4FA4-4CF6-B79E-A6AD778492CB}" type="sibTrans" cxnId="{CD0EB1B1-C38E-4029-B4D5-A8128655BED9}">
      <dgm:prSet/>
      <dgm:spPr/>
      <dgm:t>
        <a:bodyPr/>
        <a:lstStyle/>
        <a:p>
          <a:endParaRPr lang="es-EC" sz="1600">
            <a:latin typeface="+mn-lt"/>
          </a:endParaRPr>
        </a:p>
      </dgm:t>
    </dgm:pt>
    <dgm:pt modelId="{8B06C9AC-9CC2-4709-B7DD-493DFDC8BFDD}">
      <dgm:prSet phldrT="[Texto]" custT="1"/>
      <dgm:spPr/>
      <dgm:t>
        <a:bodyPr/>
        <a:lstStyle/>
        <a:p>
          <a:r>
            <a:rPr lang="es-EC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Equidad</a:t>
          </a:r>
          <a:endParaRPr lang="es-EC" sz="1200" b="1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gm:t>
    </dgm:pt>
    <dgm:pt modelId="{2CAAD2E8-125C-44DC-AA63-C6DD3C318338}" type="parTrans" cxnId="{D15AAA9C-A892-458F-A600-5A5BCB7A3701}">
      <dgm:prSet/>
      <dgm:spPr/>
      <dgm:t>
        <a:bodyPr/>
        <a:lstStyle/>
        <a:p>
          <a:endParaRPr lang="es-EC" sz="1600">
            <a:latin typeface="+mn-lt"/>
          </a:endParaRPr>
        </a:p>
      </dgm:t>
    </dgm:pt>
    <dgm:pt modelId="{AB6DBE33-10EE-465F-A405-2E1C0EF386AE}" type="sibTrans" cxnId="{D15AAA9C-A892-458F-A600-5A5BCB7A3701}">
      <dgm:prSet/>
      <dgm:spPr/>
      <dgm:t>
        <a:bodyPr/>
        <a:lstStyle/>
        <a:p>
          <a:endParaRPr lang="es-EC" sz="1600">
            <a:latin typeface="+mn-lt"/>
          </a:endParaRPr>
        </a:p>
      </dgm:t>
    </dgm:pt>
    <dgm:pt modelId="{E7AE9DF5-C209-4E6D-A887-28D074A8F6BA}">
      <dgm:prSet phldrT="[Texto]" custT="1"/>
      <dgm:spPr/>
      <dgm:t>
        <a:bodyPr/>
        <a:lstStyle/>
        <a:p>
          <a:r>
            <a:rPr lang="es-EC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Simplicidad administrativa</a:t>
          </a:r>
          <a:endParaRPr lang="es-EC" sz="1200" b="1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gm:t>
    </dgm:pt>
    <dgm:pt modelId="{FF7EFC8C-A48A-4E78-924B-6ADEF0B9C6FA}" type="parTrans" cxnId="{E6FB85AF-3ACA-48A7-894D-E5B39CDFA052}">
      <dgm:prSet/>
      <dgm:spPr/>
      <dgm:t>
        <a:bodyPr/>
        <a:lstStyle/>
        <a:p>
          <a:endParaRPr lang="es-EC" sz="1600">
            <a:latin typeface="+mn-lt"/>
          </a:endParaRPr>
        </a:p>
      </dgm:t>
    </dgm:pt>
    <dgm:pt modelId="{A1EB3199-1E60-4C09-8A2D-CDD9F04492C1}" type="sibTrans" cxnId="{E6FB85AF-3ACA-48A7-894D-E5B39CDFA052}">
      <dgm:prSet/>
      <dgm:spPr/>
      <dgm:t>
        <a:bodyPr/>
        <a:lstStyle/>
        <a:p>
          <a:endParaRPr lang="es-EC" sz="1600">
            <a:latin typeface="+mn-lt"/>
          </a:endParaRPr>
        </a:p>
      </dgm:t>
    </dgm:pt>
    <dgm:pt modelId="{A965268C-3238-4F03-B9FA-EBF656022EC9}">
      <dgm:prSet phldrT="[Texto]" custT="1"/>
      <dgm:spPr/>
      <dgm:t>
        <a:bodyPr/>
        <a:lstStyle/>
        <a:p>
          <a:r>
            <a:rPr lang="es-EC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Transparencia</a:t>
          </a:r>
          <a:endParaRPr lang="es-EC" sz="1200" b="1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gm:t>
    </dgm:pt>
    <dgm:pt modelId="{CAC1E975-8358-447C-AE01-476C2367BBF9}" type="parTrans" cxnId="{779BBC4E-84C9-4961-A541-8D451A13DDF0}">
      <dgm:prSet/>
      <dgm:spPr/>
      <dgm:t>
        <a:bodyPr/>
        <a:lstStyle/>
        <a:p>
          <a:endParaRPr lang="es-EC" sz="1600"/>
        </a:p>
      </dgm:t>
    </dgm:pt>
    <dgm:pt modelId="{299A916E-7423-4C07-9CD9-4F9821DDFA21}" type="sibTrans" cxnId="{779BBC4E-84C9-4961-A541-8D451A13DDF0}">
      <dgm:prSet/>
      <dgm:spPr/>
      <dgm:t>
        <a:bodyPr/>
        <a:lstStyle/>
        <a:p>
          <a:endParaRPr lang="es-EC" sz="1600"/>
        </a:p>
      </dgm:t>
    </dgm:pt>
    <dgm:pt modelId="{5E4ABC3F-F3F7-4E49-A3BE-2C4D1D64DFD4}">
      <dgm:prSet phldrT="[Texto]" custT="1"/>
      <dgm:spPr/>
      <dgm:t>
        <a:bodyPr/>
        <a:lstStyle/>
        <a:p>
          <a:r>
            <a:rPr lang="es-EC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Suficiencia recaudatoria </a:t>
          </a:r>
          <a:r>
            <a:rPr lang="es-EC" sz="1200" b="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(prioriza</a:t>
          </a:r>
          <a:r>
            <a:rPr lang="es-EC" sz="1200" b="0" baseline="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 </a:t>
          </a:r>
          <a:r>
            <a:rPr lang="es-EC" sz="1200" b="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impuestos directos)</a:t>
          </a:r>
          <a:endParaRPr lang="es-EC" sz="1200" b="0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gm:t>
    </dgm:pt>
    <dgm:pt modelId="{1AC9AE88-AF6C-4409-8984-B2E1CF4F06F6}" type="sibTrans" cxnId="{EA8648A0-0176-4AA1-82D9-984BA15AB071}">
      <dgm:prSet/>
      <dgm:spPr/>
      <dgm:t>
        <a:bodyPr/>
        <a:lstStyle/>
        <a:p>
          <a:endParaRPr lang="es-EC" sz="1600"/>
        </a:p>
      </dgm:t>
    </dgm:pt>
    <dgm:pt modelId="{19E62C50-DC17-4AFD-8AB1-CFEBB906E0B9}" type="parTrans" cxnId="{EA8648A0-0176-4AA1-82D9-984BA15AB071}">
      <dgm:prSet/>
      <dgm:spPr/>
      <dgm:t>
        <a:bodyPr/>
        <a:lstStyle/>
        <a:p>
          <a:endParaRPr lang="es-EC" sz="1600"/>
        </a:p>
      </dgm:t>
    </dgm:pt>
    <dgm:pt modelId="{D454E7E2-6930-4454-A172-FC26C058A863}">
      <dgm:prSet phldrT="[Texto]" custT="1"/>
      <dgm:spPr/>
      <dgm:t>
        <a:bodyPr/>
        <a:lstStyle/>
        <a:p>
          <a:r>
            <a:rPr lang="es-EC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Progresividad</a:t>
          </a:r>
          <a:endParaRPr lang="es-EC" sz="1200" b="1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gm:t>
    </dgm:pt>
    <dgm:pt modelId="{7CCE3E81-E00A-42E8-816F-16588B6F7506}" type="parTrans" cxnId="{CED7515C-30AB-47B4-959E-442B7A67C44C}">
      <dgm:prSet/>
      <dgm:spPr/>
      <dgm:t>
        <a:bodyPr/>
        <a:lstStyle/>
        <a:p>
          <a:endParaRPr lang="es-EC" sz="1600"/>
        </a:p>
      </dgm:t>
    </dgm:pt>
    <dgm:pt modelId="{5E56D98B-BC48-4BC9-A3E0-F6ADB1A215B5}" type="sibTrans" cxnId="{CED7515C-30AB-47B4-959E-442B7A67C44C}">
      <dgm:prSet/>
      <dgm:spPr/>
      <dgm:t>
        <a:bodyPr/>
        <a:lstStyle/>
        <a:p>
          <a:endParaRPr lang="es-EC" sz="1600"/>
        </a:p>
      </dgm:t>
    </dgm:pt>
    <dgm:pt modelId="{BEBC9040-57A0-E547-899B-4C8BCCB266A7}" type="pres">
      <dgm:prSet presAssocID="{676C33D8-B008-4DA5-B85D-3D181A98FEA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0D4743A0-17EB-E543-9696-0649D00683C2}" type="pres">
      <dgm:prSet presAssocID="{CE92DDA5-B6F6-48E2-A2A9-B58D5C36FB8C}" presName="composite" presStyleCnt="0"/>
      <dgm:spPr/>
      <dgm:t>
        <a:bodyPr/>
        <a:lstStyle/>
        <a:p>
          <a:endParaRPr lang="es-EC"/>
        </a:p>
      </dgm:t>
    </dgm:pt>
    <dgm:pt modelId="{E5D518BC-8214-F045-9B52-BA9400D2177E}" type="pres">
      <dgm:prSet presAssocID="{CE92DDA5-B6F6-48E2-A2A9-B58D5C36FB8C}" presName="LShape" presStyleLbl="alignNode1" presStyleIdx="0" presStyleCnt="13"/>
      <dgm:spPr>
        <a:solidFill>
          <a:srgbClr val="0F9588"/>
        </a:solidFill>
        <a:ln>
          <a:noFill/>
        </a:ln>
        <a:effectLst/>
      </dgm:spPr>
      <dgm:t>
        <a:bodyPr/>
        <a:lstStyle/>
        <a:p>
          <a:endParaRPr lang="es-EC"/>
        </a:p>
      </dgm:t>
    </dgm:pt>
    <dgm:pt modelId="{0CF310B6-D0B5-5041-9237-8A42475DBA49}" type="pres">
      <dgm:prSet presAssocID="{CE92DDA5-B6F6-48E2-A2A9-B58D5C36FB8C}" presName="ParentText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01E08C-36E7-4E47-ADFF-CA09B9991C30}" type="pres">
      <dgm:prSet presAssocID="{CE92DDA5-B6F6-48E2-A2A9-B58D5C36FB8C}" presName="Triangle" presStyleLbl="alignNode1" presStyleIdx="1" presStyleCnt="13"/>
      <dgm:spPr>
        <a:solidFill>
          <a:schemeClr val="bg1">
            <a:lumMod val="65000"/>
          </a:schemeClr>
        </a:solidFill>
        <a:ln>
          <a:noFill/>
        </a:ln>
        <a:effectLst/>
      </dgm:spPr>
      <dgm:t>
        <a:bodyPr/>
        <a:lstStyle/>
        <a:p>
          <a:endParaRPr lang="es-EC"/>
        </a:p>
      </dgm:t>
    </dgm:pt>
    <dgm:pt modelId="{B080C4AC-52CE-DE44-8CF2-D2A2FA3915F5}" type="pres">
      <dgm:prSet presAssocID="{5A74A3E1-DABA-415C-A48A-6A2F1E02B3BD}" presName="sibTrans" presStyleCnt="0"/>
      <dgm:spPr/>
      <dgm:t>
        <a:bodyPr/>
        <a:lstStyle/>
        <a:p>
          <a:endParaRPr lang="es-EC"/>
        </a:p>
      </dgm:t>
    </dgm:pt>
    <dgm:pt modelId="{86464DCE-250B-0E4F-8DE8-8B5CC4AF71B0}" type="pres">
      <dgm:prSet presAssocID="{5A74A3E1-DABA-415C-A48A-6A2F1E02B3BD}" presName="space" presStyleCnt="0"/>
      <dgm:spPr/>
      <dgm:t>
        <a:bodyPr/>
        <a:lstStyle/>
        <a:p>
          <a:endParaRPr lang="es-EC"/>
        </a:p>
      </dgm:t>
    </dgm:pt>
    <dgm:pt modelId="{FC590636-4851-DC42-B2E1-3337AC0CBBDD}" type="pres">
      <dgm:prSet presAssocID="{4680A48F-91A1-4F32-811F-7B469FDD7AD8}" presName="composite" presStyleCnt="0"/>
      <dgm:spPr/>
      <dgm:t>
        <a:bodyPr/>
        <a:lstStyle/>
        <a:p>
          <a:endParaRPr lang="es-EC"/>
        </a:p>
      </dgm:t>
    </dgm:pt>
    <dgm:pt modelId="{8144B0D2-4EFD-A245-B6ED-2EFFDEDB02B2}" type="pres">
      <dgm:prSet presAssocID="{4680A48F-91A1-4F32-811F-7B469FDD7AD8}" presName="LShape" presStyleLbl="alignNode1" presStyleIdx="2" presStyleCnt="13"/>
      <dgm:spPr>
        <a:solidFill>
          <a:srgbClr val="309FCF"/>
        </a:solidFill>
        <a:ln>
          <a:noFill/>
        </a:ln>
        <a:effectLst/>
      </dgm:spPr>
      <dgm:t>
        <a:bodyPr/>
        <a:lstStyle/>
        <a:p>
          <a:endParaRPr lang="es-EC"/>
        </a:p>
      </dgm:t>
    </dgm:pt>
    <dgm:pt modelId="{3BFBA7C7-D455-694F-B2DA-E29B748A263A}" type="pres">
      <dgm:prSet presAssocID="{4680A48F-91A1-4F32-811F-7B469FDD7AD8}" presName="ParentText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02525E-F39F-3A4B-90D3-81035D3F9C1A}" type="pres">
      <dgm:prSet presAssocID="{4680A48F-91A1-4F32-811F-7B469FDD7AD8}" presName="Triangle" presStyleLbl="alignNode1" presStyleIdx="3" presStyleCnt="13"/>
      <dgm:spPr>
        <a:solidFill>
          <a:schemeClr val="bg1">
            <a:lumMod val="65000"/>
          </a:schemeClr>
        </a:solidFill>
        <a:ln>
          <a:noFill/>
        </a:ln>
        <a:effectLst/>
      </dgm:spPr>
      <dgm:t>
        <a:bodyPr/>
        <a:lstStyle/>
        <a:p>
          <a:endParaRPr lang="es-EC"/>
        </a:p>
      </dgm:t>
    </dgm:pt>
    <dgm:pt modelId="{6D6FB91C-BB3A-F944-ADC2-B1DF3A256456}" type="pres">
      <dgm:prSet presAssocID="{62538803-4FA4-4CF6-B79E-A6AD778492CB}" presName="sibTrans" presStyleCnt="0"/>
      <dgm:spPr/>
      <dgm:t>
        <a:bodyPr/>
        <a:lstStyle/>
        <a:p>
          <a:endParaRPr lang="es-EC"/>
        </a:p>
      </dgm:t>
    </dgm:pt>
    <dgm:pt modelId="{242CCE03-970D-EF43-8239-4142C604C7D1}" type="pres">
      <dgm:prSet presAssocID="{62538803-4FA4-4CF6-B79E-A6AD778492CB}" presName="space" presStyleCnt="0"/>
      <dgm:spPr/>
      <dgm:t>
        <a:bodyPr/>
        <a:lstStyle/>
        <a:p>
          <a:endParaRPr lang="es-EC"/>
        </a:p>
      </dgm:t>
    </dgm:pt>
    <dgm:pt modelId="{3E9710D3-09A3-8948-9FA4-76B3BE54F14F}" type="pres">
      <dgm:prSet presAssocID="{E7AE9DF5-C209-4E6D-A887-28D074A8F6BA}" presName="composite" presStyleCnt="0"/>
      <dgm:spPr/>
      <dgm:t>
        <a:bodyPr/>
        <a:lstStyle/>
        <a:p>
          <a:endParaRPr lang="es-EC"/>
        </a:p>
      </dgm:t>
    </dgm:pt>
    <dgm:pt modelId="{993148EF-C759-AD4F-8572-356A4D398B70}" type="pres">
      <dgm:prSet presAssocID="{E7AE9DF5-C209-4E6D-A887-28D074A8F6BA}" presName="LShape" presStyleLbl="alignNode1" presStyleIdx="4" presStyleCnt="13" custScaleX="114361" custLinFactNeighborX="-4690"/>
      <dgm:spPr>
        <a:solidFill>
          <a:srgbClr val="0F9588"/>
        </a:solidFill>
        <a:ln>
          <a:noFill/>
        </a:ln>
        <a:effectLst/>
      </dgm:spPr>
      <dgm:t>
        <a:bodyPr/>
        <a:lstStyle/>
        <a:p>
          <a:endParaRPr lang="es-EC"/>
        </a:p>
      </dgm:t>
    </dgm:pt>
    <dgm:pt modelId="{287E9AF1-1298-5043-97C9-FE268DEF6F57}" type="pres">
      <dgm:prSet presAssocID="{E7AE9DF5-C209-4E6D-A887-28D074A8F6BA}" presName="ParentText" presStyleLbl="revTx" presStyleIdx="2" presStyleCnt="7" custScaleX="124284" custLinFactNeighborX="64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2BAEE5-FCB6-084B-BEDA-895556A079C5}" type="pres">
      <dgm:prSet presAssocID="{E7AE9DF5-C209-4E6D-A887-28D074A8F6BA}" presName="Triangle" presStyleLbl="alignNode1" presStyleIdx="5" presStyleCnt="13"/>
      <dgm:spPr>
        <a:solidFill>
          <a:schemeClr val="bg1">
            <a:lumMod val="65000"/>
          </a:schemeClr>
        </a:solidFill>
        <a:ln>
          <a:noFill/>
        </a:ln>
        <a:effectLst/>
      </dgm:spPr>
      <dgm:t>
        <a:bodyPr/>
        <a:lstStyle/>
        <a:p>
          <a:endParaRPr lang="es-EC"/>
        </a:p>
      </dgm:t>
    </dgm:pt>
    <dgm:pt modelId="{6D675BF3-AE8B-5844-A926-1CE2B4FD7780}" type="pres">
      <dgm:prSet presAssocID="{A1EB3199-1E60-4C09-8A2D-CDD9F04492C1}" presName="sibTrans" presStyleCnt="0"/>
      <dgm:spPr/>
      <dgm:t>
        <a:bodyPr/>
        <a:lstStyle/>
        <a:p>
          <a:endParaRPr lang="es-EC"/>
        </a:p>
      </dgm:t>
    </dgm:pt>
    <dgm:pt modelId="{A45319F1-EF03-464D-83D0-AC2F996B0373}" type="pres">
      <dgm:prSet presAssocID="{A1EB3199-1E60-4C09-8A2D-CDD9F04492C1}" presName="space" presStyleCnt="0"/>
      <dgm:spPr/>
      <dgm:t>
        <a:bodyPr/>
        <a:lstStyle/>
        <a:p>
          <a:endParaRPr lang="es-EC"/>
        </a:p>
      </dgm:t>
    </dgm:pt>
    <dgm:pt modelId="{12A36A5C-418E-7145-8495-C06A47114B00}" type="pres">
      <dgm:prSet presAssocID="{8B06C9AC-9CC2-4709-B7DD-493DFDC8BFDD}" presName="composite" presStyleCnt="0"/>
      <dgm:spPr/>
      <dgm:t>
        <a:bodyPr/>
        <a:lstStyle/>
        <a:p>
          <a:endParaRPr lang="es-EC"/>
        </a:p>
      </dgm:t>
    </dgm:pt>
    <dgm:pt modelId="{AB387BAE-62BC-8147-81A5-60A30327F2BB}" type="pres">
      <dgm:prSet presAssocID="{8B06C9AC-9CC2-4709-B7DD-493DFDC8BFDD}" presName="LShape" presStyleLbl="alignNode1" presStyleIdx="6" presStyleCnt="13"/>
      <dgm:spPr>
        <a:solidFill>
          <a:srgbClr val="309FCF"/>
        </a:solidFill>
        <a:ln>
          <a:noFill/>
        </a:ln>
        <a:effectLst/>
      </dgm:spPr>
      <dgm:t>
        <a:bodyPr/>
        <a:lstStyle/>
        <a:p>
          <a:endParaRPr lang="es-EC"/>
        </a:p>
      </dgm:t>
    </dgm:pt>
    <dgm:pt modelId="{638043CB-F34D-D44B-A549-3642B99E22D1}" type="pres">
      <dgm:prSet presAssocID="{8B06C9AC-9CC2-4709-B7DD-493DFDC8BFDD}" presName="ParentText" presStyleLbl="revTx" presStyleIdx="3" presStyleCnt="7" custScaleX="94025" custLinFactNeighborX="5762" custLinFactNeighborY="71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B138C8-B9FB-1246-BDD1-7AD9DF750B59}" type="pres">
      <dgm:prSet presAssocID="{8B06C9AC-9CC2-4709-B7DD-493DFDC8BFDD}" presName="Triangle" presStyleLbl="alignNode1" presStyleIdx="7" presStyleCnt="13" custLinFactNeighborX="-16524"/>
      <dgm:spPr>
        <a:solidFill>
          <a:schemeClr val="bg1">
            <a:lumMod val="65000"/>
          </a:schemeClr>
        </a:solidFill>
        <a:ln>
          <a:noFill/>
        </a:ln>
        <a:effectLst/>
      </dgm:spPr>
      <dgm:t>
        <a:bodyPr/>
        <a:lstStyle/>
        <a:p>
          <a:endParaRPr lang="es-EC"/>
        </a:p>
      </dgm:t>
    </dgm:pt>
    <dgm:pt modelId="{771D9E60-513E-5441-89C4-0FDB63981AE2}" type="pres">
      <dgm:prSet presAssocID="{AB6DBE33-10EE-465F-A405-2E1C0EF386AE}" presName="sibTrans" presStyleCnt="0"/>
      <dgm:spPr/>
      <dgm:t>
        <a:bodyPr/>
        <a:lstStyle/>
        <a:p>
          <a:endParaRPr lang="es-EC"/>
        </a:p>
      </dgm:t>
    </dgm:pt>
    <dgm:pt modelId="{DBEC1B9D-A409-9648-91D8-C430A134C6DF}" type="pres">
      <dgm:prSet presAssocID="{AB6DBE33-10EE-465F-A405-2E1C0EF386AE}" presName="space" presStyleCnt="0"/>
      <dgm:spPr/>
      <dgm:t>
        <a:bodyPr/>
        <a:lstStyle/>
        <a:p>
          <a:endParaRPr lang="es-EC"/>
        </a:p>
      </dgm:t>
    </dgm:pt>
    <dgm:pt modelId="{07F90398-8AD1-4F4F-B8A0-E6BEC997F212}" type="pres">
      <dgm:prSet presAssocID="{D454E7E2-6930-4454-A172-FC26C058A863}" presName="composite" presStyleCnt="0"/>
      <dgm:spPr/>
    </dgm:pt>
    <dgm:pt modelId="{684FE028-5056-4622-AF9A-F8FE51CCF8E3}" type="pres">
      <dgm:prSet presAssocID="{D454E7E2-6930-4454-A172-FC26C058A863}" presName="LShape" presStyleLbl="alignNode1" presStyleIdx="8" presStyleCnt="13"/>
      <dgm:spPr/>
    </dgm:pt>
    <dgm:pt modelId="{37E1F60C-EB86-4A2D-B75F-32AD59256868}" type="pres">
      <dgm:prSet presAssocID="{D454E7E2-6930-4454-A172-FC26C058A863}" presName="ParentText" presStyleLbl="revTx" presStyleIdx="4" presStyleCnt="7" custScaleX="128243" custLinFactNeighborX="172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8F4DA48-10E6-459C-8B3F-F0EC128F9480}" type="pres">
      <dgm:prSet presAssocID="{D454E7E2-6930-4454-A172-FC26C058A863}" presName="Triangle" presStyleLbl="alignNode1" presStyleIdx="9" presStyleCnt="13"/>
      <dgm:spPr/>
    </dgm:pt>
    <dgm:pt modelId="{3748A2B2-F37B-4E5A-90B5-92904FE8C8B5}" type="pres">
      <dgm:prSet presAssocID="{5E56D98B-BC48-4BC9-A3E0-F6ADB1A215B5}" presName="sibTrans" presStyleCnt="0"/>
      <dgm:spPr/>
    </dgm:pt>
    <dgm:pt modelId="{9C572960-A942-47AE-800C-82B03937DC76}" type="pres">
      <dgm:prSet presAssocID="{5E56D98B-BC48-4BC9-A3E0-F6ADB1A215B5}" presName="space" presStyleCnt="0"/>
      <dgm:spPr/>
    </dgm:pt>
    <dgm:pt modelId="{95657DF5-65FC-4C4C-BF67-3F9CC4D041D9}" type="pres">
      <dgm:prSet presAssocID="{A965268C-3238-4F03-B9FA-EBF656022EC9}" presName="composite" presStyleCnt="0"/>
      <dgm:spPr/>
      <dgm:t>
        <a:bodyPr/>
        <a:lstStyle/>
        <a:p>
          <a:endParaRPr lang="es-EC"/>
        </a:p>
      </dgm:t>
    </dgm:pt>
    <dgm:pt modelId="{D3161C08-A33E-490B-9742-DFE701625CC4}" type="pres">
      <dgm:prSet presAssocID="{A965268C-3238-4F03-B9FA-EBF656022EC9}" presName="LShape" presStyleLbl="alignNode1" presStyleIdx="10" presStyleCnt="13"/>
      <dgm:spPr>
        <a:solidFill>
          <a:srgbClr val="0F9588"/>
        </a:solidFill>
        <a:ln>
          <a:noFill/>
        </a:ln>
        <a:effectLst/>
      </dgm:spPr>
      <dgm:t>
        <a:bodyPr/>
        <a:lstStyle/>
        <a:p>
          <a:endParaRPr lang="es-EC"/>
        </a:p>
      </dgm:t>
    </dgm:pt>
    <dgm:pt modelId="{6958435D-474D-4A34-852F-62189C427C9D}" type="pres">
      <dgm:prSet presAssocID="{A965268C-3238-4F03-B9FA-EBF656022EC9}" presName="ParentText" presStyleLbl="revTx" presStyleIdx="5" presStyleCnt="7" custScaleX="116610" custLinFactNeighborX="77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5F2A942-9CCC-45BE-B818-F53554E8A710}" type="pres">
      <dgm:prSet presAssocID="{A965268C-3238-4F03-B9FA-EBF656022EC9}" presName="Triangle" presStyleLbl="alignNode1" presStyleIdx="11" presStyleCnt="13"/>
      <dgm:spPr>
        <a:solidFill>
          <a:schemeClr val="bg1">
            <a:lumMod val="65000"/>
          </a:schemeClr>
        </a:solidFill>
        <a:ln>
          <a:noFill/>
        </a:ln>
        <a:effectLst/>
      </dgm:spPr>
      <dgm:t>
        <a:bodyPr/>
        <a:lstStyle/>
        <a:p>
          <a:endParaRPr lang="es-ES"/>
        </a:p>
      </dgm:t>
    </dgm:pt>
    <dgm:pt modelId="{BEEC705D-E22C-4BE6-AB7A-4494D96D7EA8}" type="pres">
      <dgm:prSet presAssocID="{299A916E-7423-4C07-9CD9-4F9821DDFA21}" presName="sibTrans" presStyleCnt="0"/>
      <dgm:spPr/>
    </dgm:pt>
    <dgm:pt modelId="{3BC8E047-0B3B-47CF-9996-632033141B94}" type="pres">
      <dgm:prSet presAssocID="{299A916E-7423-4C07-9CD9-4F9821DDFA21}" presName="space" presStyleCnt="0"/>
      <dgm:spPr/>
    </dgm:pt>
    <dgm:pt modelId="{89880EFE-DFCC-4D57-AD16-3D1756125857}" type="pres">
      <dgm:prSet presAssocID="{5E4ABC3F-F3F7-4E49-A3BE-2C4D1D64DFD4}" presName="composite" presStyleCnt="0"/>
      <dgm:spPr/>
    </dgm:pt>
    <dgm:pt modelId="{A0656E20-B0E6-4C1D-BEA8-695E504C9639}" type="pres">
      <dgm:prSet presAssocID="{5E4ABC3F-F3F7-4E49-A3BE-2C4D1D64DFD4}" presName="LShape" presStyleLbl="alignNode1" presStyleIdx="12" presStyleCnt="13" custScaleX="141207"/>
      <dgm:spPr>
        <a:solidFill>
          <a:srgbClr val="309FCF"/>
        </a:solidFill>
        <a:ln>
          <a:noFill/>
        </a:ln>
        <a:effectLst/>
      </dgm:spPr>
      <dgm:t>
        <a:bodyPr/>
        <a:lstStyle/>
        <a:p>
          <a:endParaRPr lang="es-ES"/>
        </a:p>
      </dgm:t>
    </dgm:pt>
    <dgm:pt modelId="{4A993C3F-04EC-483D-8376-0085D362D220}" type="pres">
      <dgm:prSet presAssocID="{5E4ABC3F-F3F7-4E49-A3BE-2C4D1D64DFD4}" presName="ParentText" presStyleLbl="revTx" presStyleIdx="6" presStyleCnt="7" custScaleX="152876" custLinFactNeighborX="91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29A99EB-D903-4E49-903E-34185BC0D5A3}" type="presOf" srcId="{D454E7E2-6930-4454-A172-FC26C058A863}" destId="{37E1F60C-EB86-4A2D-B75F-32AD59256868}" srcOrd="0" destOrd="0" presId="urn:microsoft.com/office/officeart/2009/3/layout/StepUpProcess"/>
    <dgm:cxn modelId="{E6893D45-1886-4A3D-A9B2-BC93EDD7C598}" type="presOf" srcId="{676C33D8-B008-4DA5-B85D-3D181A98FEA0}" destId="{BEBC9040-57A0-E547-899B-4C8BCCB266A7}" srcOrd="0" destOrd="0" presId="urn:microsoft.com/office/officeart/2009/3/layout/StepUpProcess"/>
    <dgm:cxn modelId="{E6FB85AF-3ACA-48A7-894D-E5B39CDFA052}" srcId="{676C33D8-B008-4DA5-B85D-3D181A98FEA0}" destId="{E7AE9DF5-C209-4E6D-A887-28D074A8F6BA}" srcOrd="2" destOrd="0" parTransId="{FF7EFC8C-A48A-4E78-924B-6ADEF0B9C6FA}" sibTransId="{A1EB3199-1E60-4C09-8A2D-CDD9F04492C1}"/>
    <dgm:cxn modelId="{EA8648A0-0176-4AA1-82D9-984BA15AB071}" srcId="{676C33D8-B008-4DA5-B85D-3D181A98FEA0}" destId="{5E4ABC3F-F3F7-4E49-A3BE-2C4D1D64DFD4}" srcOrd="6" destOrd="0" parTransId="{19E62C50-DC17-4AFD-8AB1-CFEBB906E0B9}" sibTransId="{1AC9AE88-AF6C-4409-8984-B2E1CF4F06F6}"/>
    <dgm:cxn modelId="{D15AAA9C-A892-458F-A600-5A5BCB7A3701}" srcId="{676C33D8-B008-4DA5-B85D-3D181A98FEA0}" destId="{8B06C9AC-9CC2-4709-B7DD-493DFDC8BFDD}" srcOrd="3" destOrd="0" parTransId="{2CAAD2E8-125C-44DC-AA63-C6DD3C318338}" sibTransId="{AB6DBE33-10EE-465F-A405-2E1C0EF386AE}"/>
    <dgm:cxn modelId="{05EBB398-2095-49CF-BCDA-F49E06544EE6}" type="presOf" srcId="{E7AE9DF5-C209-4E6D-A887-28D074A8F6BA}" destId="{287E9AF1-1298-5043-97C9-FE268DEF6F57}" srcOrd="0" destOrd="0" presId="urn:microsoft.com/office/officeart/2009/3/layout/StepUpProcess"/>
    <dgm:cxn modelId="{A9ABE285-C892-43CD-A068-883CBD940AB6}" type="presOf" srcId="{A965268C-3238-4F03-B9FA-EBF656022EC9}" destId="{6958435D-474D-4A34-852F-62189C427C9D}" srcOrd="0" destOrd="0" presId="urn:microsoft.com/office/officeart/2009/3/layout/StepUpProcess"/>
    <dgm:cxn modelId="{779BBC4E-84C9-4961-A541-8D451A13DDF0}" srcId="{676C33D8-B008-4DA5-B85D-3D181A98FEA0}" destId="{A965268C-3238-4F03-B9FA-EBF656022EC9}" srcOrd="5" destOrd="0" parTransId="{CAC1E975-8358-447C-AE01-476C2367BBF9}" sibTransId="{299A916E-7423-4C07-9CD9-4F9821DDFA21}"/>
    <dgm:cxn modelId="{F0376EEA-59C9-48E4-AA41-C616CF095B59}" type="presOf" srcId="{5E4ABC3F-F3F7-4E49-A3BE-2C4D1D64DFD4}" destId="{4A993C3F-04EC-483D-8376-0085D362D220}" srcOrd="0" destOrd="0" presId="urn:microsoft.com/office/officeart/2009/3/layout/StepUpProcess"/>
    <dgm:cxn modelId="{CD0EB1B1-C38E-4029-B4D5-A8128655BED9}" srcId="{676C33D8-B008-4DA5-B85D-3D181A98FEA0}" destId="{4680A48F-91A1-4F32-811F-7B469FDD7AD8}" srcOrd="1" destOrd="0" parTransId="{6B5DB727-89DC-4129-A607-0CB5D0984A17}" sibTransId="{62538803-4FA4-4CF6-B79E-A6AD778492CB}"/>
    <dgm:cxn modelId="{CBAD0085-A17C-4E9C-B007-B5162C41D2C9}" type="presOf" srcId="{4680A48F-91A1-4F32-811F-7B469FDD7AD8}" destId="{3BFBA7C7-D455-694F-B2DA-E29B748A263A}" srcOrd="0" destOrd="0" presId="urn:microsoft.com/office/officeart/2009/3/layout/StepUpProcess"/>
    <dgm:cxn modelId="{8B6C2EFF-F045-4F85-9921-B270D17522B8}" type="presOf" srcId="{CE92DDA5-B6F6-48E2-A2A9-B58D5C36FB8C}" destId="{0CF310B6-D0B5-5041-9237-8A42475DBA49}" srcOrd="0" destOrd="0" presId="urn:microsoft.com/office/officeart/2009/3/layout/StepUpProcess"/>
    <dgm:cxn modelId="{1144A475-C92E-4F52-BAB0-69F7C519F11A}" srcId="{676C33D8-B008-4DA5-B85D-3D181A98FEA0}" destId="{CE92DDA5-B6F6-48E2-A2A9-B58D5C36FB8C}" srcOrd="0" destOrd="0" parTransId="{DFB97A8C-15C2-4BB4-9262-B24280F0CAA8}" sibTransId="{5A74A3E1-DABA-415C-A48A-6A2F1E02B3BD}"/>
    <dgm:cxn modelId="{F0829E1B-C4F0-4CD0-A98A-6879E3849C5F}" type="presOf" srcId="{8B06C9AC-9CC2-4709-B7DD-493DFDC8BFDD}" destId="{638043CB-F34D-D44B-A549-3642B99E22D1}" srcOrd="0" destOrd="0" presId="urn:microsoft.com/office/officeart/2009/3/layout/StepUpProcess"/>
    <dgm:cxn modelId="{CED7515C-30AB-47B4-959E-442B7A67C44C}" srcId="{676C33D8-B008-4DA5-B85D-3D181A98FEA0}" destId="{D454E7E2-6930-4454-A172-FC26C058A863}" srcOrd="4" destOrd="0" parTransId="{7CCE3E81-E00A-42E8-816F-16588B6F7506}" sibTransId="{5E56D98B-BC48-4BC9-A3E0-F6ADB1A215B5}"/>
    <dgm:cxn modelId="{3B609889-2204-437B-B378-D5F234A6B6CA}" type="presParOf" srcId="{BEBC9040-57A0-E547-899B-4C8BCCB266A7}" destId="{0D4743A0-17EB-E543-9696-0649D00683C2}" srcOrd="0" destOrd="0" presId="urn:microsoft.com/office/officeart/2009/3/layout/StepUpProcess"/>
    <dgm:cxn modelId="{C4AD7C77-6516-451E-99D0-B424A223F2EF}" type="presParOf" srcId="{0D4743A0-17EB-E543-9696-0649D00683C2}" destId="{E5D518BC-8214-F045-9B52-BA9400D2177E}" srcOrd="0" destOrd="0" presId="urn:microsoft.com/office/officeart/2009/3/layout/StepUpProcess"/>
    <dgm:cxn modelId="{C6BD5A82-0B1B-4B57-92A0-C426207D0EDC}" type="presParOf" srcId="{0D4743A0-17EB-E543-9696-0649D00683C2}" destId="{0CF310B6-D0B5-5041-9237-8A42475DBA49}" srcOrd="1" destOrd="0" presId="urn:microsoft.com/office/officeart/2009/3/layout/StepUpProcess"/>
    <dgm:cxn modelId="{A1C3D969-2C33-481A-ACFA-CF9955E34FD0}" type="presParOf" srcId="{0D4743A0-17EB-E543-9696-0649D00683C2}" destId="{4B01E08C-36E7-4E47-ADFF-CA09B9991C30}" srcOrd="2" destOrd="0" presId="urn:microsoft.com/office/officeart/2009/3/layout/StepUpProcess"/>
    <dgm:cxn modelId="{BBD636A8-DEE2-41EC-A2DA-B96231D1C8BB}" type="presParOf" srcId="{BEBC9040-57A0-E547-899B-4C8BCCB266A7}" destId="{B080C4AC-52CE-DE44-8CF2-D2A2FA3915F5}" srcOrd="1" destOrd="0" presId="urn:microsoft.com/office/officeart/2009/3/layout/StepUpProcess"/>
    <dgm:cxn modelId="{90878800-8F84-404A-9678-9601272058E8}" type="presParOf" srcId="{B080C4AC-52CE-DE44-8CF2-D2A2FA3915F5}" destId="{86464DCE-250B-0E4F-8DE8-8B5CC4AF71B0}" srcOrd="0" destOrd="0" presId="urn:microsoft.com/office/officeart/2009/3/layout/StepUpProcess"/>
    <dgm:cxn modelId="{327510C0-100A-4D0B-AE63-1DCCCF6DB126}" type="presParOf" srcId="{BEBC9040-57A0-E547-899B-4C8BCCB266A7}" destId="{FC590636-4851-DC42-B2E1-3337AC0CBBDD}" srcOrd="2" destOrd="0" presId="urn:microsoft.com/office/officeart/2009/3/layout/StepUpProcess"/>
    <dgm:cxn modelId="{3C56F26E-675A-4DF1-81AC-A84ED725CE77}" type="presParOf" srcId="{FC590636-4851-DC42-B2E1-3337AC0CBBDD}" destId="{8144B0D2-4EFD-A245-B6ED-2EFFDEDB02B2}" srcOrd="0" destOrd="0" presId="urn:microsoft.com/office/officeart/2009/3/layout/StepUpProcess"/>
    <dgm:cxn modelId="{3824EEB3-5D6D-4AA0-B780-FD83A4AF0A7C}" type="presParOf" srcId="{FC590636-4851-DC42-B2E1-3337AC0CBBDD}" destId="{3BFBA7C7-D455-694F-B2DA-E29B748A263A}" srcOrd="1" destOrd="0" presId="urn:microsoft.com/office/officeart/2009/3/layout/StepUpProcess"/>
    <dgm:cxn modelId="{1CE0476C-932C-466E-8FE3-2F29889ABA7B}" type="presParOf" srcId="{FC590636-4851-DC42-B2E1-3337AC0CBBDD}" destId="{8302525E-F39F-3A4B-90D3-81035D3F9C1A}" srcOrd="2" destOrd="0" presId="urn:microsoft.com/office/officeart/2009/3/layout/StepUpProcess"/>
    <dgm:cxn modelId="{81589AD6-DAAC-4CFB-9C33-CFD916B69A9D}" type="presParOf" srcId="{BEBC9040-57A0-E547-899B-4C8BCCB266A7}" destId="{6D6FB91C-BB3A-F944-ADC2-B1DF3A256456}" srcOrd="3" destOrd="0" presId="urn:microsoft.com/office/officeart/2009/3/layout/StepUpProcess"/>
    <dgm:cxn modelId="{70D59655-6077-48A2-A84F-5C3C161BB6F1}" type="presParOf" srcId="{6D6FB91C-BB3A-F944-ADC2-B1DF3A256456}" destId="{242CCE03-970D-EF43-8239-4142C604C7D1}" srcOrd="0" destOrd="0" presId="urn:microsoft.com/office/officeart/2009/3/layout/StepUpProcess"/>
    <dgm:cxn modelId="{AA8F415D-7751-40DD-B0B9-B6D2F7EC0BE1}" type="presParOf" srcId="{BEBC9040-57A0-E547-899B-4C8BCCB266A7}" destId="{3E9710D3-09A3-8948-9FA4-76B3BE54F14F}" srcOrd="4" destOrd="0" presId="urn:microsoft.com/office/officeart/2009/3/layout/StepUpProcess"/>
    <dgm:cxn modelId="{7A092C51-0B59-4960-A7E5-1E1BD371BA46}" type="presParOf" srcId="{3E9710D3-09A3-8948-9FA4-76B3BE54F14F}" destId="{993148EF-C759-AD4F-8572-356A4D398B70}" srcOrd="0" destOrd="0" presId="urn:microsoft.com/office/officeart/2009/3/layout/StepUpProcess"/>
    <dgm:cxn modelId="{C65EE9B1-4E40-4A82-A276-31A97A72AC3C}" type="presParOf" srcId="{3E9710D3-09A3-8948-9FA4-76B3BE54F14F}" destId="{287E9AF1-1298-5043-97C9-FE268DEF6F57}" srcOrd="1" destOrd="0" presId="urn:microsoft.com/office/officeart/2009/3/layout/StepUpProcess"/>
    <dgm:cxn modelId="{0CC2FC2E-73D0-4D11-88BE-70604B8A9780}" type="presParOf" srcId="{3E9710D3-09A3-8948-9FA4-76B3BE54F14F}" destId="{F72BAEE5-FCB6-084B-BEDA-895556A079C5}" srcOrd="2" destOrd="0" presId="urn:microsoft.com/office/officeart/2009/3/layout/StepUpProcess"/>
    <dgm:cxn modelId="{2A03CB9A-BDDC-45A8-A5A9-D7419E856EE1}" type="presParOf" srcId="{BEBC9040-57A0-E547-899B-4C8BCCB266A7}" destId="{6D675BF3-AE8B-5844-A926-1CE2B4FD7780}" srcOrd="5" destOrd="0" presId="urn:microsoft.com/office/officeart/2009/3/layout/StepUpProcess"/>
    <dgm:cxn modelId="{E06D2DF3-EC51-41F0-B914-04F008E25DEB}" type="presParOf" srcId="{6D675BF3-AE8B-5844-A926-1CE2B4FD7780}" destId="{A45319F1-EF03-464D-83D0-AC2F996B0373}" srcOrd="0" destOrd="0" presId="urn:microsoft.com/office/officeart/2009/3/layout/StepUpProcess"/>
    <dgm:cxn modelId="{D4B57322-CCB1-4DCB-A82D-2657E325CA06}" type="presParOf" srcId="{BEBC9040-57A0-E547-899B-4C8BCCB266A7}" destId="{12A36A5C-418E-7145-8495-C06A47114B00}" srcOrd="6" destOrd="0" presId="urn:microsoft.com/office/officeart/2009/3/layout/StepUpProcess"/>
    <dgm:cxn modelId="{F9189608-9D55-427A-94C7-3543661A7DA8}" type="presParOf" srcId="{12A36A5C-418E-7145-8495-C06A47114B00}" destId="{AB387BAE-62BC-8147-81A5-60A30327F2BB}" srcOrd="0" destOrd="0" presId="urn:microsoft.com/office/officeart/2009/3/layout/StepUpProcess"/>
    <dgm:cxn modelId="{5428087C-C15E-4782-971C-3CDA5B0E6B9D}" type="presParOf" srcId="{12A36A5C-418E-7145-8495-C06A47114B00}" destId="{638043CB-F34D-D44B-A549-3642B99E22D1}" srcOrd="1" destOrd="0" presId="urn:microsoft.com/office/officeart/2009/3/layout/StepUpProcess"/>
    <dgm:cxn modelId="{86753474-1B52-4AEA-9BD1-8AF1A3CB69B8}" type="presParOf" srcId="{12A36A5C-418E-7145-8495-C06A47114B00}" destId="{71B138C8-B9FB-1246-BDD1-7AD9DF750B59}" srcOrd="2" destOrd="0" presId="urn:microsoft.com/office/officeart/2009/3/layout/StepUpProcess"/>
    <dgm:cxn modelId="{27EEBD14-E6B9-4BF0-9B50-3B7F79731243}" type="presParOf" srcId="{BEBC9040-57A0-E547-899B-4C8BCCB266A7}" destId="{771D9E60-513E-5441-89C4-0FDB63981AE2}" srcOrd="7" destOrd="0" presId="urn:microsoft.com/office/officeart/2009/3/layout/StepUpProcess"/>
    <dgm:cxn modelId="{BBBCEA63-9BE2-4A14-902F-BF684B65BA83}" type="presParOf" srcId="{771D9E60-513E-5441-89C4-0FDB63981AE2}" destId="{DBEC1B9D-A409-9648-91D8-C430A134C6DF}" srcOrd="0" destOrd="0" presId="urn:microsoft.com/office/officeart/2009/3/layout/StepUpProcess"/>
    <dgm:cxn modelId="{4327EF17-59D0-4F1F-A854-0AE0F880E599}" type="presParOf" srcId="{BEBC9040-57A0-E547-899B-4C8BCCB266A7}" destId="{07F90398-8AD1-4F4F-B8A0-E6BEC997F212}" srcOrd="8" destOrd="0" presId="urn:microsoft.com/office/officeart/2009/3/layout/StepUpProcess"/>
    <dgm:cxn modelId="{EC4B5089-ECA5-4C83-9A64-AAAB7B5F4202}" type="presParOf" srcId="{07F90398-8AD1-4F4F-B8A0-E6BEC997F212}" destId="{684FE028-5056-4622-AF9A-F8FE51CCF8E3}" srcOrd="0" destOrd="0" presId="urn:microsoft.com/office/officeart/2009/3/layout/StepUpProcess"/>
    <dgm:cxn modelId="{029DE1EF-5907-4C74-99E0-8F28790B1AC7}" type="presParOf" srcId="{07F90398-8AD1-4F4F-B8A0-E6BEC997F212}" destId="{37E1F60C-EB86-4A2D-B75F-32AD59256868}" srcOrd="1" destOrd="0" presId="urn:microsoft.com/office/officeart/2009/3/layout/StepUpProcess"/>
    <dgm:cxn modelId="{A3C2F926-EFBE-4334-BC76-A83D816940C4}" type="presParOf" srcId="{07F90398-8AD1-4F4F-B8A0-E6BEC997F212}" destId="{D8F4DA48-10E6-459C-8B3F-F0EC128F9480}" srcOrd="2" destOrd="0" presId="urn:microsoft.com/office/officeart/2009/3/layout/StepUpProcess"/>
    <dgm:cxn modelId="{623B2A8F-34B8-42A0-9307-52BA66DF3841}" type="presParOf" srcId="{BEBC9040-57A0-E547-899B-4C8BCCB266A7}" destId="{3748A2B2-F37B-4E5A-90B5-92904FE8C8B5}" srcOrd="9" destOrd="0" presId="urn:microsoft.com/office/officeart/2009/3/layout/StepUpProcess"/>
    <dgm:cxn modelId="{72277113-EFDB-4009-97B7-AAEB32BE851C}" type="presParOf" srcId="{3748A2B2-F37B-4E5A-90B5-92904FE8C8B5}" destId="{9C572960-A942-47AE-800C-82B03937DC76}" srcOrd="0" destOrd="0" presId="urn:microsoft.com/office/officeart/2009/3/layout/StepUpProcess"/>
    <dgm:cxn modelId="{A9E75E1A-A1CC-44B6-B8D8-6BE9EFFE0719}" type="presParOf" srcId="{BEBC9040-57A0-E547-899B-4C8BCCB266A7}" destId="{95657DF5-65FC-4C4C-BF67-3F9CC4D041D9}" srcOrd="10" destOrd="0" presId="urn:microsoft.com/office/officeart/2009/3/layout/StepUpProcess"/>
    <dgm:cxn modelId="{14CB483C-BE9E-4A46-A26F-0B897BE8119C}" type="presParOf" srcId="{95657DF5-65FC-4C4C-BF67-3F9CC4D041D9}" destId="{D3161C08-A33E-490B-9742-DFE701625CC4}" srcOrd="0" destOrd="0" presId="urn:microsoft.com/office/officeart/2009/3/layout/StepUpProcess"/>
    <dgm:cxn modelId="{363B7D4C-8863-4840-9BC7-6E878B62F10B}" type="presParOf" srcId="{95657DF5-65FC-4C4C-BF67-3F9CC4D041D9}" destId="{6958435D-474D-4A34-852F-62189C427C9D}" srcOrd="1" destOrd="0" presId="urn:microsoft.com/office/officeart/2009/3/layout/StepUpProcess"/>
    <dgm:cxn modelId="{8065707A-D383-4DF1-AA61-5ECAD3CAC216}" type="presParOf" srcId="{95657DF5-65FC-4C4C-BF67-3F9CC4D041D9}" destId="{75F2A942-9CCC-45BE-B818-F53554E8A710}" srcOrd="2" destOrd="0" presId="urn:microsoft.com/office/officeart/2009/3/layout/StepUpProcess"/>
    <dgm:cxn modelId="{593CF7D6-91A2-4061-BA84-AF8D4F151998}" type="presParOf" srcId="{BEBC9040-57A0-E547-899B-4C8BCCB266A7}" destId="{BEEC705D-E22C-4BE6-AB7A-4494D96D7EA8}" srcOrd="11" destOrd="0" presId="urn:microsoft.com/office/officeart/2009/3/layout/StepUpProcess"/>
    <dgm:cxn modelId="{1F48A2E7-EECF-4859-8502-939661857B6F}" type="presParOf" srcId="{BEEC705D-E22C-4BE6-AB7A-4494D96D7EA8}" destId="{3BC8E047-0B3B-47CF-9996-632033141B94}" srcOrd="0" destOrd="0" presId="urn:microsoft.com/office/officeart/2009/3/layout/StepUpProcess"/>
    <dgm:cxn modelId="{317C0FC6-4B35-46A8-A723-7FEB13989ADC}" type="presParOf" srcId="{BEBC9040-57A0-E547-899B-4C8BCCB266A7}" destId="{89880EFE-DFCC-4D57-AD16-3D1756125857}" srcOrd="12" destOrd="0" presId="urn:microsoft.com/office/officeart/2009/3/layout/StepUpProcess"/>
    <dgm:cxn modelId="{D3C2D802-D82A-4278-9F7E-C051EBAE4064}" type="presParOf" srcId="{89880EFE-DFCC-4D57-AD16-3D1756125857}" destId="{A0656E20-B0E6-4C1D-BEA8-695E504C9639}" srcOrd="0" destOrd="0" presId="urn:microsoft.com/office/officeart/2009/3/layout/StepUpProcess"/>
    <dgm:cxn modelId="{48B9446C-C643-4AA5-8005-D89D957D41F9}" type="presParOf" srcId="{89880EFE-DFCC-4D57-AD16-3D1756125857}" destId="{4A993C3F-04EC-483D-8376-0085D362D220}" srcOrd="1" destOrd="0" presId="urn:microsoft.com/office/officeart/2009/3/layout/StepUpProcess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D518BC-8214-F045-9B52-BA9400D2177E}">
      <dsp:nvSpPr>
        <dsp:cNvPr id="0" name=""/>
        <dsp:cNvSpPr/>
      </dsp:nvSpPr>
      <dsp:spPr>
        <a:xfrm rot="5400000">
          <a:off x="225339" y="1857559"/>
          <a:ext cx="676362" cy="1125452"/>
        </a:xfrm>
        <a:prstGeom prst="corner">
          <a:avLst>
            <a:gd name="adj1" fmla="val 16120"/>
            <a:gd name="adj2" fmla="val 16110"/>
          </a:avLst>
        </a:prstGeom>
        <a:solidFill>
          <a:srgbClr val="0F9588"/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F310B6-D0B5-5041-9237-8A42475DBA49}">
      <dsp:nvSpPr>
        <dsp:cNvPr id="0" name=""/>
        <dsp:cNvSpPr/>
      </dsp:nvSpPr>
      <dsp:spPr>
        <a:xfrm>
          <a:off x="112438" y="2193826"/>
          <a:ext cx="1016065" cy="890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Generalidad</a:t>
          </a:r>
          <a:endParaRPr lang="es-EC" sz="1200" b="1" kern="1200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sp:txBody>
      <dsp:txXfrm>
        <a:off x="112438" y="2193826"/>
        <a:ext cx="1016065" cy="890640"/>
      </dsp:txXfrm>
    </dsp:sp>
    <dsp:sp modelId="{4B01E08C-36E7-4E47-ADFF-CA09B9991C30}">
      <dsp:nvSpPr>
        <dsp:cNvPr id="0" name=""/>
        <dsp:cNvSpPr/>
      </dsp:nvSpPr>
      <dsp:spPr>
        <a:xfrm>
          <a:off x="936792" y="1774701"/>
          <a:ext cx="191710" cy="191710"/>
        </a:xfrm>
        <a:prstGeom prst="triangle">
          <a:avLst>
            <a:gd name="adj" fmla="val 100000"/>
          </a:avLst>
        </a:prstGeom>
        <a:solidFill>
          <a:schemeClr val="bg1">
            <a:lumMod val="6500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44B0D2-4EFD-A245-B6ED-2EFFDEDB02B2}">
      <dsp:nvSpPr>
        <dsp:cNvPr id="0" name=""/>
        <dsp:cNvSpPr/>
      </dsp:nvSpPr>
      <dsp:spPr>
        <a:xfrm rot="5400000">
          <a:off x="1469202" y="1549764"/>
          <a:ext cx="676362" cy="1125452"/>
        </a:xfrm>
        <a:prstGeom prst="corner">
          <a:avLst>
            <a:gd name="adj1" fmla="val 16120"/>
            <a:gd name="adj2" fmla="val 16110"/>
          </a:avLst>
        </a:prstGeom>
        <a:solidFill>
          <a:srgbClr val="309FCF"/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FBA7C7-D455-694F-B2DA-E29B748A263A}">
      <dsp:nvSpPr>
        <dsp:cNvPr id="0" name=""/>
        <dsp:cNvSpPr/>
      </dsp:nvSpPr>
      <dsp:spPr>
        <a:xfrm>
          <a:off x="1356300" y="1886032"/>
          <a:ext cx="1016065" cy="890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Eficiencia</a:t>
          </a:r>
          <a:endParaRPr lang="es-EC" sz="1200" b="1" kern="1200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sp:txBody>
      <dsp:txXfrm>
        <a:off x="1356300" y="1886032"/>
        <a:ext cx="1016065" cy="890640"/>
      </dsp:txXfrm>
    </dsp:sp>
    <dsp:sp modelId="{8302525E-F39F-3A4B-90D3-81035D3F9C1A}">
      <dsp:nvSpPr>
        <dsp:cNvPr id="0" name=""/>
        <dsp:cNvSpPr/>
      </dsp:nvSpPr>
      <dsp:spPr>
        <a:xfrm>
          <a:off x="2180654" y="1466907"/>
          <a:ext cx="191710" cy="191710"/>
        </a:xfrm>
        <a:prstGeom prst="triangle">
          <a:avLst>
            <a:gd name="adj" fmla="val 100000"/>
          </a:avLst>
        </a:prstGeom>
        <a:solidFill>
          <a:schemeClr val="bg1">
            <a:lumMod val="6500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3148EF-C759-AD4F-8572-356A4D398B70}">
      <dsp:nvSpPr>
        <dsp:cNvPr id="0" name=""/>
        <dsp:cNvSpPr/>
      </dsp:nvSpPr>
      <dsp:spPr>
        <a:xfrm rot="5400000">
          <a:off x="2741093" y="1161156"/>
          <a:ext cx="676362" cy="1287079"/>
        </a:xfrm>
        <a:prstGeom prst="corner">
          <a:avLst>
            <a:gd name="adj1" fmla="val 16120"/>
            <a:gd name="adj2" fmla="val 16110"/>
          </a:avLst>
        </a:prstGeom>
        <a:solidFill>
          <a:srgbClr val="0F9588"/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7E9AF1-1298-5043-97C9-FE268DEF6F57}">
      <dsp:nvSpPr>
        <dsp:cNvPr id="0" name=""/>
        <dsp:cNvSpPr/>
      </dsp:nvSpPr>
      <dsp:spPr>
        <a:xfrm>
          <a:off x="2622968" y="1578237"/>
          <a:ext cx="1262806" cy="890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Simplicidad administrativa</a:t>
          </a:r>
          <a:endParaRPr lang="es-EC" sz="1200" b="1" kern="1200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sp:txBody>
      <dsp:txXfrm>
        <a:off x="2622968" y="1578237"/>
        <a:ext cx="1262806" cy="890640"/>
      </dsp:txXfrm>
    </dsp:sp>
    <dsp:sp modelId="{F72BAEE5-FCB6-084B-BEDA-895556A079C5}">
      <dsp:nvSpPr>
        <dsp:cNvPr id="0" name=""/>
        <dsp:cNvSpPr/>
      </dsp:nvSpPr>
      <dsp:spPr>
        <a:xfrm>
          <a:off x="3505330" y="1159112"/>
          <a:ext cx="191710" cy="191710"/>
        </a:xfrm>
        <a:prstGeom prst="triangle">
          <a:avLst>
            <a:gd name="adj" fmla="val 100000"/>
          </a:avLst>
        </a:prstGeom>
        <a:solidFill>
          <a:schemeClr val="bg1">
            <a:lumMod val="6500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387BAE-62BC-8147-81A5-60A30327F2BB}">
      <dsp:nvSpPr>
        <dsp:cNvPr id="0" name=""/>
        <dsp:cNvSpPr/>
      </dsp:nvSpPr>
      <dsp:spPr>
        <a:xfrm rot="5400000">
          <a:off x="3956926" y="934174"/>
          <a:ext cx="676362" cy="1125452"/>
        </a:xfrm>
        <a:prstGeom prst="corner">
          <a:avLst>
            <a:gd name="adj1" fmla="val 16120"/>
            <a:gd name="adj2" fmla="val 16110"/>
          </a:avLst>
        </a:prstGeom>
        <a:solidFill>
          <a:srgbClr val="309FCF"/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8043CB-F34D-D44B-A549-3642B99E22D1}">
      <dsp:nvSpPr>
        <dsp:cNvPr id="0" name=""/>
        <dsp:cNvSpPr/>
      </dsp:nvSpPr>
      <dsp:spPr>
        <a:xfrm>
          <a:off x="3932925" y="1334051"/>
          <a:ext cx="955355" cy="890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Equidad</a:t>
          </a:r>
          <a:endParaRPr lang="es-EC" sz="1200" b="1" kern="1200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sp:txBody>
      <dsp:txXfrm>
        <a:off x="3932925" y="1334051"/>
        <a:ext cx="955355" cy="890640"/>
      </dsp:txXfrm>
    </dsp:sp>
    <dsp:sp modelId="{71B138C8-B9FB-1246-BDD1-7AD9DF750B59}">
      <dsp:nvSpPr>
        <dsp:cNvPr id="0" name=""/>
        <dsp:cNvSpPr/>
      </dsp:nvSpPr>
      <dsp:spPr>
        <a:xfrm>
          <a:off x="4636701" y="851317"/>
          <a:ext cx="191710" cy="191710"/>
        </a:xfrm>
        <a:prstGeom prst="triangle">
          <a:avLst>
            <a:gd name="adj" fmla="val 100000"/>
          </a:avLst>
        </a:prstGeom>
        <a:solidFill>
          <a:schemeClr val="bg1">
            <a:lumMod val="6500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4FE028-5056-4622-AF9A-F8FE51CCF8E3}">
      <dsp:nvSpPr>
        <dsp:cNvPr id="0" name=""/>
        <dsp:cNvSpPr/>
      </dsp:nvSpPr>
      <dsp:spPr>
        <a:xfrm rot="5400000">
          <a:off x="5232629" y="626379"/>
          <a:ext cx="676362" cy="112545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shade val="80000"/>
                <a:hueOff val="204164"/>
                <a:satOff val="-2928"/>
                <a:lumOff val="17077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204164"/>
                <a:satOff val="-2928"/>
                <a:lumOff val="17077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204164"/>
                <a:satOff val="-2928"/>
                <a:lumOff val="17077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204164"/>
              <a:satOff val="-2928"/>
              <a:lumOff val="1707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E1F60C-EB86-4A2D-B75F-32AD59256868}">
      <dsp:nvSpPr>
        <dsp:cNvPr id="0" name=""/>
        <dsp:cNvSpPr/>
      </dsp:nvSpPr>
      <dsp:spPr>
        <a:xfrm>
          <a:off x="5151646" y="962647"/>
          <a:ext cx="1303032" cy="890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Progresividad</a:t>
          </a:r>
          <a:endParaRPr lang="es-EC" sz="1200" b="1" kern="1200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sp:txBody>
      <dsp:txXfrm>
        <a:off x="5151646" y="962647"/>
        <a:ext cx="1303032" cy="890640"/>
      </dsp:txXfrm>
    </dsp:sp>
    <dsp:sp modelId="{D8F4DA48-10E6-459C-8B3F-F0EC128F9480}">
      <dsp:nvSpPr>
        <dsp:cNvPr id="0" name=""/>
        <dsp:cNvSpPr/>
      </dsp:nvSpPr>
      <dsp:spPr>
        <a:xfrm>
          <a:off x="5944081" y="543522"/>
          <a:ext cx="191710" cy="191710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shade val="80000"/>
                <a:hueOff val="229684"/>
                <a:satOff val="-3294"/>
                <a:lumOff val="19211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229684"/>
                <a:satOff val="-3294"/>
                <a:lumOff val="19211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229684"/>
                <a:satOff val="-3294"/>
                <a:lumOff val="19211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229684"/>
              <a:satOff val="-3294"/>
              <a:lumOff val="1921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161C08-A33E-490B-9742-DFE701625CC4}">
      <dsp:nvSpPr>
        <dsp:cNvPr id="0" name=""/>
        <dsp:cNvSpPr/>
      </dsp:nvSpPr>
      <dsp:spPr>
        <a:xfrm rot="5400000">
          <a:off x="6444650" y="318584"/>
          <a:ext cx="676362" cy="1125452"/>
        </a:xfrm>
        <a:prstGeom prst="corner">
          <a:avLst>
            <a:gd name="adj1" fmla="val 16120"/>
            <a:gd name="adj2" fmla="val 16110"/>
          </a:avLst>
        </a:prstGeom>
        <a:solidFill>
          <a:srgbClr val="0F9588"/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58435D-474D-4A34-852F-62189C427C9D}">
      <dsp:nvSpPr>
        <dsp:cNvPr id="0" name=""/>
        <dsp:cNvSpPr/>
      </dsp:nvSpPr>
      <dsp:spPr>
        <a:xfrm>
          <a:off x="6326434" y="654852"/>
          <a:ext cx="1184833" cy="890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Transparencia</a:t>
          </a:r>
          <a:endParaRPr lang="es-EC" sz="1200" b="1" kern="1200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sp:txBody>
      <dsp:txXfrm>
        <a:off x="6326434" y="654852"/>
        <a:ext cx="1184833" cy="890640"/>
      </dsp:txXfrm>
    </dsp:sp>
    <dsp:sp modelId="{75F2A942-9CCC-45BE-B818-F53554E8A710}">
      <dsp:nvSpPr>
        <dsp:cNvPr id="0" name=""/>
        <dsp:cNvSpPr/>
      </dsp:nvSpPr>
      <dsp:spPr>
        <a:xfrm>
          <a:off x="7156103" y="235727"/>
          <a:ext cx="191710" cy="191710"/>
        </a:xfrm>
        <a:prstGeom prst="triangle">
          <a:avLst>
            <a:gd name="adj" fmla="val 100000"/>
          </a:avLst>
        </a:prstGeom>
        <a:solidFill>
          <a:schemeClr val="bg1">
            <a:lumMod val="6500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656E20-B0E6-4C1D-BEA8-695E504C9639}">
      <dsp:nvSpPr>
        <dsp:cNvPr id="0" name=""/>
        <dsp:cNvSpPr/>
      </dsp:nvSpPr>
      <dsp:spPr>
        <a:xfrm rot="5400000">
          <a:off x="7920395" y="-221093"/>
          <a:ext cx="676362" cy="1589218"/>
        </a:xfrm>
        <a:prstGeom prst="corner">
          <a:avLst>
            <a:gd name="adj1" fmla="val 16120"/>
            <a:gd name="adj2" fmla="val 16110"/>
          </a:avLst>
        </a:prstGeom>
        <a:solidFill>
          <a:srgbClr val="309FCF"/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993C3F-04EC-483D-8376-0085D362D220}">
      <dsp:nvSpPr>
        <dsp:cNvPr id="0" name=""/>
        <dsp:cNvSpPr/>
      </dsp:nvSpPr>
      <dsp:spPr>
        <a:xfrm>
          <a:off x="7539661" y="347057"/>
          <a:ext cx="1553319" cy="890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Suficiencia recaudatoria </a:t>
          </a:r>
          <a:r>
            <a:rPr lang="es-EC" sz="1200" b="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(prioriza</a:t>
          </a:r>
          <a:r>
            <a:rPr lang="es-EC" sz="1200" b="0" kern="1200" baseline="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 </a:t>
          </a:r>
          <a:r>
            <a:rPr lang="es-EC" sz="1200" b="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impuestos directos)</a:t>
          </a:r>
          <a:endParaRPr lang="es-EC" sz="1200" b="0" kern="1200" dirty="0">
            <a:solidFill>
              <a:schemeClr val="tx1">
                <a:lumMod val="75000"/>
                <a:lumOff val="25000"/>
              </a:schemeClr>
            </a:solidFill>
            <a:latin typeface="+mn-lt"/>
          </a:endParaRPr>
        </a:p>
      </dsp:txBody>
      <dsp:txXfrm>
        <a:off x="7539661" y="347057"/>
        <a:ext cx="1553319" cy="890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0.46945</cdr:x>
      <cdr:y>0.3275</cdr:y>
    </cdr:from>
    <cdr:to>
      <cdr:x>0.47037</cdr:x>
      <cdr:y>0.8914</cdr:y>
    </cdr:to>
    <cdr:cxnSp macro="">
      <cdr:nvCxnSpPr>
        <cdr:cNvPr id="2" name="32 Conector recto de flecha"/>
        <cdr:cNvCxnSpPr/>
      </cdr:nvCxnSpPr>
      <cdr:spPr>
        <a:xfrm xmlns:a="http://schemas.openxmlformats.org/drawingml/2006/main" flipH="1">
          <a:off x="4236952" y="1398849"/>
          <a:ext cx="8257" cy="2408581"/>
        </a:xfrm>
        <a:prstGeom xmlns:a="http://schemas.openxmlformats.org/drawingml/2006/main" prst="straightConnector1">
          <a:avLst/>
        </a:prstGeom>
        <a:ln xmlns:a="http://schemas.openxmlformats.org/drawingml/2006/main" w="12700">
          <a:solidFill>
            <a:schemeClr val="accent6">
              <a:lumMod val="75000"/>
            </a:schemeClr>
          </a:solidFill>
          <a:prstDash val="sysDash"/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0.46316</cdr:x>
      <cdr:y>0.57116</cdr:y>
    </cdr:from>
    <cdr:to>
      <cdr:x>0.58772</cdr:x>
      <cdr:y>0.69341</cdr:y>
    </cdr:to>
    <cdr:sp macro="" textlink="">
      <cdr:nvSpPr>
        <cdr:cNvPr id="5" name="1 CuadroTexto"/>
        <cdr:cNvSpPr txBox="1"/>
      </cdr:nvSpPr>
      <cdr:spPr>
        <a:xfrm xmlns:a="http://schemas.openxmlformats.org/drawingml/2006/main">
          <a:off x="4180176" y="2439574"/>
          <a:ext cx="1124196" cy="5221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fontAlgn="auto">
            <a:lnSpc>
              <a:spcPct val="80000"/>
            </a:lnSpc>
            <a:spcBef>
              <a:spcPts val="0"/>
            </a:spcBef>
            <a:spcAft>
              <a:spcPts val="0"/>
            </a:spcAft>
            <a:defRPr/>
          </a:pPr>
          <a:r>
            <a:rPr lang="es-EC" dirty="0">
              <a:solidFill>
                <a:schemeClr val="tx2"/>
              </a:solidFill>
              <a:latin typeface="Calibri" pitchFamily="34" charset="0"/>
              <a:cs typeface="Calibri" pitchFamily="34" charset="0"/>
            </a:rPr>
            <a:t>2006</a:t>
          </a:r>
        </a:p>
        <a:p xmlns:a="http://schemas.openxmlformats.org/drawingml/2006/main">
          <a:pPr algn="ctr" fontAlgn="auto">
            <a:lnSpc>
              <a:spcPct val="80000"/>
            </a:lnSpc>
            <a:spcBef>
              <a:spcPts val="0"/>
            </a:spcBef>
            <a:spcAft>
              <a:spcPts val="0"/>
            </a:spcAft>
            <a:defRPr/>
          </a:pPr>
          <a:r>
            <a:rPr lang="es-EC" sz="2000" b="1" dirty="0">
              <a:solidFill>
                <a:schemeClr val="tx2"/>
              </a:solidFill>
              <a:latin typeface="Calibri" pitchFamily="34" charset="0"/>
              <a:cs typeface="Calibri" pitchFamily="34" charset="0"/>
            </a:rPr>
            <a:t>4.507</a:t>
          </a:r>
        </a:p>
        <a:p xmlns:a="http://schemas.openxmlformats.org/drawingml/2006/main">
          <a:pPr algn="ctr" fontAlgn="auto">
            <a:lnSpc>
              <a:spcPct val="80000"/>
            </a:lnSpc>
            <a:spcBef>
              <a:spcPts val="0"/>
            </a:spcBef>
            <a:spcAft>
              <a:spcPts val="0"/>
            </a:spcAft>
            <a:defRPr/>
          </a:pPr>
          <a:r>
            <a:rPr lang="es-EC" b="1" dirty="0">
              <a:solidFill>
                <a:schemeClr val="tx2"/>
              </a:solidFill>
              <a:latin typeface="Calibri" pitchFamily="34" charset="0"/>
              <a:cs typeface="Calibri" pitchFamily="34" charset="0"/>
            </a:rPr>
            <a:t>millones</a:t>
          </a:r>
        </a:p>
      </cdr:txBody>
    </cdr:sp>
  </cdr:relSizeAnchor>
  <cdr:relSizeAnchor xmlns:cdr="http://schemas.openxmlformats.org/drawingml/2006/chartDrawing">
    <cdr:from>
      <cdr:x>0.6684</cdr:x>
      <cdr:y>0.61187</cdr:y>
    </cdr:from>
    <cdr:to>
      <cdr:x>0.79296</cdr:x>
      <cdr:y>0.78825</cdr:y>
    </cdr:to>
    <cdr:sp macro="" textlink="">
      <cdr:nvSpPr>
        <cdr:cNvPr id="6" name="1 CuadroTexto"/>
        <cdr:cNvSpPr txBox="1"/>
      </cdr:nvSpPr>
      <cdr:spPr>
        <a:xfrm xmlns:a="http://schemas.openxmlformats.org/drawingml/2006/main">
          <a:off x="6032547" y="2613472"/>
          <a:ext cx="1124196" cy="7533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fontAlgn="auto">
            <a:lnSpc>
              <a:spcPct val="70000"/>
            </a:lnSpc>
            <a:spcBef>
              <a:spcPts val="0"/>
            </a:spcBef>
            <a:spcAft>
              <a:spcPts val="0"/>
            </a:spcAft>
            <a:defRPr/>
          </a:pPr>
          <a:r>
            <a:rPr lang="es-EC" sz="4000" b="1" dirty="0">
              <a:solidFill>
                <a:srgbClr val="404040"/>
              </a:solidFill>
              <a:latin typeface="Calibri" pitchFamily="34" charset="0"/>
              <a:cs typeface="Calibri" pitchFamily="34" charset="0"/>
            </a:rPr>
            <a:t>3,1</a:t>
          </a:r>
          <a:endParaRPr lang="es-EC" b="1" dirty="0">
            <a:solidFill>
              <a:srgbClr val="404040"/>
            </a:solidFill>
            <a:latin typeface="Calibri" pitchFamily="34" charset="0"/>
            <a:cs typeface="Calibri" pitchFamily="34" charset="0"/>
          </a:endParaRPr>
        </a:p>
        <a:p xmlns:a="http://schemas.openxmlformats.org/drawingml/2006/main">
          <a:pPr algn="ctr" fontAlgn="auto">
            <a:lnSpc>
              <a:spcPct val="70000"/>
            </a:lnSpc>
            <a:spcBef>
              <a:spcPts val="0"/>
            </a:spcBef>
            <a:spcAft>
              <a:spcPts val="0"/>
            </a:spcAft>
            <a:defRPr/>
          </a:pPr>
          <a:r>
            <a:rPr lang="es-EC" dirty="0">
              <a:solidFill>
                <a:srgbClr val="404040"/>
              </a:solidFill>
              <a:latin typeface="Calibri" pitchFamily="34" charset="0"/>
              <a:cs typeface="Calibri" pitchFamily="34" charset="0"/>
            </a:rPr>
            <a:t>Incremento</a:t>
          </a:r>
        </a:p>
      </cdr:txBody>
    </cdr:sp>
  </cdr:relSizeAnchor>
  <cdr:relSizeAnchor xmlns:cdr="http://schemas.openxmlformats.org/drawingml/2006/chartDrawing">
    <cdr:from>
      <cdr:x>0.65859</cdr:x>
      <cdr:y>0.76883</cdr:y>
    </cdr:from>
    <cdr:to>
      <cdr:x>0.79816</cdr:x>
      <cdr:y>0.81601</cdr:y>
    </cdr:to>
    <cdr:sp macro="" textlink="">
      <cdr:nvSpPr>
        <cdr:cNvPr id="7" name="11 Flecha derecha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44009" y="3283895"/>
          <a:ext cx="1259666" cy="201520"/>
        </a:xfrm>
        <a:prstGeom xmlns:a="http://schemas.openxmlformats.org/drawingml/2006/main" prst="rightArrow">
          <a:avLst>
            <a:gd name="adj1" fmla="val 50000"/>
            <a:gd name="adj2" fmla="val 50534"/>
          </a:avLst>
        </a:prstGeom>
        <a:solidFill xmlns:a="http://schemas.openxmlformats.org/drawingml/2006/main">
          <a:schemeClr val="accent6">
            <a:lumMod val="75000"/>
          </a:schemeClr>
        </a:solidFill>
        <a:ln xmlns:a="http://schemas.openxmlformats.org/drawingml/2006/main" w="9525">
          <a:noFill/>
          <a:prstDash val="sysDash"/>
          <a:miter lim="800000"/>
          <a:headEnd/>
          <a:tailEnd/>
        </a:ln>
        <a:effectLst xmlns:a="http://schemas.openxmlformats.org/drawingml/2006/main"/>
        <a:extLst xmlns:a="http://schemas.openxmlformats.org/drawingml/2006/main"/>
      </cdr:spPr>
      <cdr:txBody>
        <a:bodyPr xmlns:a="http://schemas.openxmlformats.org/drawingml/2006/main" wrap="square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fontAlgn="auto">
            <a:spcBef>
              <a:spcPts val="0"/>
            </a:spcBef>
            <a:spcAft>
              <a:spcPts val="0"/>
            </a:spcAft>
            <a:defRPr/>
          </a:pPr>
          <a:endParaRPr lang="es-ES" sz="1050">
            <a:solidFill>
              <a:schemeClr val="lt1"/>
            </a:solidFill>
            <a:latin typeface="+mn-lt"/>
            <a:ea typeface="+mn-ea"/>
          </a:endParaRPr>
        </a:p>
      </cdr:txBody>
    </cdr:sp>
  </cdr:relSizeAnchor>
  <cdr:relSizeAnchor xmlns:cdr="http://schemas.openxmlformats.org/drawingml/2006/chartDrawing">
    <cdr:from>
      <cdr:x>0.86537</cdr:x>
      <cdr:y>0.57025</cdr:y>
    </cdr:from>
    <cdr:to>
      <cdr:x>1</cdr:x>
      <cdr:y>0.69431</cdr:y>
    </cdr:to>
    <cdr:sp macro="" textlink="">
      <cdr:nvSpPr>
        <cdr:cNvPr id="8" name="18 CuadroTexto"/>
        <cdr:cNvSpPr txBox="1"/>
      </cdr:nvSpPr>
      <cdr:spPr>
        <a:xfrm xmlns:a="http://schemas.openxmlformats.org/drawingml/2006/main">
          <a:off x="7810256" y="2435729"/>
          <a:ext cx="1215081" cy="5298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3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fontAlgn="auto">
            <a:lnSpc>
              <a:spcPct val="80000"/>
            </a:lnSpc>
            <a:spcBef>
              <a:spcPts val="0"/>
            </a:spcBef>
            <a:spcAft>
              <a:spcPts val="0"/>
            </a:spcAft>
            <a:defRPr/>
          </a:pPr>
          <a:r>
            <a:rPr lang="es-EC" dirty="0">
              <a:solidFill>
                <a:schemeClr val="accent5">
                  <a:lumMod val="50000"/>
                </a:schemeClr>
              </a:solidFill>
              <a:latin typeface="Calibri" pitchFamily="34" charset="0"/>
              <a:cs typeface="Calibri" pitchFamily="34" charset="0"/>
            </a:rPr>
            <a:t>2017</a:t>
          </a:r>
        </a:p>
        <a:p xmlns:a="http://schemas.openxmlformats.org/drawingml/2006/main">
          <a:pPr algn="ctr" fontAlgn="auto">
            <a:lnSpc>
              <a:spcPct val="80000"/>
            </a:lnSpc>
            <a:spcBef>
              <a:spcPts val="0"/>
            </a:spcBef>
            <a:spcAft>
              <a:spcPts val="0"/>
            </a:spcAft>
            <a:defRPr/>
          </a:pPr>
          <a:r>
            <a:rPr lang="es-EC" sz="2000" b="1" dirty="0">
              <a:solidFill>
                <a:schemeClr val="accent5">
                  <a:lumMod val="50000"/>
                </a:schemeClr>
              </a:solidFill>
              <a:latin typeface="Calibri" pitchFamily="34" charset="0"/>
              <a:cs typeface="Calibri" pitchFamily="34" charset="0"/>
            </a:rPr>
            <a:t>12.733</a:t>
          </a:r>
        </a:p>
        <a:p xmlns:a="http://schemas.openxmlformats.org/drawingml/2006/main">
          <a:pPr algn="ctr" fontAlgn="auto">
            <a:lnSpc>
              <a:spcPct val="80000"/>
            </a:lnSpc>
            <a:spcBef>
              <a:spcPts val="0"/>
            </a:spcBef>
            <a:spcAft>
              <a:spcPts val="0"/>
            </a:spcAft>
            <a:defRPr/>
          </a:pPr>
          <a:r>
            <a:rPr lang="es-EC" b="1" dirty="0">
              <a:solidFill>
                <a:schemeClr val="accent5">
                  <a:lumMod val="50000"/>
                </a:schemeClr>
              </a:solidFill>
              <a:latin typeface="Calibri" pitchFamily="34" charset="0"/>
              <a:cs typeface="Calibri" pitchFamily="34" charset="0"/>
            </a:rPr>
            <a:t>millones</a:t>
          </a:r>
        </a:p>
      </cdr:txBody>
    </cdr:sp>
  </cdr:relSizeAnchor>
  <cdr:relSizeAnchor xmlns:cdr="http://schemas.openxmlformats.org/drawingml/2006/chartDrawing">
    <cdr:from>
      <cdr:x>0.48836</cdr:x>
      <cdr:y>0.74189</cdr:y>
    </cdr:from>
    <cdr:to>
      <cdr:x>0.56866</cdr:x>
      <cdr:y>0.82116</cdr:y>
    </cdr:to>
    <cdr:sp macro="" textlink="">
      <cdr:nvSpPr>
        <cdr:cNvPr id="9" name="8 Rectángulo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07614" y="3168850"/>
          <a:ext cx="724735" cy="33855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75000"/>
          </a:schemeClr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anchor="ctr">
          <a:spAutoFit/>
        </a:bodyPr>
        <a:lstStyle xmlns:a="http://schemas.openxmlformats.org/drawingml/2006/main">
          <a:defPPr>
            <a:defRPr lang="es-E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9pPr>
        </a:lstStyle>
        <a:p xmlns:a="http://schemas.openxmlformats.org/drawingml/2006/main">
          <a:pPr algn="ctr"/>
          <a:r>
            <a:rPr lang="es-EC" sz="1600" b="1" dirty="0" smtClean="0">
              <a:solidFill>
                <a:schemeClr val="bg1"/>
              </a:solidFill>
              <a:latin typeface="Calibri" pitchFamily="34" charset="0"/>
            </a:rPr>
            <a:t>9,6%</a:t>
          </a:r>
          <a:endParaRPr lang="es-EC" sz="1400" b="1" dirty="0">
            <a:solidFill>
              <a:schemeClr val="bg1"/>
            </a:solidFill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0.89557</cdr:x>
      <cdr:y>0.7395</cdr:y>
    </cdr:from>
    <cdr:to>
      <cdr:x>0.9789</cdr:x>
      <cdr:y>0.81876</cdr:y>
    </cdr:to>
    <cdr:sp macro="" textlink="">
      <cdr:nvSpPr>
        <cdr:cNvPr id="10" name="9 Rectángulo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082852" y="3158605"/>
          <a:ext cx="752081" cy="33855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75000"/>
          </a:schemeClr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anchor="ctr">
          <a:spAutoFit/>
        </a:bodyPr>
        <a:lstStyle xmlns:a="http://schemas.openxmlformats.org/drawingml/2006/main">
          <a:defPPr>
            <a:defRPr lang="es-E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defRPr>
          </a:lvl9pPr>
        </a:lstStyle>
        <a:p xmlns:a="http://schemas.openxmlformats.org/drawingml/2006/main">
          <a:pPr algn="ctr"/>
          <a:r>
            <a:rPr lang="es-EC" sz="1600" b="1" dirty="0" smtClean="0">
              <a:solidFill>
                <a:schemeClr val="bg1"/>
              </a:solidFill>
              <a:latin typeface="Calibri" pitchFamily="34" charset="0"/>
            </a:rPr>
            <a:t>12,7%</a:t>
          </a:r>
          <a:endParaRPr lang="es-EC" sz="1600" b="1" dirty="0">
            <a:solidFill>
              <a:schemeClr val="bg1"/>
            </a:solidFill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0.07652</cdr:x>
      <cdr:y>0.08295</cdr:y>
    </cdr:from>
    <cdr:to>
      <cdr:x>0.59712</cdr:x>
      <cdr:y>0.20408</cdr:y>
    </cdr:to>
    <cdr:sp macro="" textlink="">
      <cdr:nvSpPr>
        <cdr:cNvPr id="11" name="CuadroTexto 10"/>
        <cdr:cNvSpPr txBox="1"/>
      </cdr:nvSpPr>
      <cdr:spPr>
        <a:xfrm xmlns:a="http://schemas.openxmlformats.org/drawingml/2006/main">
          <a:off x="655976" y="327095"/>
          <a:ext cx="4462817" cy="4776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EC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DC9A5-A937-4471-8D12-DB31A869FDAF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44538"/>
            <a:ext cx="6610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29563-EFDB-48EF-BA5D-9F69A7A10400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74298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29563-EFDB-48EF-BA5D-9F69A7A10400}" type="slidenum">
              <a:rPr lang="es-EC" smtClean="0"/>
              <a:pPr/>
              <a:t>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5928876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s-EC" smtClean="0"/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0D2E3FB-E39C-45F6-809C-BDB7A66825F0}" type="slidenum">
              <a:rPr lang="es-EC" smtClean="0">
                <a:ea typeface="MS PGothic" pitchFamily="34" charset="-128"/>
              </a:rPr>
              <a:pPr>
                <a:defRPr/>
              </a:pPr>
              <a:t>29</a:t>
            </a:fld>
            <a:endParaRPr lang="es-EC" smtClean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322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FA7B7D-180C-43E1-97E7-A037AE410083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31299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16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xmlns="" val="2906845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pitchFamily="34" charset="-128"/>
            </a:endParaRPr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7523456-2255-453C-9D58-82134D8E5DB9}" type="slidenum">
              <a:rPr lang="es-ES" smtClean="0">
                <a:ea typeface="ヒラギノ角ゴ Pro W3" pitchFamily="1" charset="-128"/>
              </a:rPr>
              <a:pPr/>
              <a:t>17</a:t>
            </a:fld>
            <a:endParaRPr lang="es-ES" smtClean="0"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9822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34975" y="1239838"/>
            <a:ext cx="5949950" cy="33480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MS PGothic" pitchFamily="34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AF4E0E6-A292-475B-9046-16583312A2DB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0241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4775" y="744538"/>
            <a:ext cx="6610350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B47402-EAA4-4D23-8DAA-CB4FE7CE604D}" type="slidenum">
              <a:rPr lang="es-ES" smtClean="0"/>
              <a:pPr/>
              <a:t>21</a:t>
            </a:fld>
            <a:endParaRPr lang="es-ES" smtClean="0"/>
          </a:p>
        </p:txBody>
      </p:sp>
    </p:spTree>
    <p:extLst>
      <p:ext uri="{BB962C8B-B14F-4D97-AF65-F5344CB8AC3E}">
        <p14:creationId xmlns:p14="http://schemas.microsoft.com/office/powerpoint/2010/main" xmlns="" val="3148627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29563-EFDB-48EF-BA5D-9F69A7A10400}" type="slidenum">
              <a:rPr lang="es-EC" smtClean="0"/>
              <a:pPr/>
              <a:t>22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4174998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PlaceHolder 1"/>
          <p:cNvSpPr>
            <a:spLocks noGrp="1"/>
          </p:cNvSpPr>
          <p:nvPr>
            <p:ph type="body"/>
          </p:nvPr>
        </p:nvSpPr>
        <p:spPr bwMode="auto">
          <a:xfrm>
            <a:off x="681990" y="4711383"/>
            <a:ext cx="5454342" cy="4461694"/>
          </a:xfrm>
          <a:noFill/>
        </p:spPr>
        <p:txBody>
          <a:bodyPr lIns="0" tIns="0" rIns="0" bIns="0"/>
          <a:lstStyle/>
          <a:p>
            <a:pPr eaLnBrk="1" hangingPunct="1">
              <a:spcBef>
                <a:spcPct val="0"/>
              </a:spcBef>
            </a:pPr>
            <a:endParaRPr lang="es-ES" sz="2000" dirty="0" smtClean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222" name="CustomShape 2"/>
          <p:cNvSpPr/>
          <p:nvPr/>
        </p:nvSpPr>
        <p:spPr>
          <a:xfrm>
            <a:off x="3863032" y="9421044"/>
            <a:ext cx="2955290" cy="4959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defRPr/>
            </a:pPr>
            <a:fld id="{9B69C581-DE41-4978-B6A1-78A920783FA8}" type="slidenum">
              <a:rPr lang="es-ES" sz="120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pPr algn="r">
                <a:defRPr/>
              </a:pPr>
              <a:t>26</a:t>
            </a:fld>
            <a:endParaRPr lang="es-ES" sz="120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8028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PlaceHolder 1"/>
          <p:cNvSpPr>
            <a:spLocks noGrp="1"/>
          </p:cNvSpPr>
          <p:nvPr>
            <p:ph type="body"/>
          </p:nvPr>
        </p:nvSpPr>
        <p:spPr bwMode="auto">
          <a:xfrm>
            <a:off x="681990" y="4711383"/>
            <a:ext cx="5454342" cy="4461694"/>
          </a:xfrm>
          <a:noFill/>
        </p:spPr>
        <p:txBody>
          <a:bodyPr lIns="0" tIns="0" rIns="0" bIns="0"/>
          <a:lstStyle/>
          <a:p>
            <a:pPr eaLnBrk="1" hangingPunct="1">
              <a:spcBef>
                <a:spcPct val="0"/>
              </a:spcBef>
            </a:pPr>
            <a:endParaRPr lang="es-ES" sz="2000" smtClean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228" name="CustomShape 2"/>
          <p:cNvSpPr/>
          <p:nvPr/>
        </p:nvSpPr>
        <p:spPr>
          <a:xfrm>
            <a:off x="3863032" y="9421044"/>
            <a:ext cx="2955290" cy="4959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defRPr/>
            </a:pPr>
            <a:fld id="{45DF48AB-7BD4-4EED-BF2F-2ADB1351E4C7}" type="slidenum">
              <a:rPr lang="es-ES" sz="120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pPr algn="r">
                <a:defRPr/>
              </a:pPr>
              <a:t>27</a:t>
            </a:fld>
            <a:endParaRPr lang="es-ES" sz="120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4602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07950" y="744538"/>
            <a:ext cx="6604000" cy="371633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28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188585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  <p:pic>
        <p:nvPicPr>
          <p:cNvPr id="8" name="Imagen 7" descr="fondo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30473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5D84-072F-4B0C-B188-109D03F29FB0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719210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5D84-072F-4B0C-B188-109D03F29FB0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934651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285750"/>
            <a:ext cx="8458200" cy="6286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spcBef>
                <a:spcPts val="0"/>
              </a:spcBef>
              <a:buNone/>
              <a:defRPr sz="3200" baseline="0">
                <a:solidFill>
                  <a:srgbClr val="233B8E"/>
                </a:solidFill>
                <a:latin typeface="Helvetica Light"/>
                <a:cs typeface="Helvetica Light"/>
              </a:defRPr>
            </a:lvl1pPr>
            <a:lvl2pPr>
              <a:buNone/>
              <a:defRPr>
                <a:solidFill>
                  <a:srgbClr val="2D2D8A"/>
                </a:solidFill>
              </a:defRPr>
            </a:lvl2pPr>
            <a:lvl3pPr>
              <a:buNone/>
              <a:defRPr>
                <a:solidFill>
                  <a:srgbClr val="2D2D8A"/>
                </a:solidFill>
              </a:defRPr>
            </a:lvl3pPr>
            <a:lvl4pPr>
              <a:buNone/>
              <a:defRPr>
                <a:solidFill>
                  <a:srgbClr val="2D2D8A"/>
                </a:solidFill>
              </a:defRPr>
            </a:lvl4pPr>
            <a:lvl5pPr>
              <a:buNone/>
              <a:defRPr>
                <a:solidFill>
                  <a:srgbClr val="2D2D8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0" y="4508004"/>
            <a:ext cx="7467600" cy="276999"/>
          </a:xfrm>
          <a:prstGeom prst="rect">
            <a:avLst/>
          </a:prstGeom>
        </p:spPr>
        <p:txBody>
          <a:bodyPr vert="horz" anchor="b">
            <a:spAutoFit/>
          </a:bodyPr>
          <a:lstStyle>
            <a:lvl1pPr algn="r">
              <a:buNone/>
              <a:defRPr sz="1200" baseline="0">
                <a:solidFill>
                  <a:srgbClr val="233B8E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7010400" y="114300"/>
            <a:ext cx="1905000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cs typeface="Helvetica Light"/>
              </a:defRPr>
            </a:lvl1pPr>
          </a:lstStyle>
          <a:p>
            <a:pPr>
              <a:defRPr/>
            </a:pPr>
            <a:fld id="{40A5E1DC-D094-42F2-B23F-66F36D3D5FD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1764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5D84-072F-4B0C-B188-109D03F29FB0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935378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C7E12-5C7C-440E-A51E-0AFCC6D17C99}" type="datetimeFigureOut">
              <a:rPr lang="es-EC" smtClean="0"/>
              <a:pPr/>
              <a:t>03/03/2018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2F5D4-EAFF-4345-876F-D7FEEF109B70}" type="slidenum">
              <a:rPr lang="es-EC" smtClean="0"/>
              <a:pPr/>
              <a:t>‹Nº›</a:t>
            </a:fld>
            <a:endParaRPr lang="es-EC"/>
          </a:p>
        </p:txBody>
      </p:sp>
      <p:pic>
        <p:nvPicPr>
          <p:cNvPr id="8" name="Imagen 7" descr="fondo-02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0" y="0"/>
            <a:ext cx="9136560" cy="5143500"/>
          </a:xfrm>
          <a:prstGeom prst="rect">
            <a:avLst/>
          </a:prstGeom>
        </p:spPr>
      </p:pic>
      <p:pic>
        <p:nvPicPr>
          <p:cNvPr id="7" name="Imagen 6" descr="logo.jpg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921"/>
          <a:stretch/>
        </p:blipFill>
        <p:spPr>
          <a:xfrm>
            <a:off x="7884941" y="1"/>
            <a:ext cx="574494" cy="8055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8" r:id="rId13"/>
    <p:sldLayoutId id="2147483672" r:id="rId14"/>
    <p:sldLayoutId id="2147483674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tif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8.emf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tif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ontruyendo-un-legado-juntos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0" y="3125821"/>
            <a:ext cx="5998668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Resultados de la gestión 2017</a:t>
            </a:r>
          </a:p>
          <a:p>
            <a:pPr algn="ctr">
              <a:lnSpc>
                <a:spcPct val="70000"/>
              </a:lnSpc>
            </a:pPr>
            <a:endParaRPr lang="es-ES" sz="3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70000"/>
              </a:lnSpc>
            </a:pPr>
            <a:r>
              <a:rPr lang="es-E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Rendición de Cuentas </a:t>
            </a:r>
            <a:endParaRPr lang="es-ES" sz="4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Imagen 6" descr="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1296" y="984003"/>
            <a:ext cx="5161550" cy="290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78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"/>
          <p:cNvSpPr/>
          <p:nvPr/>
        </p:nvSpPr>
        <p:spPr>
          <a:xfrm>
            <a:off x="1961746" y="2134257"/>
            <a:ext cx="629608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3600" dirty="0" smtClean="0">
                <a:solidFill>
                  <a:srgbClr val="404040"/>
                </a:solidFill>
              </a:rPr>
              <a:t>Principales indicadores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200" dirty="0" smtClean="0">
                <a:solidFill>
                  <a:srgbClr val="404040"/>
                </a:solidFill>
              </a:rPr>
              <a:t>Procesos de Control y Cobro</a:t>
            </a:r>
          </a:p>
        </p:txBody>
      </p:sp>
      <p:pic>
        <p:nvPicPr>
          <p:cNvPr id="14" name="Picture 2" descr="D:\ESCRITORIO\PENDIENTES\REFORMA TRIBUTARIA 2016\PPT\0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0357" y="3057587"/>
            <a:ext cx="6993129" cy="648072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1082184" y="2156142"/>
            <a:ext cx="879565" cy="879565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69125" y="2272758"/>
            <a:ext cx="705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138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xmlns="" id="{F3824B0C-9463-4543-A32D-A3AABFEE13F2}"/>
              </a:ext>
            </a:extLst>
          </p:cNvPr>
          <p:cNvSpPr txBox="1">
            <a:spLocks/>
          </p:cNvSpPr>
          <p:nvPr/>
        </p:nvSpPr>
        <p:spPr bwMode="auto">
          <a:xfrm>
            <a:off x="306191" y="86093"/>
            <a:ext cx="7669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</a:pP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Número de contribuyentes por provincia</a:t>
            </a:r>
            <a:endParaRPr lang="es-ES" sz="20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483617" y="1667955"/>
            <a:ext cx="2376263" cy="2088232"/>
            <a:chOff x="381014" y="1643056"/>
            <a:chExt cx="2762226" cy="2534263"/>
          </a:xfrm>
        </p:grpSpPr>
        <p:pic>
          <p:nvPicPr>
            <p:cNvPr id="23556" name="Picture 4" descr="Resultado de imagen para ecuador ico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14" y="1643056"/>
              <a:ext cx="2762226" cy="2071670"/>
            </a:xfrm>
            <a:prstGeom prst="rect">
              <a:avLst/>
            </a:prstGeom>
            <a:noFill/>
          </p:spPr>
        </p:pic>
        <p:pic>
          <p:nvPicPr>
            <p:cNvPr id="23558" name="Picture 6" descr="Imagen relacionad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3890" y="3571882"/>
              <a:ext cx="857256" cy="605437"/>
            </a:xfrm>
            <a:prstGeom prst="rect">
              <a:avLst/>
            </a:prstGeom>
            <a:noFill/>
          </p:spPr>
        </p:pic>
        <p:pic>
          <p:nvPicPr>
            <p:cNvPr id="23560" name="Picture 8" descr="Imagen relacionad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24022" y="3643320"/>
              <a:ext cx="714380" cy="504531"/>
            </a:xfrm>
            <a:prstGeom prst="rect">
              <a:avLst/>
            </a:prstGeom>
            <a:noFill/>
          </p:spPr>
        </p:pic>
        <p:pic>
          <p:nvPicPr>
            <p:cNvPr id="23564" name="Picture 12" descr="Imagen relacionada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24154" y="3714758"/>
              <a:ext cx="500066" cy="425056"/>
            </a:xfrm>
            <a:prstGeom prst="rect">
              <a:avLst/>
            </a:prstGeom>
            <a:noFill/>
          </p:spPr>
        </p:pic>
        <p:sp>
          <p:nvSpPr>
            <p:cNvPr id="13" name="12 Arco"/>
            <p:cNvSpPr/>
            <p:nvPr/>
          </p:nvSpPr>
          <p:spPr>
            <a:xfrm>
              <a:off x="428596" y="2928940"/>
              <a:ext cx="785786" cy="1071570"/>
            </a:xfrm>
            <a:prstGeom prst="arc">
              <a:avLst>
                <a:gd name="adj1" fmla="val 7861902"/>
                <a:gd name="adj2" fmla="val 15991243"/>
              </a:avLst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4" name="13 Arco"/>
            <p:cNvSpPr/>
            <p:nvPr/>
          </p:nvSpPr>
          <p:spPr>
            <a:xfrm>
              <a:off x="2357422" y="2857502"/>
              <a:ext cx="785786" cy="1071570"/>
            </a:xfrm>
            <a:prstGeom prst="arc">
              <a:avLst>
                <a:gd name="adj1" fmla="val 17077802"/>
                <a:gd name="adj2" fmla="val 2894431"/>
              </a:avLst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5" name="14 Arco"/>
            <p:cNvSpPr/>
            <p:nvPr/>
          </p:nvSpPr>
          <p:spPr>
            <a:xfrm>
              <a:off x="1142976" y="2786064"/>
              <a:ext cx="785786" cy="1071570"/>
            </a:xfrm>
            <a:prstGeom prst="arc">
              <a:avLst>
                <a:gd name="adj1" fmla="val 21155411"/>
                <a:gd name="adj2" fmla="val 2894431"/>
              </a:avLst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5907544"/>
              </p:ext>
            </p:extLst>
          </p:nvPr>
        </p:nvGraphicFramePr>
        <p:xfrm>
          <a:off x="3194565" y="549569"/>
          <a:ext cx="4584655" cy="4325004"/>
        </p:xfrm>
        <a:graphic>
          <a:graphicData uri="http://schemas.openxmlformats.org/drawingml/2006/table">
            <a:tbl>
              <a:tblPr firstRow="1" lastRow="1"/>
              <a:tblGrid>
                <a:gridCol w="2298220">
                  <a:extLst>
                    <a:ext uri="{9D8B030D-6E8A-4147-A177-3AD203B41FA5}">
                      <a16:colId xmlns:a16="http://schemas.microsoft.com/office/drawing/2014/main" xmlns="" val="519521172"/>
                    </a:ext>
                  </a:extLst>
                </a:gridCol>
                <a:gridCol w="789645">
                  <a:extLst>
                    <a:ext uri="{9D8B030D-6E8A-4147-A177-3AD203B41FA5}">
                      <a16:colId xmlns:a16="http://schemas.microsoft.com/office/drawing/2014/main" xmlns="" val="2076984522"/>
                    </a:ext>
                  </a:extLst>
                </a:gridCol>
                <a:gridCol w="789645">
                  <a:extLst>
                    <a:ext uri="{9D8B030D-6E8A-4147-A177-3AD203B41FA5}">
                      <a16:colId xmlns:a16="http://schemas.microsoft.com/office/drawing/2014/main" xmlns="" val="505510529"/>
                    </a:ext>
                  </a:extLst>
                </a:gridCol>
                <a:gridCol w="707145">
                  <a:extLst>
                    <a:ext uri="{9D8B030D-6E8A-4147-A177-3AD203B41FA5}">
                      <a16:colId xmlns:a16="http://schemas.microsoft.com/office/drawing/2014/main" xmlns="" val="1521780994"/>
                    </a:ext>
                  </a:extLst>
                </a:gridCol>
              </a:tblGrid>
              <a:tr h="1521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PROVINCIA</a:t>
                      </a:r>
                    </a:p>
                  </a:txBody>
                  <a:tcPr marL="7346" marR="7346" marT="73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09FC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7346" marR="7346" marT="73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09FC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7346" marR="7346" marT="73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09FC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Crecimiento</a:t>
                      </a:r>
                    </a:p>
                  </a:txBody>
                  <a:tcPr marL="7346" marR="7346" marT="734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0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26100129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Azuay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104.479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113.193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8,3%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32232369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Bolívar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23.373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25.907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effectLst/>
                          <a:latin typeface="Calibri" panose="020F0502020204030204" pitchFamily="34" charset="0"/>
                        </a:rPr>
                        <a:t>10,8%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61777511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Cañar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28.106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30.514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8,6%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45784332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Carchi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21.335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23.134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8,4%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81934840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Chimborazo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58.402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63.117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8,1%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91848973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Cotopaxi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47.461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51.665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8,9%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69318210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Oro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85.124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92.546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8,7%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668070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Esmeraldas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46.344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55.592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88706325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Galápagos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6.670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7.062 </a:t>
                      </a:r>
                    </a:p>
                  </a:txBody>
                  <a:tcPr marL="7346" marR="7346" marT="7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5,9%</a:t>
                      </a:r>
                    </a:p>
                  </a:txBody>
                  <a:tcPr marL="7346" marR="7346" marT="7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9641090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Guayas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457.542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495.815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8,4%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73067668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Imbabura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56.159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61.185 </a:t>
                      </a:r>
                    </a:p>
                  </a:txBody>
                  <a:tcPr marL="7346" marR="7346" marT="7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9,0%</a:t>
                      </a:r>
                    </a:p>
                  </a:txBody>
                  <a:tcPr marL="7346" marR="7346" marT="7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55050343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Loja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57.584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62.260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8,1%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43893272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Ríos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effectLst/>
                          <a:latin typeface="Calibri" panose="020F0502020204030204" pitchFamily="34" charset="0"/>
                        </a:rPr>
                        <a:t>              89.696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98.457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effectLst/>
                          <a:latin typeface="Calibri" panose="020F0502020204030204" pitchFamily="34" charset="0"/>
                        </a:rPr>
                        <a:t>9,8%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7053696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Manabí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162.588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184.863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13,7%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9511550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Morona Santiago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17.628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19.110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8,4%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4332839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14.887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16.049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7,8%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56402731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Orellana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19.313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21.251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5497625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Pastaza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13.349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14.417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8,0%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55199141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Pichincha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479.918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517.043 </a:t>
                      </a:r>
                    </a:p>
                  </a:txBody>
                  <a:tcPr marL="7346" marR="7346" marT="7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7,7%</a:t>
                      </a:r>
                    </a:p>
                  </a:txBody>
                  <a:tcPr marL="7346" marR="7346" marT="7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48516125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Santa Elena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35.925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39.036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8,7%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6183697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Santo Domingo de los Tsáchilas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effectLst/>
                          <a:latin typeface="Calibri" panose="020F0502020204030204" pitchFamily="34" charset="0"/>
                        </a:rPr>
                        <a:t>              57.152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64.019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12,0%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0073175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Sucumbíos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24.167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27.453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13,6%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49748075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Tungurahua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81.393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87.027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94650483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Zamora Chinchipe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13.862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15.220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9,8%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02106709"/>
                  </a:ext>
                </a:extLst>
              </a:tr>
              <a:tr h="152176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 Domicilio Asignado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>
                          <a:effectLst/>
                          <a:latin typeface="Calibri" panose="020F0502020204030204" pitchFamily="34" charset="0"/>
                        </a:rPr>
                        <a:t>                        2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2 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C" sz="1000" b="0" i="0" u="none" strike="noStrike" smtClean="0">
                          <a:effectLst/>
                          <a:latin typeface="Calibri" panose="020F0502020204030204" pitchFamily="34" charset="0"/>
                        </a:rPr>
                        <a:t>0%</a:t>
                      </a:r>
                      <a:endParaRPr lang="es-EC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1628697"/>
                  </a:ext>
                </a:extLst>
              </a:tr>
              <a:tr h="171608">
                <a:tc>
                  <a:txBody>
                    <a:bodyPr/>
                    <a:lstStyle/>
                    <a:p>
                      <a:pPr algn="l" rtl="0" fontAlgn="b"/>
                      <a:r>
                        <a:rPr lang="es-EC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Número de contribuyentes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09FC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C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2.002.460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09FC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C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2.185.937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09FC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C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9,2%</a:t>
                      </a:r>
                    </a:p>
                  </a:txBody>
                  <a:tcPr marL="7346" marR="7346" marT="7346" marB="0" anchor="ctr">
                    <a:lnL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0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68052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2211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29"/>
          <p:cNvSpPr/>
          <p:nvPr/>
        </p:nvSpPr>
        <p:spPr>
          <a:xfrm>
            <a:off x="725238" y="3587833"/>
            <a:ext cx="11098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dirty="0" smtClean="0">
                <a:solidFill>
                  <a:srgbClr val="404040"/>
                </a:solidFill>
                <a:latin typeface="+mj-lt"/>
              </a:rPr>
              <a:t>2006-2007</a:t>
            </a:r>
            <a:endParaRPr lang="es-EC" sz="1600" dirty="0">
              <a:solidFill>
                <a:srgbClr val="404040"/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8" name="Rectángulo 30"/>
          <p:cNvSpPr/>
          <p:nvPr/>
        </p:nvSpPr>
        <p:spPr>
          <a:xfrm>
            <a:off x="438485" y="3872412"/>
            <a:ext cx="15866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C" sz="2000" b="1" dirty="0" smtClean="0">
                <a:solidFill>
                  <a:srgbClr val="404040"/>
                </a:solidFill>
              </a:rPr>
              <a:t>3 de cada 10</a:t>
            </a:r>
            <a:endParaRPr lang="es-EC" sz="2000" b="1" dirty="0">
              <a:solidFill>
                <a:srgbClr val="404040"/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9" name="Rectángulo 31"/>
          <p:cNvSpPr/>
          <p:nvPr/>
        </p:nvSpPr>
        <p:spPr>
          <a:xfrm>
            <a:off x="2698119" y="3587834"/>
            <a:ext cx="10726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dirty="0" smtClean="0">
                <a:solidFill>
                  <a:srgbClr val="404040"/>
                </a:solidFill>
                <a:latin typeface="+mj-lt"/>
              </a:rPr>
              <a:t>2016-2017</a:t>
            </a:r>
            <a:endParaRPr lang="es-EC" sz="1600" baseline="30000" dirty="0">
              <a:solidFill>
                <a:srgbClr val="404040"/>
              </a:solidFill>
              <a:latin typeface="+mj-lt"/>
              <a:ea typeface="Calibri"/>
              <a:cs typeface="Times New Roman"/>
            </a:endParaRPr>
          </a:p>
        </p:txBody>
      </p:sp>
      <p:cxnSp>
        <p:nvCxnSpPr>
          <p:cNvPr id="11" name="Conector recto 42"/>
          <p:cNvCxnSpPr/>
          <p:nvPr/>
        </p:nvCxnSpPr>
        <p:spPr>
          <a:xfrm>
            <a:off x="2191664" y="3558017"/>
            <a:ext cx="0" cy="692396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40"/>
          <p:cNvGrpSpPr/>
          <p:nvPr/>
        </p:nvGrpSpPr>
        <p:grpSpPr>
          <a:xfrm>
            <a:off x="4426021" y="790876"/>
            <a:ext cx="45719" cy="3939783"/>
            <a:chOff x="6766560" y="217714"/>
            <a:chExt cx="87086" cy="1156246"/>
          </a:xfrm>
        </p:grpSpPr>
        <p:sp>
          <p:nvSpPr>
            <p:cNvPr id="22" name="Rectangle 43"/>
            <p:cNvSpPr/>
            <p:nvPr/>
          </p:nvSpPr>
          <p:spPr>
            <a:xfrm>
              <a:off x="6766560" y="217714"/>
              <a:ext cx="87086" cy="62701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45"/>
            <p:cNvSpPr/>
            <p:nvPr/>
          </p:nvSpPr>
          <p:spPr>
            <a:xfrm>
              <a:off x="6766560" y="855212"/>
              <a:ext cx="87086" cy="253282"/>
            </a:xfrm>
            <a:prstGeom prst="rect">
              <a:avLst/>
            </a:prstGeom>
            <a:solidFill>
              <a:srgbClr val="005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46"/>
            <p:cNvSpPr/>
            <p:nvPr/>
          </p:nvSpPr>
          <p:spPr>
            <a:xfrm>
              <a:off x="6766560" y="1120678"/>
              <a:ext cx="87086" cy="25328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514377" y="349822"/>
            <a:ext cx="38787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1341438" algn="l"/>
              </a:tabLst>
            </a:pPr>
            <a:r>
              <a:rPr lang="es-EC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Mejoró el cumplimiento tributario</a:t>
            </a:r>
            <a:endParaRPr lang="es-EC" sz="2000" b="1" i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CuadroTexto 2"/>
          <p:cNvSpPr txBox="1"/>
          <p:nvPr/>
        </p:nvSpPr>
        <p:spPr>
          <a:xfrm>
            <a:off x="0" y="1358478"/>
            <a:ext cx="4377313" cy="947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 fontAlgn="auto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CUMPLIMIENTO OPORTUNO</a:t>
            </a:r>
          </a:p>
          <a:p>
            <a:pPr marL="457200" indent="-457200" algn="ctr" fontAlgn="auto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DE </a:t>
            </a:r>
            <a:r>
              <a:rPr lang="es-E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IMPUESTO A LA RENTA   </a:t>
            </a:r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SOCIEDADES</a:t>
            </a:r>
            <a:endParaRPr lang="es-ES" sz="2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5" name="Imagen 11" descr="Captura de pantalla 2015-03-31 a las 15.04.02.pn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>
                    <a14:imgEffect>
                      <a14:backgroundRemoval t="5000" b="93158" l="5723" r="927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25402" y="2284526"/>
            <a:ext cx="1225877" cy="1050168"/>
          </a:xfrm>
          <a:prstGeom prst="rect">
            <a:avLst/>
          </a:prstGeom>
        </p:spPr>
      </p:pic>
      <p:sp>
        <p:nvSpPr>
          <p:cNvPr id="36" name="CuadroTexto 2"/>
          <p:cNvSpPr txBox="1"/>
          <p:nvPr/>
        </p:nvSpPr>
        <p:spPr>
          <a:xfrm>
            <a:off x="4511746" y="1363868"/>
            <a:ext cx="4377313" cy="947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 fontAlgn="auto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PRESENTACIÓN DE DECLARACIONES</a:t>
            </a:r>
          </a:p>
          <a:p>
            <a:pPr marL="457200" indent="-457200" algn="ctr" fontAlgn="auto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DE </a:t>
            </a:r>
            <a:r>
              <a:rPr lang="es-E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IMPUESTO AL VALOR AGREGADO</a:t>
            </a:r>
            <a:endParaRPr lang="es-ES" sz="2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7" name="Rectángulo 29"/>
          <p:cNvSpPr/>
          <p:nvPr/>
        </p:nvSpPr>
        <p:spPr>
          <a:xfrm>
            <a:off x="5225985" y="3587833"/>
            <a:ext cx="11098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dirty="0" smtClean="0">
                <a:solidFill>
                  <a:srgbClr val="404040"/>
                </a:solidFill>
                <a:latin typeface="+mj-lt"/>
              </a:rPr>
              <a:t>2006-2007</a:t>
            </a:r>
            <a:endParaRPr lang="es-EC" sz="1600" dirty="0">
              <a:solidFill>
                <a:srgbClr val="404040"/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38" name="Rectángulo 30"/>
          <p:cNvSpPr/>
          <p:nvPr/>
        </p:nvSpPr>
        <p:spPr>
          <a:xfrm>
            <a:off x="4939232" y="3872412"/>
            <a:ext cx="15866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C" sz="2000" b="1" dirty="0" smtClean="0">
                <a:solidFill>
                  <a:srgbClr val="404040"/>
                </a:solidFill>
              </a:rPr>
              <a:t>6 de cada 10</a:t>
            </a:r>
            <a:endParaRPr lang="es-EC" sz="2000" b="1" dirty="0">
              <a:solidFill>
                <a:srgbClr val="404040"/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39" name="Rectángulo 31"/>
          <p:cNvSpPr/>
          <p:nvPr/>
        </p:nvSpPr>
        <p:spPr>
          <a:xfrm>
            <a:off x="7198866" y="3587834"/>
            <a:ext cx="10726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dirty="0" smtClean="0">
                <a:solidFill>
                  <a:srgbClr val="404040"/>
                </a:solidFill>
                <a:latin typeface="+mj-lt"/>
              </a:rPr>
              <a:t>2016-2017</a:t>
            </a:r>
            <a:endParaRPr lang="es-EC" sz="1600" baseline="30000" dirty="0">
              <a:solidFill>
                <a:srgbClr val="404040"/>
              </a:solidFill>
              <a:latin typeface="+mj-lt"/>
              <a:ea typeface="Calibri"/>
              <a:cs typeface="Times New Roman"/>
            </a:endParaRPr>
          </a:p>
        </p:txBody>
      </p:sp>
      <p:cxnSp>
        <p:nvCxnSpPr>
          <p:cNvPr id="41" name="Conector recto 42"/>
          <p:cNvCxnSpPr/>
          <p:nvPr/>
        </p:nvCxnSpPr>
        <p:spPr>
          <a:xfrm>
            <a:off x="6692411" y="3558017"/>
            <a:ext cx="0" cy="692396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Imagen 2" descr="personitas1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422" t="-1" r="-116" b="-3733"/>
          <a:stretch/>
        </p:blipFill>
        <p:spPr>
          <a:xfrm>
            <a:off x="6136618" y="2386114"/>
            <a:ext cx="1089895" cy="756183"/>
          </a:xfrm>
          <a:prstGeom prst="rect">
            <a:avLst/>
          </a:prstGeom>
        </p:spPr>
      </p:pic>
      <p:sp>
        <p:nvSpPr>
          <p:cNvPr id="44" name="Rectángulo 41"/>
          <p:cNvSpPr/>
          <p:nvPr/>
        </p:nvSpPr>
        <p:spPr>
          <a:xfrm>
            <a:off x="2392917" y="3810857"/>
            <a:ext cx="1602459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s-EC" sz="2800" b="1" dirty="0" smtClean="0">
                <a:solidFill>
                  <a:srgbClr val="404040"/>
                </a:solidFill>
              </a:rPr>
              <a:t>9</a:t>
            </a:r>
            <a:r>
              <a:rPr lang="es-EC" sz="2000" b="1" dirty="0" smtClean="0">
                <a:solidFill>
                  <a:srgbClr val="404040"/>
                </a:solidFill>
              </a:rPr>
              <a:t> de cada 10</a:t>
            </a:r>
            <a:endParaRPr lang="es-EC" sz="1200" dirty="0">
              <a:solidFill>
                <a:srgbClr val="404040"/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46" name="Rectángulo 41"/>
          <p:cNvSpPr/>
          <p:nvPr/>
        </p:nvSpPr>
        <p:spPr>
          <a:xfrm>
            <a:off x="6933973" y="3757110"/>
            <a:ext cx="1602459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s-EC" sz="2800" b="1" dirty="0" smtClean="0">
                <a:solidFill>
                  <a:srgbClr val="404040"/>
                </a:solidFill>
              </a:rPr>
              <a:t>9</a:t>
            </a:r>
            <a:r>
              <a:rPr lang="es-EC" sz="2000" b="1" dirty="0" smtClean="0">
                <a:solidFill>
                  <a:srgbClr val="404040"/>
                </a:solidFill>
              </a:rPr>
              <a:t> de cada 10</a:t>
            </a:r>
            <a:endParaRPr lang="es-EC" sz="1200" dirty="0">
              <a:solidFill>
                <a:srgbClr val="404040"/>
              </a:solidFill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728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82475" y="296265"/>
            <a:ext cx="8072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1341438" algn="l"/>
              </a:tabLst>
            </a:pPr>
            <a:r>
              <a:rPr lang="es-EC" sz="2000" b="1" i="1" dirty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Resultados de la gestión institucional</a:t>
            </a:r>
          </a:p>
        </p:txBody>
      </p:sp>
      <p:sp>
        <p:nvSpPr>
          <p:cNvPr id="29" name="Rectángulo 8"/>
          <p:cNvSpPr>
            <a:spLocks noChangeArrowheads="1"/>
          </p:cNvSpPr>
          <p:nvPr/>
        </p:nvSpPr>
        <p:spPr bwMode="auto">
          <a:xfrm>
            <a:off x="5258120" y="1805451"/>
            <a:ext cx="363371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C" dirty="0" smtClean="0">
                <a:latin typeface="+mn-lt"/>
              </a:rPr>
              <a:t>Ahora </a:t>
            </a:r>
            <a:r>
              <a:rPr lang="es-EC" dirty="0">
                <a:latin typeface="+mn-lt"/>
              </a:rPr>
              <a:t>el </a:t>
            </a:r>
            <a:r>
              <a:rPr lang="es-EC" sz="2800" b="1" dirty="0">
                <a:latin typeface="+mn-lt"/>
              </a:rPr>
              <a:t>97% </a:t>
            </a:r>
            <a:r>
              <a:rPr lang="es-EC" dirty="0">
                <a:latin typeface="+mn-lt"/>
              </a:rPr>
              <a:t>de las declaraciones se </a:t>
            </a:r>
            <a:r>
              <a:rPr lang="es-EC" b="1" dirty="0">
                <a:latin typeface="+mn-lt"/>
              </a:rPr>
              <a:t>pagan oportunamente</a:t>
            </a:r>
            <a:r>
              <a:rPr lang="es-EC" dirty="0">
                <a:latin typeface="+mn-lt"/>
              </a:rPr>
              <a:t>.</a:t>
            </a:r>
          </a:p>
          <a:p>
            <a:pPr algn="ctr"/>
            <a:endParaRPr lang="es-EC" sz="1600" dirty="0">
              <a:latin typeface="+mn-lt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5623148" y="3694212"/>
            <a:ext cx="3107897" cy="89255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dirty="0" smtClean="0">
                <a:solidFill>
                  <a:srgbClr val="404040"/>
                </a:solidFill>
              </a:rPr>
              <a:t>En </a:t>
            </a:r>
            <a:r>
              <a:rPr lang="es-EC" sz="1600" b="1" dirty="0" smtClean="0">
                <a:solidFill>
                  <a:srgbClr val="404040"/>
                </a:solidFill>
              </a:rPr>
              <a:t>2017</a:t>
            </a:r>
            <a:r>
              <a:rPr lang="es-EC" sz="1600" dirty="0" smtClean="0">
                <a:solidFill>
                  <a:srgbClr val="404040"/>
                </a:solidFill>
              </a:rPr>
              <a:t> se otorgaron </a:t>
            </a:r>
            <a:r>
              <a:rPr lang="es-EC" sz="1600" b="1" dirty="0" smtClean="0">
                <a:solidFill>
                  <a:srgbClr val="404040"/>
                </a:solidFill>
              </a:rPr>
              <a:t>facilidades de pago </a:t>
            </a:r>
            <a:r>
              <a:rPr lang="es-EC" sz="1600" dirty="0" smtClean="0">
                <a:solidFill>
                  <a:srgbClr val="404040"/>
                </a:solidFill>
              </a:rPr>
              <a:t>por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b="1" dirty="0" smtClean="0">
                <a:solidFill>
                  <a:srgbClr val="404040"/>
                </a:solidFill>
              </a:rPr>
              <a:t>USD 317 </a:t>
            </a:r>
            <a:r>
              <a:rPr lang="es-EC" sz="1400" b="1" dirty="0">
                <a:solidFill>
                  <a:srgbClr val="404040"/>
                </a:solidFill>
              </a:rPr>
              <a:t>m</a:t>
            </a:r>
            <a:r>
              <a:rPr lang="es-EC" sz="1400" b="1" dirty="0" smtClean="0">
                <a:solidFill>
                  <a:srgbClr val="404040"/>
                </a:solidFill>
              </a:rPr>
              <a:t>illones</a:t>
            </a:r>
            <a:endParaRPr lang="es-EC" sz="2000" b="1" dirty="0">
              <a:solidFill>
                <a:srgbClr val="404040"/>
              </a:solidFill>
            </a:endParaRPr>
          </a:p>
        </p:txBody>
      </p:sp>
      <p:grpSp>
        <p:nvGrpSpPr>
          <p:cNvPr id="39" name="Agrupar 9"/>
          <p:cNvGrpSpPr/>
          <p:nvPr/>
        </p:nvGrpSpPr>
        <p:grpSpPr>
          <a:xfrm>
            <a:off x="5981514" y="2614302"/>
            <a:ext cx="2329576" cy="717335"/>
            <a:chOff x="5102414" y="4833110"/>
            <a:chExt cx="2726763" cy="833182"/>
          </a:xfrm>
        </p:grpSpPr>
        <p:pic>
          <p:nvPicPr>
            <p:cNvPr id="40" name="Imagen 10" descr="personitas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729942" y="4833110"/>
              <a:ext cx="2099235" cy="833182"/>
            </a:xfrm>
            <a:prstGeom prst="rect">
              <a:avLst/>
            </a:prstGeom>
          </p:spPr>
        </p:pic>
        <p:pic>
          <p:nvPicPr>
            <p:cNvPr id="41" name="Imagen 11" descr="personitas1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86121"/>
            <a:stretch/>
          </p:blipFill>
          <p:spPr>
            <a:xfrm>
              <a:off x="5423649" y="4833110"/>
              <a:ext cx="291351" cy="833182"/>
            </a:xfrm>
            <a:prstGeom prst="rect">
              <a:avLst/>
            </a:prstGeom>
          </p:spPr>
        </p:pic>
        <p:pic>
          <p:nvPicPr>
            <p:cNvPr id="42" name="Imagen 14" descr="personitas1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86121"/>
            <a:stretch/>
          </p:blipFill>
          <p:spPr>
            <a:xfrm>
              <a:off x="5102414" y="4833110"/>
              <a:ext cx="291351" cy="833182"/>
            </a:xfrm>
            <a:prstGeom prst="rect">
              <a:avLst/>
            </a:prstGeom>
          </p:spPr>
        </p:pic>
      </p:grpSp>
      <p:sp>
        <p:nvSpPr>
          <p:cNvPr id="44" name="CuadroTexto 15"/>
          <p:cNvSpPr txBox="1"/>
          <p:nvPr/>
        </p:nvSpPr>
        <p:spPr>
          <a:xfrm>
            <a:off x="2434607" y="1833304"/>
            <a:ext cx="2295455" cy="61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ts val="1800"/>
              </a:lnSpc>
              <a:spcBef>
                <a:spcPct val="20000"/>
              </a:spcBef>
              <a:spcAft>
                <a:spcPts val="0"/>
              </a:spcAft>
            </a:pP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En </a:t>
            </a:r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2017</a:t>
            </a: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se recuperó</a:t>
            </a:r>
          </a:p>
          <a:p>
            <a:pPr algn="ctr">
              <a:lnSpc>
                <a:spcPts val="1800"/>
              </a:lnSpc>
              <a:spcBef>
                <a:spcPct val="20000"/>
              </a:spcBef>
            </a:pPr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USD </a:t>
            </a:r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880,1 </a:t>
            </a:r>
            <a:r>
              <a:rPr lang="es-EC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millones</a:t>
            </a:r>
            <a:endParaRPr lang="es-E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45" name="Conector recto 17"/>
          <p:cNvCxnSpPr/>
          <p:nvPr/>
        </p:nvCxnSpPr>
        <p:spPr>
          <a:xfrm rot="5400000">
            <a:off x="2131619" y="2211859"/>
            <a:ext cx="656607" cy="1563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  <a:prstDash val="sysDash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48" name="Imagen 3" descr="Captura de pantalla 2017-04-24 a las 10.53.28.p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>
                    <a14:imgEffect>
                      <a14:backgroundRemoval t="9955" b="94570" l="9945" r="928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4376" y="3991770"/>
            <a:ext cx="367164" cy="441859"/>
          </a:xfrm>
          <a:prstGeom prst="rect">
            <a:avLst/>
          </a:prstGeom>
        </p:spPr>
      </p:pic>
      <p:sp>
        <p:nvSpPr>
          <p:cNvPr id="55" name="CuadroTexto 15"/>
          <p:cNvSpPr txBox="1"/>
          <p:nvPr/>
        </p:nvSpPr>
        <p:spPr>
          <a:xfrm>
            <a:off x="141843" y="1819948"/>
            <a:ext cx="2295455" cy="61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ts val="1800"/>
              </a:lnSpc>
              <a:spcBef>
                <a:spcPct val="20000"/>
              </a:spcBef>
              <a:spcAft>
                <a:spcPts val="0"/>
              </a:spcAft>
            </a:pP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En </a:t>
            </a:r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2016</a:t>
            </a: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se recuperó</a:t>
            </a:r>
          </a:p>
          <a:p>
            <a:pPr algn="ctr">
              <a:lnSpc>
                <a:spcPts val="1800"/>
              </a:lnSpc>
              <a:spcBef>
                <a:spcPct val="20000"/>
              </a:spcBef>
            </a:pPr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USD </a:t>
            </a:r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794,9 </a:t>
            </a: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millones</a:t>
            </a:r>
            <a:endParaRPr lang="es-ES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1" name="6 Rectángulo redondeado"/>
          <p:cNvSpPr/>
          <p:nvPr/>
        </p:nvSpPr>
        <p:spPr>
          <a:xfrm>
            <a:off x="719597" y="4023679"/>
            <a:ext cx="3479088" cy="378042"/>
          </a:xfrm>
          <a:prstGeom prst="roundRect">
            <a:avLst/>
          </a:prstGeom>
          <a:noFill/>
          <a:ln>
            <a:noFill/>
          </a:ln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400" b="1" dirty="0" smtClean="0">
                <a:solidFill>
                  <a:srgbClr val="404040"/>
                </a:solidFill>
                <a:latin typeface="+mj-lt"/>
              </a:rPr>
              <a:t>INCREMENTO </a:t>
            </a:r>
            <a:r>
              <a:rPr lang="es-EC" sz="2000" b="1" dirty="0" smtClean="0">
                <a:solidFill>
                  <a:srgbClr val="404040"/>
                </a:solidFill>
              </a:rPr>
              <a:t>10,7%</a:t>
            </a:r>
            <a:endParaRPr lang="es-EC" sz="1400" b="1" dirty="0">
              <a:solidFill>
                <a:srgbClr val="404040"/>
              </a:solidFill>
            </a:endParaRPr>
          </a:p>
          <a:p>
            <a:pPr algn="ctr"/>
            <a:r>
              <a:rPr lang="es-EC" sz="1400" dirty="0">
                <a:solidFill>
                  <a:srgbClr val="404040"/>
                </a:solidFill>
              </a:rPr>
              <a:t>2016/2017</a:t>
            </a:r>
            <a:endParaRPr lang="es-EC" sz="1600" dirty="0">
              <a:solidFill>
                <a:srgbClr val="404040"/>
              </a:solidFill>
            </a:endParaRPr>
          </a:p>
        </p:txBody>
      </p:sp>
      <p:pic>
        <p:nvPicPr>
          <p:cNvPr id="62" name="Imagen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0800" y="2727374"/>
            <a:ext cx="887614" cy="993144"/>
          </a:xfrm>
          <a:prstGeom prst="rect">
            <a:avLst/>
          </a:prstGeom>
        </p:spPr>
      </p:pic>
      <p:sp>
        <p:nvSpPr>
          <p:cNvPr id="63" name="9 Cerrar llave"/>
          <p:cNvSpPr/>
          <p:nvPr/>
        </p:nvSpPr>
        <p:spPr>
          <a:xfrm rot="16200000">
            <a:off x="2323949" y="2996065"/>
            <a:ext cx="216024" cy="1898393"/>
          </a:xfrm>
          <a:prstGeom prst="rightBrace">
            <a:avLst>
              <a:gd name="adj1" fmla="val 48646"/>
              <a:gd name="adj2" fmla="val 50000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 sz="1400">
              <a:latin typeface="+mj-lt"/>
            </a:endParaRPr>
          </a:p>
        </p:txBody>
      </p:sp>
      <p:sp>
        <p:nvSpPr>
          <p:cNvPr id="64" name="1 Título">
            <a:extLst>
              <a:ext uri="{FF2B5EF4-FFF2-40B4-BE49-F238E27FC236}">
                <a16:creationId xmlns:a16="http://schemas.microsoft.com/office/drawing/2014/main" xmlns="" id="{F3824B0C-9463-4543-A32D-A3AABFEE13F2}"/>
              </a:ext>
            </a:extLst>
          </p:cNvPr>
          <p:cNvSpPr txBox="1">
            <a:spLocks/>
          </p:cNvSpPr>
          <p:nvPr/>
        </p:nvSpPr>
        <p:spPr bwMode="auto">
          <a:xfrm>
            <a:off x="3381158" y="950929"/>
            <a:ext cx="2705943" cy="35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457200" indent="-457200" algn="ctr">
              <a:lnSpc>
                <a:spcPts val="2000"/>
              </a:lnSpc>
              <a:spcBef>
                <a:spcPct val="20000"/>
              </a:spcBef>
            </a:pP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GESTIÓN DE COBRO</a:t>
            </a:r>
            <a:endParaRPr lang="es-ES" sz="2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2" name="Group 40"/>
          <p:cNvGrpSpPr/>
          <p:nvPr/>
        </p:nvGrpSpPr>
        <p:grpSpPr>
          <a:xfrm>
            <a:off x="4805621" y="1398896"/>
            <a:ext cx="45719" cy="3298110"/>
            <a:chOff x="6766560" y="217714"/>
            <a:chExt cx="87086" cy="1156246"/>
          </a:xfrm>
        </p:grpSpPr>
        <p:sp>
          <p:nvSpPr>
            <p:cNvPr id="23" name="Rectangle 43"/>
            <p:cNvSpPr/>
            <p:nvPr/>
          </p:nvSpPr>
          <p:spPr>
            <a:xfrm>
              <a:off x="6766560" y="217714"/>
              <a:ext cx="87086" cy="62701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45"/>
            <p:cNvSpPr/>
            <p:nvPr/>
          </p:nvSpPr>
          <p:spPr>
            <a:xfrm>
              <a:off x="6766560" y="855212"/>
              <a:ext cx="87086" cy="253282"/>
            </a:xfrm>
            <a:prstGeom prst="rect">
              <a:avLst/>
            </a:prstGeom>
            <a:solidFill>
              <a:srgbClr val="005E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46"/>
            <p:cNvSpPr/>
            <p:nvPr/>
          </p:nvSpPr>
          <p:spPr>
            <a:xfrm>
              <a:off x="6766560" y="1120678"/>
              <a:ext cx="87086" cy="25328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51267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1"/>
          <p:cNvSpPr/>
          <p:nvPr/>
        </p:nvSpPr>
        <p:spPr>
          <a:xfrm>
            <a:off x="1084604" y="811310"/>
            <a:ext cx="3412330" cy="40011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Total acciones de </a:t>
            </a:r>
            <a:r>
              <a:rPr lang="es-EC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control 2016</a:t>
            </a:r>
            <a:endParaRPr lang="es-EC" sz="2000" b="1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  <p:sp>
        <p:nvSpPr>
          <p:cNvPr id="22" name="Rectángulo 11"/>
          <p:cNvSpPr/>
          <p:nvPr/>
        </p:nvSpPr>
        <p:spPr>
          <a:xfrm>
            <a:off x="4894518" y="1595477"/>
            <a:ext cx="2383013" cy="73866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55600" indent="-355600" algn="just"/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Procesos masivos </a:t>
            </a:r>
          </a:p>
          <a:p>
            <a:pPr marL="355600" indent="-355600" algn="just"/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USD 533,9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millones</a:t>
            </a:r>
            <a:endParaRPr lang="es-EC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9" name="Rectángulo 11"/>
          <p:cNvSpPr/>
          <p:nvPr/>
        </p:nvSpPr>
        <p:spPr>
          <a:xfrm>
            <a:off x="4990643" y="2418305"/>
            <a:ext cx="2373302" cy="73866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55600" indent="-355600" algn="just"/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Controles intensivos</a:t>
            </a:r>
          </a:p>
          <a:p>
            <a:pPr marL="355600" indent="-355600" algn="just"/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USD 389,9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millones</a:t>
            </a:r>
            <a:endParaRPr lang="es-EC" sz="1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803915" y="1086310"/>
            <a:ext cx="29338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3200" b="1" dirty="0" smtClean="0">
                <a:solidFill>
                  <a:srgbClr val="28AABE"/>
                </a:solidFill>
                <a:cs typeface="Calibri"/>
              </a:rPr>
              <a:t>USD 923,8 </a:t>
            </a:r>
            <a:r>
              <a:rPr lang="es-EC" sz="2000" b="1" dirty="0" smtClean="0">
                <a:solidFill>
                  <a:srgbClr val="28AABE"/>
                </a:solidFill>
                <a:cs typeface="Calibri"/>
              </a:rPr>
              <a:t>millones</a:t>
            </a:r>
            <a:endParaRPr lang="es-EC" sz="2000" b="1" dirty="0">
              <a:solidFill>
                <a:srgbClr val="28AABE"/>
              </a:solidFill>
              <a:cs typeface="Calibri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249279" y="754162"/>
            <a:ext cx="954953" cy="2252466"/>
            <a:chOff x="91545" y="747338"/>
            <a:chExt cx="954953" cy="2252466"/>
          </a:xfrm>
        </p:grpSpPr>
        <p:pic>
          <p:nvPicPr>
            <p:cNvPr id="26" name="Imagen 25" descr="strategie-communication-web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91545" y="747338"/>
              <a:ext cx="886260" cy="909904"/>
            </a:xfrm>
            <a:prstGeom prst="rect">
              <a:avLst/>
            </a:prstGeom>
          </p:spPr>
        </p:pic>
        <p:cxnSp>
          <p:nvCxnSpPr>
            <p:cNvPr id="43" name="42 Conector recto"/>
            <p:cNvCxnSpPr/>
            <p:nvPr/>
          </p:nvCxnSpPr>
          <p:spPr>
            <a:xfrm flipH="1">
              <a:off x="536925" y="1662643"/>
              <a:ext cx="4897" cy="1309169"/>
            </a:xfrm>
            <a:prstGeom prst="line">
              <a:avLst/>
            </a:prstGeom>
            <a:ln>
              <a:solidFill>
                <a:srgbClr val="59595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"/>
            <p:cNvCxnSpPr/>
            <p:nvPr/>
          </p:nvCxnSpPr>
          <p:spPr>
            <a:xfrm>
              <a:off x="536925" y="2999804"/>
              <a:ext cx="509573" cy="0"/>
            </a:xfrm>
            <a:prstGeom prst="line">
              <a:avLst/>
            </a:prstGeom>
            <a:ln>
              <a:solidFill>
                <a:srgbClr val="595959"/>
              </a:solidFill>
              <a:prstDash val="sysDash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6 Conector recto"/>
            <p:cNvCxnSpPr/>
            <p:nvPr/>
          </p:nvCxnSpPr>
          <p:spPr>
            <a:xfrm>
              <a:off x="536925" y="2180039"/>
              <a:ext cx="509573" cy="0"/>
            </a:xfrm>
            <a:prstGeom prst="line">
              <a:avLst/>
            </a:prstGeom>
            <a:ln>
              <a:solidFill>
                <a:srgbClr val="595959"/>
              </a:solidFill>
              <a:prstDash val="sysDash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upo 1"/>
          <p:cNvGrpSpPr/>
          <p:nvPr/>
        </p:nvGrpSpPr>
        <p:grpSpPr>
          <a:xfrm>
            <a:off x="2968871" y="3538881"/>
            <a:ext cx="2609672" cy="1214885"/>
            <a:chOff x="1024066" y="3559353"/>
            <a:chExt cx="2609672" cy="1214885"/>
          </a:xfrm>
        </p:grpSpPr>
        <p:sp>
          <p:nvSpPr>
            <p:cNvPr id="33" name="Rectángulo 18"/>
            <p:cNvSpPr/>
            <p:nvPr/>
          </p:nvSpPr>
          <p:spPr>
            <a:xfrm>
              <a:off x="1024066" y="3559353"/>
              <a:ext cx="2609672" cy="1153330"/>
            </a:xfrm>
            <a:prstGeom prst="rect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4" name="Picture 2" descr="F:\RUEDA DE PRENSA\2.1.png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73744" t="26321" r="17188" b="31684"/>
            <a:stretch/>
          </p:blipFill>
          <p:spPr bwMode="auto">
            <a:xfrm>
              <a:off x="1333855" y="3653912"/>
              <a:ext cx="303046" cy="964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Box 45"/>
            <p:cNvSpPr txBox="1"/>
            <p:nvPr/>
          </p:nvSpPr>
          <p:spPr>
            <a:xfrm>
              <a:off x="1778692" y="3635465"/>
              <a:ext cx="1491306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C" b="1" dirty="0" smtClean="0">
                  <a:solidFill>
                    <a:srgbClr val="404040"/>
                  </a:solidFill>
                </a:rPr>
                <a:t>INCREMENTO</a:t>
              </a:r>
            </a:p>
            <a:p>
              <a:pPr algn="ctr"/>
              <a:r>
                <a:rPr lang="es-EC" sz="1400" dirty="0" smtClean="0">
                  <a:solidFill>
                    <a:srgbClr val="404040"/>
                  </a:solidFill>
                </a:rPr>
                <a:t>2016/2017</a:t>
              </a:r>
              <a:endParaRPr lang="es-EC" sz="1400" b="1" dirty="0" smtClean="0">
                <a:solidFill>
                  <a:srgbClr val="404040"/>
                </a:solidFill>
              </a:endParaRPr>
            </a:p>
            <a:p>
              <a:pPr algn="ctr"/>
              <a:r>
                <a:rPr lang="es-EC" sz="3600" b="1" dirty="0" smtClean="0">
                  <a:solidFill>
                    <a:srgbClr val="404040"/>
                  </a:solidFill>
                </a:rPr>
                <a:t>69%</a:t>
              </a:r>
              <a:endParaRPr lang="es-EC" sz="3600" b="1" dirty="0">
                <a:solidFill>
                  <a:srgbClr val="404040"/>
                </a:solidFill>
              </a:endParaRPr>
            </a:p>
          </p:txBody>
        </p:sp>
      </p:grpSp>
      <p:sp>
        <p:nvSpPr>
          <p:cNvPr id="25" name="1 Título">
            <a:extLst>
              <a:ext uri="{FF2B5EF4-FFF2-40B4-BE49-F238E27FC236}">
                <a16:creationId xmlns:a16="http://schemas.microsoft.com/office/drawing/2014/main" xmlns="" id="{F3824B0C-9463-4543-A32D-A3AABFEE13F2}"/>
              </a:ext>
            </a:extLst>
          </p:cNvPr>
          <p:cNvSpPr txBox="1">
            <a:spLocks/>
          </p:cNvSpPr>
          <p:nvPr/>
        </p:nvSpPr>
        <p:spPr bwMode="auto">
          <a:xfrm>
            <a:off x="286498" y="214296"/>
            <a:ext cx="59843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</a:pPr>
            <a:r>
              <a:rPr lang="es-ES" sz="2000" b="1" i="1" dirty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Resultados de </a:t>
            </a: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procesos </a:t>
            </a:r>
            <a:r>
              <a:rPr lang="es-ES" sz="2000" b="1" i="1" dirty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control  </a:t>
            </a:r>
            <a:endParaRPr lang="es-ES" sz="20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Rectángulo 11"/>
          <p:cNvSpPr/>
          <p:nvPr/>
        </p:nvSpPr>
        <p:spPr>
          <a:xfrm>
            <a:off x="1557918" y="1607783"/>
            <a:ext cx="2383013" cy="73866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55600" indent="-355600" algn="just"/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Procesos masivos </a:t>
            </a:r>
          </a:p>
          <a:p>
            <a:pPr marL="355600" indent="-355600" algn="just"/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USD </a:t>
            </a:r>
            <a:r>
              <a:rPr lang="es-EC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310,3</a:t>
            </a:r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millones</a:t>
            </a:r>
            <a:endParaRPr lang="es-EC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6" name="Rectángulo 11"/>
          <p:cNvSpPr/>
          <p:nvPr/>
        </p:nvSpPr>
        <p:spPr>
          <a:xfrm>
            <a:off x="1567629" y="2447074"/>
            <a:ext cx="2373302" cy="73866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55600" indent="-355600" algn="just"/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Controles intensivos</a:t>
            </a:r>
          </a:p>
          <a:p>
            <a:pPr marL="355600" indent="-355600" algn="just"/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USD 237,4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millones</a:t>
            </a:r>
            <a:endParaRPr lang="es-EC" sz="1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7" name="3 Rectángulo"/>
          <p:cNvSpPr/>
          <p:nvPr/>
        </p:nvSpPr>
        <p:spPr>
          <a:xfrm>
            <a:off x="1323861" y="1115936"/>
            <a:ext cx="29338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3200" b="1" dirty="0" smtClean="0">
                <a:solidFill>
                  <a:srgbClr val="28AABE"/>
                </a:solidFill>
                <a:cs typeface="Calibri"/>
              </a:rPr>
              <a:t>USD 547,7 </a:t>
            </a:r>
            <a:r>
              <a:rPr lang="es-EC" sz="2000" b="1" dirty="0" smtClean="0">
                <a:solidFill>
                  <a:srgbClr val="28AABE"/>
                </a:solidFill>
                <a:cs typeface="Calibri"/>
              </a:rPr>
              <a:t>millones</a:t>
            </a:r>
            <a:endParaRPr lang="es-EC" sz="2000" b="1" dirty="0">
              <a:solidFill>
                <a:srgbClr val="28AABE"/>
              </a:solidFill>
              <a:cs typeface="Calibri"/>
            </a:endParaRPr>
          </a:p>
        </p:txBody>
      </p:sp>
      <p:sp>
        <p:nvSpPr>
          <p:cNvPr id="47" name="Rectángulo 11"/>
          <p:cNvSpPr/>
          <p:nvPr/>
        </p:nvSpPr>
        <p:spPr>
          <a:xfrm>
            <a:off x="4657125" y="811310"/>
            <a:ext cx="3412330" cy="40011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Total acciones de </a:t>
            </a:r>
            <a:r>
              <a:rPr lang="es-EC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control 2017</a:t>
            </a:r>
            <a:endParaRPr lang="es-EC" sz="2000" b="1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168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11"/>
          <p:cNvSpPr/>
          <p:nvPr/>
        </p:nvSpPr>
        <p:spPr>
          <a:xfrm>
            <a:off x="1410092" y="4100542"/>
            <a:ext cx="2674159" cy="82791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55600" indent="-355600" algn="just"/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Contribuciones solidarias </a:t>
            </a:r>
          </a:p>
          <a:p>
            <a:pPr marL="355600" indent="-355600" algn="just"/>
            <a:r>
              <a:rPr lang="es-EC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Calibri"/>
              </a:rPr>
              <a:t>USD  19,8 </a:t>
            </a:r>
            <a:r>
              <a:rPr lang="es-EC" sz="1400" dirty="0">
                <a:solidFill>
                  <a:prstClr val="black">
                    <a:lumMod val="75000"/>
                    <a:lumOff val="25000"/>
                  </a:prstClr>
                </a:solidFill>
                <a:cs typeface="Calibri"/>
              </a:rPr>
              <a:t>millones</a:t>
            </a:r>
          </a:p>
          <a:p>
            <a:pPr marL="355600" indent="-355600" algn="just">
              <a:lnSpc>
                <a:spcPct val="70000"/>
              </a:lnSpc>
            </a:pPr>
            <a:endParaRPr lang="es-EC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cxnSp>
        <p:nvCxnSpPr>
          <p:cNvPr id="45" name="44 Conector recto"/>
          <p:cNvCxnSpPr/>
          <p:nvPr/>
        </p:nvCxnSpPr>
        <p:spPr>
          <a:xfrm>
            <a:off x="805923" y="3693696"/>
            <a:ext cx="507929" cy="1334"/>
          </a:xfrm>
          <a:prstGeom prst="line">
            <a:avLst/>
          </a:prstGeom>
          <a:ln>
            <a:solidFill>
              <a:srgbClr val="595959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Imagen 27" descr="images.pn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790" y="877650"/>
            <a:ext cx="765719" cy="753403"/>
          </a:xfrm>
          <a:prstGeom prst="rect">
            <a:avLst/>
          </a:prstGeom>
        </p:spPr>
      </p:pic>
      <p:cxnSp>
        <p:nvCxnSpPr>
          <p:cNvPr id="31" name="30 Conector recto"/>
          <p:cNvCxnSpPr/>
          <p:nvPr/>
        </p:nvCxnSpPr>
        <p:spPr>
          <a:xfrm>
            <a:off x="827306" y="2125447"/>
            <a:ext cx="509573" cy="0"/>
          </a:xfrm>
          <a:prstGeom prst="line">
            <a:avLst/>
          </a:prstGeom>
          <a:ln>
            <a:solidFill>
              <a:srgbClr val="595959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>
            <a:off x="790631" y="4643700"/>
            <a:ext cx="509573" cy="0"/>
          </a:xfrm>
          <a:prstGeom prst="line">
            <a:avLst/>
          </a:prstGeom>
          <a:ln>
            <a:solidFill>
              <a:srgbClr val="595959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recto"/>
          <p:cNvCxnSpPr>
            <a:stCxn id="38" idx="2"/>
          </p:cNvCxnSpPr>
          <p:nvPr/>
        </p:nvCxnSpPr>
        <p:spPr>
          <a:xfrm flipH="1">
            <a:off x="787626" y="1631053"/>
            <a:ext cx="41024" cy="3027038"/>
          </a:xfrm>
          <a:prstGeom prst="line">
            <a:avLst/>
          </a:prstGeom>
          <a:ln>
            <a:solidFill>
              <a:srgbClr val="59595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67 Rectángulo"/>
          <p:cNvSpPr/>
          <p:nvPr/>
        </p:nvSpPr>
        <p:spPr>
          <a:xfrm>
            <a:off x="1408984" y="961963"/>
            <a:ext cx="29338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3200" b="1" dirty="0" smtClean="0">
                <a:solidFill>
                  <a:srgbClr val="28AABE"/>
                </a:solidFill>
                <a:cs typeface="Calibri"/>
              </a:rPr>
              <a:t>USD 520,2 </a:t>
            </a:r>
            <a:r>
              <a:rPr lang="es-EC" sz="2000" b="1" dirty="0" smtClean="0">
                <a:solidFill>
                  <a:srgbClr val="28AABE"/>
                </a:solidFill>
                <a:cs typeface="Calibri"/>
              </a:rPr>
              <a:t>millones</a:t>
            </a:r>
            <a:endParaRPr lang="es-EC" sz="3200" b="1" dirty="0">
              <a:solidFill>
                <a:srgbClr val="28AABE"/>
              </a:solidFill>
              <a:cs typeface="Calibri"/>
            </a:endParaRPr>
          </a:p>
        </p:txBody>
      </p:sp>
      <p:sp>
        <p:nvSpPr>
          <p:cNvPr id="25" name="1 Título">
            <a:extLst>
              <a:ext uri="{FF2B5EF4-FFF2-40B4-BE49-F238E27FC236}">
                <a16:creationId xmlns:a16="http://schemas.microsoft.com/office/drawing/2014/main" xmlns="" id="{F3824B0C-9463-4543-A32D-A3AABFEE13F2}"/>
              </a:ext>
            </a:extLst>
          </p:cNvPr>
          <p:cNvSpPr txBox="1">
            <a:spLocks/>
          </p:cNvSpPr>
          <p:nvPr/>
        </p:nvSpPr>
        <p:spPr bwMode="auto">
          <a:xfrm>
            <a:off x="286498" y="214296"/>
            <a:ext cx="59843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</a:pPr>
            <a:r>
              <a:rPr lang="es-ES" sz="2000" b="1" i="1" dirty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Resultados de </a:t>
            </a: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los principales programas de control</a:t>
            </a:r>
            <a:endParaRPr lang="es-ES" sz="20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7" name="26 Conector recto"/>
          <p:cNvCxnSpPr/>
          <p:nvPr/>
        </p:nvCxnSpPr>
        <p:spPr>
          <a:xfrm>
            <a:off x="827306" y="2917220"/>
            <a:ext cx="509573" cy="0"/>
          </a:xfrm>
          <a:prstGeom prst="line">
            <a:avLst/>
          </a:prstGeom>
          <a:ln>
            <a:solidFill>
              <a:srgbClr val="595959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1431593" y="3398370"/>
            <a:ext cx="351760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/>
              </a:rPr>
              <a:t>Planificación fiscal internacional</a:t>
            </a:r>
          </a:p>
          <a:p>
            <a:pPr marL="355600" lvl="0" indent="-355600" algn="just"/>
            <a:r>
              <a:rPr lang="es-EC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/>
              </a:rPr>
              <a:t>USD 4,9 </a:t>
            </a:r>
            <a:r>
              <a:rPr lang="es-EC" sz="14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/>
              </a:rPr>
              <a:t>millones </a:t>
            </a:r>
            <a:endParaRPr lang="es-EC" sz="1400" dirty="0">
              <a:solidFill>
                <a:prstClr val="black">
                  <a:lumMod val="75000"/>
                  <a:lumOff val="25000"/>
                </a:prstClr>
              </a:solidFill>
              <a:cs typeface="Calibri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905958" y="1935981"/>
            <a:ext cx="18117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5600" indent="-355600" algn="just"/>
            <a:r>
              <a:rPr lang="es-EC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USD </a:t>
            </a:r>
            <a:r>
              <a:rPr lang="es-EC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305,9 </a:t>
            </a:r>
            <a:r>
              <a:rPr lang="es-EC" sz="1600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millones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4802525" y="1957993"/>
            <a:ext cx="18117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5600" indent="-355600" algn="just"/>
            <a:r>
              <a:rPr lang="es-EC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USD </a:t>
            </a:r>
            <a:r>
              <a:rPr lang="es-EC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102,2 </a:t>
            </a:r>
            <a:r>
              <a:rPr lang="es-EC" sz="1600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millones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913133" y="2797992"/>
            <a:ext cx="1707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C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USD </a:t>
            </a:r>
            <a:r>
              <a:rPr lang="es-EC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65,4 </a:t>
            </a:r>
            <a:r>
              <a: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millones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971759" y="2816184"/>
            <a:ext cx="1707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C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USD 18,9 </a:t>
            </a:r>
            <a:r>
              <a: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millones</a:t>
            </a:r>
          </a:p>
        </p:txBody>
      </p:sp>
      <p:sp>
        <p:nvSpPr>
          <p:cNvPr id="36" name="Rectángulo 35"/>
          <p:cNvSpPr/>
          <p:nvPr/>
        </p:nvSpPr>
        <p:spPr>
          <a:xfrm>
            <a:off x="7068662" y="3549974"/>
            <a:ext cx="16033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C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USD </a:t>
            </a:r>
            <a:r>
              <a:rPr lang="es-EC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4,9 </a:t>
            </a:r>
            <a:r>
              <a: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millones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266010" y="1054295"/>
            <a:ext cx="1455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ＭＳ Ｐゴシック" pitchFamily="34" charset="-128"/>
                <a:cs typeface="Calibri"/>
              </a:rPr>
              <a:t>2016</a:t>
            </a:r>
          </a:p>
        </p:txBody>
      </p:sp>
      <p:sp>
        <p:nvSpPr>
          <p:cNvPr id="37" name="CuadroTexto 36"/>
          <p:cNvSpPr txBox="1"/>
          <p:nvPr/>
        </p:nvSpPr>
        <p:spPr>
          <a:xfrm>
            <a:off x="7347155" y="1026926"/>
            <a:ext cx="1455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C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ＭＳ Ｐゴシック" pitchFamily="34" charset="-128"/>
                <a:cs typeface="Calibri"/>
              </a:rPr>
              <a:t>2017</a:t>
            </a:r>
            <a:endParaRPr lang="es-EC" sz="2000" b="1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ＭＳ Ｐゴシック" pitchFamily="34" charset="-128"/>
              <a:cs typeface="Calibri"/>
            </a:endParaRPr>
          </a:p>
        </p:txBody>
      </p:sp>
      <p:sp>
        <p:nvSpPr>
          <p:cNvPr id="47" name="Rectángulo 46"/>
          <p:cNvSpPr/>
          <p:nvPr/>
        </p:nvSpPr>
        <p:spPr>
          <a:xfrm>
            <a:off x="5015798" y="3453325"/>
            <a:ext cx="16033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C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USD </a:t>
            </a:r>
            <a:r>
              <a:rPr lang="es-EC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0,0 </a:t>
            </a:r>
            <a:r>
              <a: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millones</a:t>
            </a:r>
          </a:p>
        </p:txBody>
      </p:sp>
      <p:sp>
        <p:nvSpPr>
          <p:cNvPr id="48" name="Rectángulo 47"/>
          <p:cNvSpPr/>
          <p:nvPr/>
        </p:nvSpPr>
        <p:spPr>
          <a:xfrm>
            <a:off x="7068663" y="4230234"/>
            <a:ext cx="16033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C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USD 5</a:t>
            </a:r>
            <a:r>
              <a:rPr lang="es-EC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,8 </a:t>
            </a:r>
            <a:r>
              <a: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millones</a:t>
            </a:r>
          </a:p>
        </p:txBody>
      </p:sp>
      <p:cxnSp>
        <p:nvCxnSpPr>
          <p:cNvPr id="9" name="Conector recto 8"/>
          <p:cNvCxnSpPr/>
          <p:nvPr/>
        </p:nvCxnSpPr>
        <p:spPr>
          <a:xfrm>
            <a:off x="6721636" y="863959"/>
            <a:ext cx="0" cy="39332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ángulo 49"/>
          <p:cNvSpPr/>
          <p:nvPr/>
        </p:nvSpPr>
        <p:spPr>
          <a:xfrm>
            <a:off x="4913133" y="4261606"/>
            <a:ext cx="1707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C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USD 14,0 </a:t>
            </a:r>
            <a:r>
              <a: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millones</a:t>
            </a:r>
          </a:p>
        </p:txBody>
      </p:sp>
      <p:sp>
        <p:nvSpPr>
          <p:cNvPr id="51" name="Rectángulo 11"/>
          <p:cNvSpPr/>
          <p:nvPr/>
        </p:nvSpPr>
        <p:spPr>
          <a:xfrm>
            <a:off x="1506875" y="1831833"/>
            <a:ext cx="2422037" cy="67710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55600" lvl="0" indent="-355600" algn="just"/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Empresas fantasmas</a:t>
            </a:r>
          </a:p>
          <a:p>
            <a:pPr marL="355600" indent="-355600" algn="just"/>
            <a:r>
              <a:rPr lang="es-EC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USD </a:t>
            </a:r>
            <a:r>
              <a:rPr lang="es-EC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408,1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millones</a:t>
            </a:r>
          </a:p>
        </p:txBody>
      </p:sp>
      <p:sp>
        <p:nvSpPr>
          <p:cNvPr id="52" name="Rectángulo 11"/>
          <p:cNvSpPr/>
          <p:nvPr/>
        </p:nvSpPr>
        <p:spPr>
          <a:xfrm>
            <a:off x="1506875" y="2644104"/>
            <a:ext cx="3047534" cy="67710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Papeles de Panamá </a:t>
            </a:r>
          </a:p>
          <a:p>
            <a:pPr algn="just"/>
            <a:r>
              <a:rPr lang="es-EC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USD 84,3 </a:t>
            </a:r>
            <a:r>
              <a:rPr lang="es-EC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millones</a:t>
            </a:r>
          </a:p>
        </p:txBody>
      </p:sp>
    </p:spTree>
    <p:extLst>
      <p:ext uri="{BB962C8B-B14F-4D97-AF65-F5344CB8AC3E}">
        <p14:creationId xmlns:p14="http://schemas.microsoft.com/office/powerpoint/2010/main" xmlns="" val="57246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brir llave 26"/>
          <p:cNvSpPr/>
          <p:nvPr/>
        </p:nvSpPr>
        <p:spPr>
          <a:xfrm rot="16200000">
            <a:off x="5520743" y="-239577"/>
            <a:ext cx="288089" cy="5328845"/>
          </a:xfrm>
          <a:prstGeom prst="leftBrace">
            <a:avLst>
              <a:gd name="adj1" fmla="val 78161"/>
              <a:gd name="adj2" fmla="val 49026"/>
            </a:avLst>
          </a:prstGeom>
          <a:ln w="9525" cmpd="sng">
            <a:solidFill>
              <a:schemeClr val="tx1">
                <a:lumMod val="75000"/>
                <a:lumOff val="2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CuadroTexto 24"/>
          <p:cNvSpPr txBox="1"/>
          <p:nvPr/>
        </p:nvSpPr>
        <p:spPr>
          <a:xfrm>
            <a:off x="6716818" y="1329602"/>
            <a:ext cx="161239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</a:pPr>
            <a:r>
              <a:rPr lang="es-E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19.890</a:t>
            </a:r>
          </a:p>
        </p:txBody>
      </p:sp>
      <p:sp>
        <p:nvSpPr>
          <p:cNvPr id="38" name="CuadroTexto 25"/>
          <p:cNvSpPr txBox="1"/>
          <p:nvPr/>
        </p:nvSpPr>
        <p:spPr>
          <a:xfrm>
            <a:off x="7002138" y="1916383"/>
            <a:ext cx="1041752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CLIENTES</a:t>
            </a:r>
          </a:p>
        </p:txBody>
      </p:sp>
      <p:sp>
        <p:nvSpPr>
          <p:cNvPr id="48" name="CuadroTexto 15"/>
          <p:cNvSpPr txBox="1"/>
          <p:nvPr/>
        </p:nvSpPr>
        <p:spPr>
          <a:xfrm>
            <a:off x="3030035" y="1253753"/>
            <a:ext cx="12440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</a:pPr>
            <a:r>
              <a:rPr lang="es-ES" sz="3200" b="1" dirty="0" smtClean="0">
                <a:solidFill>
                  <a:srgbClr val="404040"/>
                </a:solidFill>
              </a:rPr>
              <a:t>810</a:t>
            </a:r>
          </a:p>
        </p:txBody>
      </p:sp>
      <p:sp>
        <p:nvSpPr>
          <p:cNvPr id="49" name="CuadroTexto 19"/>
          <p:cNvSpPr txBox="1"/>
          <p:nvPr/>
        </p:nvSpPr>
        <p:spPr>
          <a:xfrm>
            <a:off x="3020964" y="1825023"/>
            <a:ext cx="1262228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1600" b="1" dirty="0" smtClean="0">
                <a:solidFill>
                  <a:srgbClr val="404040"/>
                </a:solidFill>
              </a:rPr>
              <a:t>EMPRESAS</a:t>
            </a:r>
          </a:p>
          <a:p>
            <a:pPr marL="457200" indent="-457200" algn="ctr" fontAlgn="auto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1600" b="1" dirty="0" smtClean="0">
                <a:solidFill>
                  <a:srgbClr val="404040"/>
                </a:solidFill>
              </a:rPr>
              <a:t>FANTASMAS</a:t>
            </a:r>
          </a:p>
        </p:txBody>
      </p:sp>
      <p:sp>
        <p:nvSpPr>
          <p:cNvPr id="53" name="CuadroTexto 15"/>
          <p:cNvSpPr txBox="1"/>
          <p:nvPr/>
        </p:nvSpPr>
        <p:spPr>
          <a:xfrm>
            <a:off x="4229558" y="1062681"/>
            <a:ext cx="238459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</a:pPr>
            <a:r>
              <a:rPr lang="es-ES" sz="3200" b="1" dirty="0" smtClean="0">
                <a:solidFill>
                  <a:srgbClr val="404040"/>
                </a:solidFill>
              </a:rPr>
              <a:t>USD 2.700</a:t>
            </a:r>
          </a:p>
        </p:txBody>
      </p:sp>
      <p:sp>
        <p:nvSpPr>
          <p:cNvPr id="54" name="CuadroTexto 19"/>
          <p:cNvSpPr txBox="1"/>
          <p:nvPr/>
        </p:nvSpPr>
        <p:spPr>
          <a:xfrm>
            <a:off x="5300818" y="1585413"/>
            <a:ext cx="1262228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1600" dirty="0" smtClean="0">
                <a:solidFill>
                  <a:srgbClr val="404040"/>
                </a:solidFill>
              </a:rPr>
              <a:t>millones</a:t>
            </a:r>
          </a:p>
        </p:txBody>
      </p:sp>
      <p:sp>
        <p:nvSpPr>
          <p:cNvPr id="55" name="CuadroTexto 19"/>
          <p:cNvSpPr txBox="1"/>
          <p:nvPr/>
        </p:nvSpPr>
        <p:spPr>
          <a:xfrm>
            <a:off x="4601622" y="1798614"/>
            <a:ext cx="1775282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1600" b="1" dirty="0" smtClean="0">
                <a:solidFill>
                  <a:srgbClr val="404040"/>
                </a:solidFill>
              </a:rPr>
              <a:t>FACTURAS FALSAS</a:t>
            </a:r>
          </a:p>
        </p:txBody>
      </p:sp>
      <p:cxnSp>
        <p:nvCxnSpPr>
          <p:cNvPr id="56" name="Conector recto 42"/>
          <p:cNvCxnSpPr/>
          <p:nvPr/>
        </p:nvCxnSpPr>
        <p:spPr>
          <a:xfrm>
            <a:off x="4342723" y="1106664"/>
            <a:ext cx="137" cy="1204921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8"/>
          <p:cNvGrpSpPr/>
          <p:nvPr/>
        </p:nvGrpSpPr>
        <p:grpSpPr>
          <a:xfrm>
            <a:off x="253806" y="1005227"/>
            <a:ext cx="2345108" cy="2448865"/>
            <a:chOff x="499676" y="703468"/>
            <a:chExt cx="2654648" cy="2764296"/>
          </a:xfrm>
        </p:grpSpPr>
        <p:grpSp>
          <p:nvGrpSpPr>
            <p:cNvPr id="7" name="Group 41"/>
            <p:cNvGrpSpPr/>
            <p:nvPr/>
          </p:nvGrpSpPr>
          <p:grpSpPr>
            <a:xfrm>
              <a:off x="499676" y="703468"/>
              <a:ext cx="2654648" cy="2764296"/>
              <a:chOff x="60103" y="-276746"/>
              <a:chExt cx="4939475" cy="5143500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3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 r="49381"/>
              <a:stretch/>
            </p:blipFill>
            <p:spPr>
              <a:xfrm>
                <a:off x="60103" y="-276746"/>
                <a:ext cx="2603584" cy="5143500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 rotWithShape="1">
              <a:blip r:embed="rId4" cstate="print">
                <a:alphaModFix amt="32000"/>
              </a:blip>
              <a:srcRect l="51543" r="3432"/>
              <a:stretch/>
            </p:blipFill>
            <p:spPr>
              <a:xfrm>
                <a:off x="2683762" y="-276746"/>
                <a:ext cx="2315816" cy="5143500"/>
              </a:xfrm>
              <a:prstGeom prst="rect">
                <a:avLst/>
              </a:prstGeom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2390090" y="1889220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rgbClr val="ACACAC"/>
                  </a:solidFill>
                </a:rPr>
                <a:t>$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46645" y="1894175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ACACAC"/>
                  </a:solidFill>
                </a:rPr>
                <a:t>$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793935" y="2178094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ACACAC"/>
                  </a:solidFill>
                </a:rPr>
                <a:t>$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398028" y="1627735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ACACAC"/>
                  </a:solidFill>
                </a:rPr>
                <a:t>$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570036" y="1446664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ACACAC"/>
                  </a:solidFill>
                </a:rPr>
                <a:t>$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113065" y="2574374"/>
            <a:ext cx="5214826" cy="917904"/>
            <a:chOff x="3126713" y="2578204"/>
            <a:chExt cx="5214826" cy="917904"/>
          </a:xfrm>
        </p:grpSpPr>
        <p:sp>
          <p:nvSpPr>
            <p:cNvPr id="28" name="CuadroTexto 27"/>
            <p:cNvSpPr txBox="1"/>
            <p:nvPr/>
          </p:nvSpPr>
          <p:spPr>
            <a:xfrm>
              <a:off x="3268238" y="2788222"/>
              <a:ext cx="3275414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457200" indent="-457200" algn="ctr" fontAlgn="auto">
                <a:spcBef>
                  <a:spcPct val="20000"/>
                </a:spcBef>
                <a:spcAft>
                  <a:spcPts val="0"/>
                </a:spcAft>
              </a:pPr>
              <a:r>
                <a:rPr lang="es-ES" sz="4000" b="1" dirty="0" smtClean="0">
                  <a:solidFill>
                    <a:srgbClr val="DE3918"/>
                  </a:solidFill>
                </a:rPr>
                <a:t>USD 835 </a:t>
              </a:r>
              <a:r>
                <a:rPr lang="es-ES" sz="2400" dirty="0" smtClean="0">
                  <a:solidFill>
                    <a:srgbClr val="DE3918"/>
                  </a:solidFill>
                </a:rPr>
                <a:t>millones</a:t>
              </a: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3126713" y="2594336"/>
              <a:ext cx="348744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457200" indent="-457200" algn="ctr" fontAlgn="auto">
                <a:spcBef>
                  <a:spcPct val="20000"/>
                </a:spcBef>
                <a:spcAft>
                  <a:spcPts val="0"/>
                </a:spcAft>
              </a:pPr>
              <a:r>
                <a:rPr lang="es-E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PERJUICIO PARA EL ESTADO</a:t>
              </a:r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6671578" y="2999837"/>
              <a:ext cx="1669961" cy="429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ts val="1060"/>
                </a:lnSpc>
                <a:spcBef>
                  <a:spcPct val="20000"/>
                </a:spcBef>
                <a:spcAft>
                  <a:spcPts val="0"/>
                </a:spcAft>
              </a:pPr>
              <a:r>
                <a:rPr lang="es-ES" sz="1400" dirty="0" smtClean="0"/>
                <a:t>Impuesto a la Renta</a:t>
              </a:r>
            </a:p>
            <a:p>
              <a:pPr fontAlgn="auto">
                <a:lnSpc>
                  <a:spcPts val="1060"/>
                </a:lnSpc>
                <a:spcBef>
                  <a:spcPct val="20000"/>
                </a:spcBef>
                <a:spcAft>
                  <a:spcPts val="0"/>
                </a:spcAft>
              </a:pPr>
              <a:r>
                <a:rPr lang="es-ES" b="1" dirty="0" smtClean="0">
                  <a:solidFill>
                    <a:srgbClr val="DE3918"/>
                  </a:solidFill>
                </a:rPr>
                <a:t>USD 513</a:t>
              </a:r>
              <a:endParaRPr lang="es-ES" sz="1400" b="1" dirty="0" smtClean="0"/>
            </a:p>
          </p:txBody>
        </p:sp>
        <p:sp>
          <p:nvSpPr>
            <p:cNvPr id="62" name="40 CuadroTexto"/>
            <p:cNvSpPr txBox="1"/>
            <p:nvPr/>
          </p:nvSpPr>
          <p:spPr>
            <a:xfrm>
              <a:off x="6673180" y="2578204"/>
              <a:ext cx="1053439" cy="429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ts val="1060"/>
                </a:lnSpc>
                <a:spcBef>
                  <a:spcPct val="20000"/>
                </a:spcBef>
                <a:spcAft>
                  <a:spcPts val="0"/>
                </a:spcAft>
              </a:pPr>
              <a:r>
                <a:rPr lang="es-ES" sz="1400" dirty="0" smtClean="0"/>
                <a:t>IVA</a:t>
              </a:r>
            </a:p>
            <a:p>
              <a:pPr fontAlgn="auto">
                <a:lnSpc>
                  <a:spcPts val="1060"/>
                </a:lnSpc>
                <a:spcBef>
                  <a:spcPct val="20000"/>
                </a:spcBef>
                <a:spcAft>
                  <a:spcPts val="0"/>
                </a:spcAft>
              </a:pPr>
              <a:r>
                <a:rPr lang="es-ES" b="1" dirty="0" smtClean="0">
                  <a:solidFill>
                    <a:srgbClr val="DE3918"/>
                  </a:solidFill>
                </a:rPr>
                <a:t>USD 322 </a:t>
              </a:r>
            </a:p>
          </p:txBody>
        </p:sp>
        <p:cxnSp>
          <p:nvCxnSpPr>
            <p:cNvPr id="63" name="Conector recto 42"/>
            <p:cNvCxnSpPr/>
            <p:nvPr/>
          </p:nvCxnSpPr>
          <p:spPr>
            <a:xfrm>
              <a:off x="6542046" y="2596314"/>
              <a:ext cx="0" cy="823502"/>
            </a:xfrm>
            <a:prstGeom prst="line">
              <a:avLst/>
            </a:prstGeom>
            <a:ln w="9525" cmpd="sng">
              <a:solidFill>
                <a:srgbClr val="595959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247432" y="3496493"/>
            <a:ext cx="8280206" cy="11517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uadroTexto 24"/>
          <p:cNvSpPr txBox="1"/>
          <p:nvPr/>
        </p:nvSpPr>
        <p:spPr>
          <a:xfrm>
            <a:off x="6705620" y="3806141"/>
            <a:ext cx="157383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</a:pPr>
            <a:r>
              <a:rPr lang="es-E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9.356</a:t>
            </a:r>
          </a:p>
        </p:txBody>
      </p:sp>
      <p:sp>
        <p:nvSpPr>
          <p:cNvPr id="64" name="CuadroTexto 25"/>
          <p:cNvSpPr txBox="1"/>
          <p:nvPr/>
        </p:nvSpPr>
        <p:spPr>
          <a:xfrm>
            <a:off x="6748915" y="4286556"/>
            <a:ext cx="1573838" cy="3508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1400" dirty="0" smtClean="0">
                <a:solidFill>
                  <a:schemeClr val="accent1">
                    <a:lumMod val="50000"/>
                  </a:schemeClr>
                </a:solidFill>
              </a:rPr>
              <a:t>Contribuyentes</a:t>
            </a:r>
          </a:p>
          <a:p>
            <a:pPr marL="457200" indent="-457200" algn="ctr" fontAlgn="auto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1400" dirty="0" smtClean="0">
                <a:solidFill>
                  <a:schemeClr val="accent1">
                    <a:lumMod val="50000"/>
                  </a:schemeClr>
                </a:solidFill>
              </a:rPr>
              <a:t>regularizados</a:t>
            </a:r>
          </a:p>
        </p:txBody>
      </p:sp>
      <p:sp>
        <p:nvSpPr>
          <p:cNvPr id="65" name="CuadroTexto 30"/>
          <p:cNvSpPr txBox="1"/>
          <p:nvPr/>
        </p:nvSpPr>
        <p:spPr>
          <a:xfrm>
            <a:off x="311125" y="3962544"/>
            <a:ext cx="15232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lnSpc>
                <a:spcPts val="12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 </a:t>
            </a:r>
            <a:r>
              <a:rPr lang="es-ES" sz="4000" b="1" i="1" dirty="0" smtClean="0">
                <a:solidFill>
                  <a:schemeClr val="accent1">
                    <a:lumMod val="50000"/>
                  </a:schemeClr>
                </a:solidFill>
              </a:rPr>
              <a:t>SRI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ha</a:t>
            </a:r>
          </a:p>
          <a:p>
            <a:pPr marL="457200" indent="-457200" algn="ctr" fontAlgn="auto">
              <a:lnSpc>
                <a:spcPts val="1200"/>
              </a:lnSpc>
              <a:spcBef>
                <a:spcPct val="20000"/>
              </a:spcBef>
              <a:spcAft>
                <a:spcPts val="0"/>
              </a:spcAft>
            </a:pPr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gestionado</a:t>
            </a:r>
          </a:p>
        </p:txBody>
      </p:sp>
      <p:sp>
        <p:nvSpPr>
          <p:cNvPr id="66" name="CuadroTexto 31"/>
          <p:cNvSpPr txBox="1"/>
          <p:nvPr/>
        </p:nvSpPr>
        <p:spPr>
          <a:xfrm>
            <a:off x="2690320" y="3500825"/>
            <a:ext cx="336607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</a:pPr>
            <a:r>
              <a:rPr lang="es-ES" sz="4000" b="1" dirty="0" smtClean="0">
                <a:solidFill>
                  <a:srgbClr val="2B4C7F"/>
                </a:solidFill>
              </a:rPr>
              <a:t>USD 408 </a:t>
            </a:r>
            <a:r>
              <a:rPr lang="es-ES" sz="2400" dirty="0" smtClean="0">
                <a:solidFill>
                  <a:srgbClr val="2B4C7F"/>
                </a:solidFill>
              </a:rPr>
              <a:t>millones</a:t>
            </a:r>
          </a:p>
        </p:txBody>
      </p:sp>
      <p:cxnSp>
        <p:nvCxnSpPr>
          <p:cNvPr id="67" name="Conector recto 42"/>
          <p:cNvCxnSpPr/>
          <p:nvPr/>
        </p:nvCxnSpPr>
        <p:spPr>
          <a:xfrm>
            <a:off x="6537443" y="3514647"/>
            <a:ext cx="0" cy="720000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42"/>
          <p:cNvCxnSpPr/>
          <p:nvPr/>
        </p:nvCxnSpPr>
        <p:spPr>
          <a:xfrm>
            <a:off x="1910959" y="3520217"/>
            <a:ext cx="0" cy="720000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180631" y="630516"/>
            <a:ext cx="2702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EMPRESAS FANTASMAS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1 Título">
            <a:extLst>
              <a:ext uri="{FF2B5EF4-FFF2-40B4-BE49-F238E27FC236}">
                <a16:creationId xmlns:a16="http://schemas.microsoft.com/office/drawing/2014/main" xmlns="" id="{F3824B0C-9463-4543-A32D-A3AABFEE13F2}"/>
              </a:ext>
            </a:extLst>
          </p:cNvPr>
          <p:cNvSpPr txBox="1">
            <a:spLocks/>
          </p:cNvSpPr>
          <p:nvPr/>
        </p:nvSpPr>
        <p:spPr bwMode="auto">
          <a:xfrm>
            <a:off x="253806" y="133321"/>
            <a:ext cx="70287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</a:pPr>
            <a:r>
              <a:rPr lang="es-ES" sz="2000" b="1" i="1" dirty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Resultados de principales programas de </a:t>
            </a: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control 2016 y 2017 </a:t>
            </a:r>
            <a:endParaRPr lang="es-ES" sz="20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0" name="Imagen 10" descr="personitas1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1037" y="3527315"/>
            <a:ext cx="940348" cy="376115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4137951" y="4314927"/>
            <a:ext cx="2567648" cy="2754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 algn="ctr">
              <a:lnSpc>
                <a:spcPts val="1200"/>
              </a:lnSpc>
              <a:spcBef>
                <a:spcPct val="20000"/>
              </a:spcBef>
            </a:pP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2017: USD </a:t>
            </a:r>
            <a:r>
              <a:rPr lang="es-EC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306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millones</a:t>
            </a:r>
            <a:endParaRPr lang="es-EC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853075" y="4312092"/>
            <a:ext cx="2489784" cy="27546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457200" indent="-457200" algn="ctr">
              <a:lnSpc>
                <a:spcPts val="1200"/>
              </a:lnSpc>
              <a:spcBef>
                <a:spcPct val="20000"/>
              </a:spcBef>
            </a:pP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2016: USD </a:t>
            </a:r>
            <a:r>
              <a:rPr lang="es-EC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102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millones</a:t>
            </a:r>
            <a:endParaRPr lang="es-EC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1910959" y="4266231"/>
            <a:ext cx="465208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-851557" y="4540620"/>
            <a:ext cx="813406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C" sz="1200" b="1" dirty="0" smtClean="0"/>
              <a:t>			# controles persuasivos y ejecutivos durante 2016 y 2017</a:t>
            </a:r>
            <a:r>
              <a:rPr lang="es-EC" sz="2400" b="1" dirty="0" smtClean="0"/>
              <a:t> 25.639</a:t>
            </a:r>
          </a:p>
        </p:txBody>
      </p:sp>
      <p:sp>
        <p:nvSpPr>
          <p:cNvPr id="42" name="CuadroTexto 15"/>
          <p:cNvSpPr txBox="1"/>
          <p:nvPr/>
        </p:nvSpPr>
        <p:spPr>
          <a:xfrm>
            <a:off x="2970920" y="1943028"/>
            <a:ext cx="5006423" cy="4647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</a:pPr>
            <a:r>
              <a:rPr lang="es-ES" sz="1100" b="1" dirty="0" smtClean="0">
                <a:solidFill>
                  <a:srgbClr val="404040"/>
                </a:solidFill>
              </a:rPr>
              <a:t>Listado 2016:  USD 2.100 millones  </a:t>
            </a: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</a:pPr>
            <a:r>
              <a:rPr lang="es-ES" sz="1100" b="1" dirty="0" smtClean="0">
                <a:solidFill>
                  <a:srgbClr val="404040"/>
                </a:solidFill>
              </a:rPr>
              <a:t>Listado 2017:  USD     600 millones</a:t>
            </a:r>
          </a:p>
        </p:txBody>
      </p:sp>
      <p:cxnSp>
        <p:nvCxnSpPr>
          <p:cNvPr id="50" name="Conector recto 42"/>
          <p:cNvCxnSpPr/>
          <p:nvPr/>
        </p:nvCxnSpPr>
        <p:spPr>
          <a:xfrm>
            <a:off x="6653742" y="1054263"/>
            <a:ext cx="137" cy="1204921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69306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1 Título"/>
          <p:cNvSpPr>
            <a:spLocks noGrp="1"/>
          </p:cNvSpPr>
          <p:nvPr>
            <p:ph type="title"/>
          </p:nvPr>
        </p:nvSpPr>
        <p:spPr>
          <a:xfrm>
            <a:off x="273283" y="357305"/>
            <a:ext cx="8229600" cy="497920"/>
          </a:xfrm>
        </p:spPr>
        <p:txBody>
          <a:bodyPr>
            <a:normAutofit/>
          </a:bodyPr>
          <a:lstStyle/>
          <a:p>
            <a:pPr algn="l"/>
            <a:r>
              <a:rPr lang="es-EC" sz="2000" b="1" i="1" dirty="0" smtClean="0">
                <a:solidFill>
                  <a:schemeClr val="tx2"/>
                </a:solidFill>
              </a:rPr>
              <a:t>¿Qué hemos hecho frente al fraude?</a:t>
            </a:r>
            <a:endParaRPr lang="es-EC" sz="2000" b="1" i="1" dirty="0">
              <a:solidFill>
                <a:schemeClr val="tx2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3057454" y="1086086"/>
            <a:ext cx="494251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600" b="1" dirty="0" smtClean="0">
                <a:solidFill>
                  <a:schemeClr val="accent1">
                    <a:lumMod val="75000"/>
                  </a:schemeClr>
                </a:solidFill>
              </a:rPr>
              <a:t>En estricta aplicación del artículo 226 de la Constitución.</a:t>
            </a:r>
          </a:p>
          <a:p>
            <a:r>
              <a:rPr lang="es-EC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Suscripción de Convenio de Cooperación interinstitucional</a:t>
            </a:r>
            <a:endParaRPr lang="es-EC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Fiscalía, Ministerio del Interior, SENAE y SRI.</a:t>
            </a:r>
          </a:p>
          <a:p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Uso de medios eficientes para el intercambio de información.</a:t>
            </a:r>
          </a:p>
        </p:txBody>
      </p:sp>
      <p:sp>
        <p:nvSpPr>
          <p:cNvPr id="4" name="19 Rectángulo"/>
          <p:cNvSpPr/>
          <p:nvPr/>
        </p:nvSpPr>
        <p:spPr>
          <a:xfrm>
            <a:off x="3057454" y="2113375"/>
            <a:ext cx="547665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600" b="1" dirty="0" smtClean="0">
                <a:solidFill>
                  <a:schemeClr val="accent1">
                    <a:lumMod val="75000"/>
                  </a:schemeClr>
                </a:solidFill>
              </a:rPr>
              <a:t>SRI participa en el Foro Global de Transparencia</a:t>
            </a:r>
          </a:p>
          <a:p>
            <a:r>
              <a:rPr lang="es-EC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Intercambio de información con más de 100 países.</a:t>
            </a:r>
          </a:p>
          <a:p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Actualmente Ecuador tiene convenio con 19 países para evitar la doble tributación internacional.</a:t>
            </a:r>
          </a:p>
        </p:txBody>
      </p:sp>
      <p:sp>
        <p:nvSpPr>
          <p:cNvPr id="7" name="19 Rectángulo"/>
          <p:cNvSpPr/>
          <p:nvPr/>
        </p:nvSpPr>
        <p:spPr>
          <a:xfrm>
            <a:off x="3057454" y="3118086"/>
            <a:ext cx="60865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600" b="1" dirty="0" smtClean="0">
                <a:solidFill>
                  <a:schemeClr val="accent1">
                    <a:lumMod val="75000"/>
                  </a:schemeClr>
                </a:solidFill>
              </a:rPr>
              <a:t>Procedimientos de asistencia penal internacional</a:t>
            </a:r>
          </a:p>
          <a:p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través de la Fiscalía General del Estado, el país ha logrado obtener información para desentrañar tramas de planificación fiscal agresiva y evasión de impuestos.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3057454" y="4109158"/>
            <a:ext cx="5480652" cy="58477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pPr algn="ctr"/>
            <a:r>
              <a:rPr lang="es-EC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s-EC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reación de la </a:t>
            </a:r>
            <a:r>
              <a:rPr lang="es-EC" sz="1600" b="1" dirty="0" smtClean="0">
                <a:solidFill>
                  <a:schemeClr val="accent1">
                    <a:lumMod val="75000"/>
                  </a:schemeClr>
                </a:solidFill>
              </a:rPr>
              <a:t>Unidad Especializada de Lucha contra Delitos Tributarios y aduaneros</a:t>
            </a:r>
          </a:p>
        </p:txBody>
      </p:sp>
      <p:pic>
        <p:nvPicPr>
          <p:cNvPr id="32773" name="Picture 5" descr="Resultado de imagen para world wide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873" y="2559176"/>
            <a:ext cx="2799643" cy="1966223"/>
          </a:xfrm>
          <a:prstGeom prst="rect">
            <a:avLst/>
          </a:prstGeom>
          <a:noFill/>
        </p:spPr>
      </p:pic>
      <p:pic>
        <p:nvPicPr>
          <p:cNvPr id="32775" name="Picture 7" descr="Resultado de imagen para senae logo 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4862" y="973694"/>
            <a:ext cx="1017270" cy="1017270"/>
          </a:xfrm>
          <a:prstGeom prst="rect">
            <a:avLst/>
          </a:prstGeom>
          <a:noFill/>
        </p:spPr>
      </p:pic>
      <p:grpSp>
        <p:nvGrpSpPr>
          <p:cNvPr id="23" name="22 Grupo"/>
          <p:cNvGrpSpPr/>
          <p:nvPr/>
        </p:nvGrpSpPr>
        <p:grpSpPr>
          <a:xfrm>
            <a:off x="1238704" y="1418998"/>
            <a:ext cx="624357" cy="441572"/>
            <a:chOff x="-205670" y="3621439"/>
            <a:chExt cx="2248959" cy="1514637"/>
          </a:xfrm>
        </p:grpSpPr>
        <p:pic>
          <p:nvPicPr>
            <p:cNvPr id="32777" name="Picture 9" descr="Resultado de imagen para fiscalia general del estado logo png"/>
            <p:cNvPicPr>
              <a:picLocks noChangeAspect="1" noChangeArrowheads="1"/>
            </p:cNvPicPr>
            <p:nvPr/>
          </p:nvPicPr>
          <p:blipFill>
            <a:blip r:embed="rId5"/>
            <a:srcRect r="56677"/>
            <a:stretch>
              <a:fillRect/>
            </a:stretch>
          </p:blipFill>
          <p:spPr bwMode="auto">
            <a:xfrm>
              <a:off x="-205670" y="3621439"/>
              <a:ext cx="2248959" cy="971551"/>
            </a:xfrm>
            <a:prstGeom prst="rect">
              <a:avLst/>
            </a:prstGeom>
            <a:noFill/>
          </p:spPr>
        </p:pic>
        <p:pic>
          <p:nvPicPr>
            <p:cNvPr id="22" name="Picture 9" descr="Resultado de imagen para fiscalia general del estado logo png"/>
            <p:cNvPicPr>
              <a:picLocks noChangeAspect="1" noChangeArrowheads="1"/>
            </p:cNvPicPr>
            <p:nvPr/>
          </p:nvPicPr>
          <p:blipFill>
            <a:blip r:embed="rId6" cstate="print"/>
            <a:srcRect l="43113"/>
            <a:stretch>
              <a:fillRect/>
            </a:stretch>
          </p:blipFill>
          <p:spPr bwMode="auto">
            <a:xfrm>
              <a:off x="-191911" y="4408136"/>
              <a:ext cx="2212622" cy="727940"/>
            </a:xfrm>
            <a:prstGeom prst="rect">
              <a:avLst/>
            </a:prstGeom>
            <a:noFill/>
          </p:spPr>
        </p:pic>
      </p:grpSp>
      <p:pic>
        <p:nvPicPr>
          <p:cNvPr id="32779" name="Picture 11" descr="Imagen relacionad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6348" y="1343690"/>
            <a:ext cx="1033957" cy="408938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/>
          <a:srcRect l="37954" t="35579" r="58918" b="59390"/>
          <a:stretch/>
        </p:blipFill>
        <p:spPr>
          <a:xfrm>
            <a:off x="1329783" y="1962148"/>
            <a:ext cx="439749" cy="3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038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1742029" y="3924601"/>
            <a:ext cx="6099946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Ley Orgánica para la reactivación de la economía, </a:t>
            </a: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fortalecimiento de la dolarización y modernización de la gestión financiera.</a:t>
            </a:r>
            <a:endParaRPr lang="es-E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ángulo 1"/>
          <p:cNvSpPr/>
          <p:nvPr/>
        </p:nvSpPr>
        <p:spPr>
          <a:xfrm>
            <a:off x="2518699" y="2124025"/>
            <a:ext cx="50795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3600" dirty="0" smtClean="0">
                <a:solidFill>
                  <a:srgbClr val="404040"/>
                </a:solidFill>
              </a:rPr>
              <a:t>Beneficios a la ciudadanía</a:t>
            </a:r>
            <a:endParaRPr lang="es-EC" sz="4000" dirty="0">
              <a:solidFill>
                <a:srgbClr val="404040"/>
              </a:solidFill>
            </a:endParaRPr>
          </a:p>
        </p:txBody>
      </p:sp>
      <p:pic>
        <p:nvPicPr>
          <p:cNvPr id="18" name="Picture 2" descr="D:\ESCRITORIO\PENDIENTES\REFORMA TRIBUTARIA 2016\PPT\0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641295" y="3314239"/>
            <a:ext cx="6993129" cy="648072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1660909" y="2035046"/>
            <a:ext cx="879565" cy="879565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47850" y="2151662"/>
            <a:ext cx="705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</a:p>
        </p:txBody>
      </p:sp>
      <p:pic>
        <p:nvPicPr>
          <p:cNvPr id="8" name="Picture 2" descr="D:\ESCRITORIO\PENDIENTES\REFORMA TRIBUTARIA 2016\PPT\0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295" y="4398974"/>
            <a:ext cx="6993129" cy="648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2293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1 CuadroTexto"/>
          <p:cNvSpPr txBox="1">
            <a:spLocks noChangeArrowheads="1"/>
          </p:cNvSpPr>
          <p:nvPr/>
        </p:nvSpPr>
        <p:spPr bwMode="auto">
          <a:xfrm>
            <a:off x="3122893" y="776132"/>
            <a:ext cx="541446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fontAlgn="auto">
              <a:spcBef>
                <a:spcPts val="0"/>
              </a:spcBef>
              <a:defRPr/>
            </a:pPr>
            <a:r>
              <a:rPr lang="es-E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Microempresarios No pagan anticipo mínimo de Impuesto a la Renta. </a:t>
            </a:r>
          </a:p>
          <a:p>
            <a:pPr marL="0" indent="0" fontAlgn="auto">
              <a:spcBef>
                <a:spcPts val="0"/>
              </a:spcBef>
              <a:defRPr/>
            </a:pP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Se amplía el rango de ingresos de USD 100.000 a </a:t>
            </a:r>
            <a:r>
              <a:rPr lang="es-E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USD 300.000. </a:t>
            </a:r>
          </a:p>
        </p:txBody>
      </p:sp>
      <p:sp>
        <p:nvSpPr>
          <p:cNvPr id="8195" name="CuadroTexto 31"/>
          <p:cNvSpPr txBox="1">
            <a:spLocks noChangeArrowheads="1"/>
          </p:cNvSpPr>
          <p:nvPr/>
        </p:nvSpPr>
        <p:spPr bwMode="auto">
          <a:xfrm>
            <a:off x="499673" y="96033"/>
            <a:ext cx="7322519" cy="677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indent="-608013" algn="just">
              <a:tabLst>
                <a:tab pos="1341438" algn="l"/>
              </a:tabLst>
            </a:pPr>
            <a:r>
              <a:rPr lang="es-ES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Beneficios tributarios con la Ley Orgánica para la Reactivación de la Economía</a:t>
            </a:r>
            <a:endParaRPr lang="es-ES" b="1" dirty="0">
              <a:solidFill>
                <a:srgbClr val="404040"/>
              </a:solidFill>
            </a:endParaRPr>
          </a:p>
        </p:txBody>
      </p:sp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3116761" y="1650608"/>
            <a:ext cx="6027239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algn="just">
              <a:defRPr/>
            </a:pPr>
            <a:r>
              <a:rPr lang="es-EC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Las microempresas </a:t>
            </a:r>
            <a:r>
              <a:rPr lang="es-EC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</a:t>
            </a:r>
            <a:r>
              <a:rPr lang="es-EC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XISTENTES </a:t>
            </a:r>
            <a:r>
              <a:rPr lang="es-EC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empiezan a pagar Impuesto a la Renta</a:t>
            </a:r>
            <a:r>
              <a:rPr lang="es-EC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</a:t>
            </a:r>
            <a:r>
              <a:rPr lang="es-EC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a partir de </a:t>
            </a:r>
            <a:r>
              <a:rPr lang="es-EC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USD 11.270</a:t>
            </a:r>
            <a:endParaRPr lang="es-EC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3116761" y="1185929"/>
            <a:ext cx="587029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fontAlgn="auto">
              <a:spcBef>
                <a:spcPts val="0"/>
              </a:spcBef>
              <a:defRPr/>
            </a:pP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LAS NUEVAS microempresas </a:t>
            </a:r>
            <a:r>
              <a:rPr lang="es-E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se exoneran del pago del Impuesto a la Renta </a:t>
            </a: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en los primeros 3 años de actividad, siempre que generen empleo neto y valor agregado.</a:t>
            </a:r>
            <a:endParaRPr lang="es-EC" sz="1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25" name="24 Conector recto"/>
          <p:cNvCxnSpPr/>
          <p:nvPr/>
        </p:nvCxnSpPr>
        <p:spPr>
          <a:xfrm>
            <a:off x="2516020" y="1790661"/>
            <a:ext cx="509573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tailEnd type="triangle" w="lg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2525544" y="913217"/>
            <a:ext cx="509573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tailEnd type="triangle" w="lg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>
            <a:off x="2525544" y="1345057"/>
            <a:ext cx="509573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tailEnd type="triangle" w="lg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flipH="1">
            <a:off x="2504278" y="913217"/>
            <a:ext cx="21267" cy="902529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2542631" y="3096127"/>
            <a:ext cx="509573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2543822" y="2296698"/>
            <a:ext cx="509573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2543822" y="2724482"/>
            <a:ext cx="509573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1 CuadroTexto"/>
          <p:cNvSpPr txBox="1">
            <a:spLocks noChangeArrowheads="1"/>
          </p:cNvSpPr>
          <p:nvPr/>
        </p:nvSpPr>
        <p:spPr bwMode="auto">
          <a:xfrm>
            <a:off x="3079425" y="2165449"/>
            <a:ext cx="6070915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algn="just">
              <a:defRPr/>
            </a:pPr>
            <a:r>
              <a:rPr lang="es-E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Devolución total del exceso</a:t>
            </a: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del anticipo de Impuesto a la Renta. </a:t>
            </a:r>
          </a:p>
        </p:txBody>
      </p:sp>
      <p:sp>
        <p:nvSpPr>
          <p:cNvPr id="39" name="1 CuadroTexto"/>
          <p:cNvSpPr txBox="1">
            <a:spLocks noChangeArrowheads="1"/>
          </p:cNvSpPr>
          <p:nvPr/>
        </p:nvSpPr>
        <p:spPr bwMode="auto">
          <a:xfrm>
            <a:off x="3078453" y="2446152"/>
            <a:ext cx="5738001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algn="just">
              <a:defRPr/>
            </a:pPr>
            <a:r>
              <a:rPr lang="es-E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Los exportadores habituales se </a:t>
            </a:r>
            <a:r>
              <a:rPr lang="es-E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benefician </a:t>
            </a:r>
            <a:r>
              <a:rPr lang="es-E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de un esquema de devolución mensual del ISD, </a:t>
            </a: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similar a la devolución del Impuesto al Valor Agregado IVA. </a:t>
            </a:r>
            <a:endParaRPr lang="es-EC" sz="12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40" name="1 CuadroTexto"/>
          <p:cNvSpPr txBox="1">
            <a:spLocks noChangeArrowheads="1"/>
          </p:cNvSpPr>
          <p:nvPr/>
        </p:nvSpPr>
        <p:spPr bwMode="auto">
          <a:xfrm>
            <a:off x="3091222" y="2907817"/>
            <a:ext cx="5787437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algn="just">
              <a:defRPr/>
            </a:pPr>
            <a:r>
              <a:rPr lang="es-EC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Exclusión en el rubro de costos y gastos para el cálculo del anticipo de Impuesto a la Renta,</a:t>
            </a:r>
            <a:r>
              <a:rPr lang="es-EC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</a:t>
            </a:r>
            <a:r>
              <a:rPr lang="es-EC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así como los rubros de activos, costos y gastos deducibles y patrimonio para las nuevas inversiones</a:t>
            </a: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27" name="Rectángulo 1"/>
          <p:cNvSpPr/>
          <p:nvPr/>
        </p:nvSpPr>
        <p:spPr>
          <a:xfrm>
            <a:off x="962970" y="1584024"/>
            <a:ext cx="12432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404040"/>
                </a:solidFill>
              </a:rPr>
              <a:t>Progresividad </a:t>
            </a:r>
            <a:endParaRPr lang="es-ES" sz="1400" b="1" dirty="0"/>
          </a:p>
        </p:txBody>
      </p:sp>
      <p:pic>
        <p:nvPicPr>
          <p:cNvPr id="3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314" y="1013583"/>
            <a:ext cx="704134" cy="528100"/>
          </a:xfrm>
          <a:prstGeom prst="rect">
            <a:avLst/>
          </a:prstGeom>
        </p:spPr>
      </p:pic>
      <p:sp>
        <p:nvSpPr>
          <p:cNvPr id="46" name="Rectángulo 4"/>
          <p:cNvSpPr/>
          <p:nvPr/>
        </p:nvSpPr>
        <p:spPr>
          <a:xfrm>
            <a:off x="566416" y="2663328"/>
            <a:ext cx="2027021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es-ES" sz="1400" dirty="0" smtClean="0">
                <a:solidFill>
                  <a:srgbClr val="404040"/>
                </a:solidFill>
              </a:rPr>
              <a:t>Más beneficios tributarios</a:t>
            </a:r>
          </a:p>
          <a:p>
            <a:pPr algn="ctr">
              <a:lnSpc>
                <a:spcPct val="70000"/>
              </a:lnSpc>
            </a:pPr>
            <a:r>
              <a:rPr lang="es-ES" sz="1400" b="1" dirty="0" smtClean="0">
                <a:solidFill>
                  <a:srgbClr val="404040"/>
                </a:solidFill>
              </a:rPr>
              <a:t>a quienes más</a:t>
            </a:r>
          </a:p>
          <a:p>
            <a:pPr algn="ctr">
              <a:lnSpc>
                <a:spcPct val="70000"/>
              </a:lnSpc>
            </a:pPr>
            <a:r>
              <a:rPr lang="es-ES" sz="1400" b="1" dirty="0" smtClean="0">
                <a:solidFill>
                  <a:srgbClr val="404040"/>
                </a:solidFill>
              </a:rPr>
              <a:t>generan empleo y más apoyo necesitan</a:t>
            </a:r>
            <a:endParaRPr lang="es-ES" sz="1400" b="1" dirty="0"/>
          </a:p>
        </p:txBody>
      </p:sp>
      <p:pic>
        <p:nvPicPr>
          <p:cNvPr id="47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8970" y="2119519"/>
            <a:ext cx="630440" cy="472830"/>
          </a:xfrm>
          <a:prstGeom prst="rect">
            <a:avLst/>
          </a:prstGeom>
        </p:spPr>
      </p:pic>
      <p:sp>
        <p:nvSpPr>
          <p:cNvPr id="48" name="Rectángulo 5"/>
          <p:cNvSpPr/>
          <p:nvPr/>
        </p:nvSpPr>
        <p:spPr>
          <a:xfrm>
            <a:off x="870409" y="4454966"/>
            <a:ext cx="1159420" cy="403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es-ES" sz="1400" b="1" dirty="0" smtClean="0">
                <a:solidFill>
                  <a:srgbClr val="404040"/>
                </a:solidFill>
              </a:rPr>
              <a:t>Combate</a:t>
            </a:r>
          </a:p>
          <a:p>
            <a:pPr algn="ctr">
              <a:lnSpc>
                <a:spcPct val="70000"/>
              </a:lnSpc>
            </a:pPr>
            <a:r>
              <a:rPr lang="es-ES" sz="1400" dirty="0" smtClean="0">
                <a:solidFill>
                  <a:srgbClr val="404040"/>
                </a:solidFill>
              </a:rPr>
              <a:t> a la evasión </a:t>
            </a:r>
            <a:endParaRPr lang="es-ES" sz="1400" dirty="0"/>
          </a:p>
        </p:txBody>
      </p:sp>
      <p:pic>
        <p:nvPicPr>
          <p:cNvPr id="49" name="Imagen 2" descr="busqueda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0816" y="3853655"/>
            <a:ext cx="861469" cy="610991"/>
          </a:xfrm>
          <a:prstGeom prst="rect">
            <a:avLst/>
          </a:prstGeom>
        </p:spPr>
      </p:pic>
      <p:sp>
        <p:nvSpPr>
          <p:cNvPr id="2" name="Abrir llave 1"/>
          <p:cNvSpPr/>
          <p:nvPr/>
        </p:nvSpPr>
        <p:spPr>
          <a:xfrm>
            <a:off x="476504" y="776132"/>
            <a:ext cx="200065" cy="4100546"/>
          </a:xfrm>
          <a:prstGeom prst="leftBrace">
            <a:avLst>
              <a:gd name="adj1" fmla="val 8333"/>
              <a:gd name="adj2" fmla="val 50518"/>
            </a:avLst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cxnSp>
        <p:nvCxnSpPr>
          <p:cNvPr id="50" name="33 Conector recto"/>
          <p:cNvCxnSpPr/>
          <p:nvPr/>
        </p:nvCxnSpPr>
        <p:spPr>
          <a:xfrm>
            <a:off x="2509010" y="4594586"/>
            <a:ext cx="509573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tailEnd type="triangle" w="lg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1" name="34 Conector recto"/>
          <p:cNvCxnSpPr/>
          <p:nvPr/>
        </p:nvCxnSpPr>
        <p:spPr>
          <a:xfrm>
            <a:off x="2476682" y="3883229"/>
            <a:ext cx="509573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tailEnd type="triangle" w="lg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3" name="36 Conector recto"/>
          <p:cNvCxnSpPr/>
          <p:nvPr/>
        </p:nvCxnSpPr>
        <p:spPr>
          <a:xfrm>
            <a:off x="2490541" y="3893471"/>
            <a:ext cx="5700" cy="70111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 rot="16200000">
            <a:off x="-993100" y="2519356"/>
            <a:ext cx="245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>
                <a:solidFill>
                  <a:schemeClr val="accent1">
                    <a:lumMod val="50000"/>
                  </a:schemeClr>
                </a:solidFill>
              </a:rPr>
              <a:t>Ejes de la Ley </a:t>
            </a:r>
            <a:endParaRPr lang="es-EC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9" name="1 CuadroTexto"/>
          <p:cNvSpPr txBox="1">
            <a:spLocks noChangeArrowheads="1"/>
          </p:cNvSpPr>
          <p:nvPr/>
        </p:nvSpPr>
        <p:spPr bwMode="auto">
          <a:xfrm>
            <a:off x="3074032" y="3674605"/>
            <a:ext cx="6070915" cy="107721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lvl="0" indent="0" algn="just"/>
            <a:r>
              <a:rPr lang="es-EC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En </a:t>
            </a:r>
            <a:r>
              <a:rPr lang="es-EC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el marco de las recomendaciones del Foro Global, </a:t>
            </a:r>
            <a:r>
              <a:rPr lang="es-EC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se debe </a:t>
            </a:r>
            <a:r>
              <a:rPr lang="es-EC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demostrar e informar sobre el beneficiario efectivo del rendimiento de utilidades, títulos, valores y derechos representativos de capital. </a:t>
            </a:r>
            <a:endParaRPr lang="es-EC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lvl="0" indent="0" algn="just"/>
            <a:endParaRPr lang="es-EC" sz="4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lvl="0" indent="0" algn="just"/>
            <a:r>
              <a:rPr lang="es-EC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Sanción pecuniaria </a:t>
            </a:r>
            <a:r>
              <a:rPr lang="es-EC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por ocultamiento patrimonial equivalente al uno por mil del total de activos o del total de </a:t>
            </a:r>
            <a:r>
              <a:rPr lang="es-EC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ingresos, el que sea mayor, sin que se supere el 1% de dichos rubros. </a:t>
            </a:r>
            <a:endParaRPr lang="es-EC" sz="1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2533793" y="2296698"/>
            <a:ext cx="0" cy="7994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039607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812141" y="2066509"/>
            <a:ext cx="879565" cy="879565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899082" y="2183125"/>
            <a:ext cx="705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8647" y="2321624"/>
            <a:ext cx="4721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Ejes de la Política </a:t>
            </a:r>
            <a:r>
              <a:rPr lang="es-EC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Tributaria</a:t>
            </a:r>
            <a:endParaRPr lang="es-EC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2" descr="D:\ESCRITORIO\PENDIENTES\REFORMA TRIBUTARIA 2016\PPT\0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0515" y="2829456"/>
            <a:ext cx="6993129" cy="648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355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996880" y="2241874"/>
            <a:ext cx="879565" cy="879565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83821" y="2358490"/>
            <a:ext cx="705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</a:p>
        </p:txBody>
      </p:sp>
      <p:sp>
        <p:nvSpPr>
          <p:cNvPr id="10" name="Rectángulo 1"/>
          <p:cNvSpPr/>
          <p:nvPr/>
        </p:nvSpPr>
        <p:spPr>
          <a:xfrm>
            <a:off x="1876443" y="2385280"/>
            <a:ext cx="68103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3200" dirty="0" smtClean="0">
                <a:solidFill>
                  <a:srgbClr val="404040"/>
                </a:solidFill>
              </a:rPr>
              <a:t>Facilitamos el cumplimiento voluntario</a:t>
            </a:r>
            <a:endParaRPr lang="es-EC" sz="3200" dirty="0"/>
          </a:p>
        </p:txBody>
      </p:sp>
      <p:pic>
        <p:nvPicPr>
          <p:cNvPr id="5" name="Picture 2" descr="D:\ESCRITORIO\PENDIENTES\REFORMA TRIBUTARIA 2016\PPT\0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4695" y="2907632"/>
            <a:ext cx="6993129" cy="648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8324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3 Marcador de contenido"/>
          <p:cNvSpPr>
            <a:spLocks noGrp="1"/>
          </p:cNvSpPr>
          <p:nvPr>
            <p:ph sz="half" idx="2"/>
          </p:nvPr>
        </p:nvSpPr>
        <p:spPr>
          <a:xfrm>
            <a:off x="3608707" y="2826451"/>
            <a:ext cx="1855112" cy="1021008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1400" dirty="0" smtClean="0">
                <a:solidFill>
                  <a:srgbClr val="404040"/>
                </a:solidFill>
              </a:rPr>
              <a:t>Costo de pasajes en transporte público para llegar a la agencia y viceversa.</a:t>
            </a:r>
            <a:endParaRPr lang="es-ES" sz="1400" dirty="0" smtClean="0">
              <a:solidFill>
                <a:srgbClr val="40404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400" dirty="0" smtClean="0">
              <a:solidFill>
                <a:srgbClr val="40404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400" dirty="0" smtClean="0">
              <a:solidFill>
                <a:srgbClr val="40404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400" dirty="0">
              <a:solidFill>
                <a:srgbClr val="40404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93126" y="341619"/>
            <a:ext cx="3386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608013">
              <a:lnSpc>
                <a:spcPct val="70000"/>
              </a:lnSpc>
              <a:spcBef>
                <a:spcPct val="20000"/>
              </a:spcBef>
            </a:pPr>
            <a:r>
              <a:rPr lang="es-EC" sz="2000" b="1" i="1" dirty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Ahorro para la sociedad</a:t>
            </a:r>
          </a:p>
          <a:p>
            <a:r>
              <a:rPr lang="es-EC" sz="1400" dirty="0" smtClean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(Por uso de Servicios en Línea)</a:t>
            </a:r>
            <a:endParaRPr lang="es-EC" sz="1400" dirty="0">
              <a:solidFill>
                <a:srgbClr val="474747"/>
              </a:solidFill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3 Marcador de contenido"/>
          <p:cNvSpPr>
            <a:spLocks noGrp="1"/>
          </p:cNvSpPr>
          <p:nvPr>
            <p:ph sz="half" idx="2"/>
          </p:nvPr>
        </p:nvSpPr>
        <p:spPr>
          <a:xfrm>
            <a:off x="393126" y="2810856"/>
            <a:ext cx="3024337" cy="991448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17</a:t>
            </a: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minutos de </a:t>
            </a:r>
            <a:r>
              <a:rPr lang="es-E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espera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 </a:t>
            </a: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minutos en </a:t>
            </a:r>
            <a:r>
              <a:rPr lang="es-E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transacción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 hora de desplazamiento        </a:t>
            </a:r>
          </a:p>
          <a:p>
            <a:pPr marL="0" indent="0" eaLnBrk="1" fontAlgn="auto" hangingPunct="1">
              <a:lnSpc>
                <a:spcPts val="1100"/>
              </a:lnSpc>
              <a:spcAft>
                <a:spcPts val="0"/>
              </a:spcAft>
              <a:buNone/>
              <a:defRPr/>
            </a:pPr>
            <a:r>
              <a:rPr lang="es-E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</a:t>
            </a: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(agencia,  lugar de origen y viceversa)</a:t>
            </a:r>
            <a:endParaRPr lang="es-E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00" name="AutoShape 4" descr="Resultado de imagen para digitalizar icono 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4102" name="AutoShape 6" descr="Resultado de imagen para digitalizar icono pn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21" name="20 Cruz"/>
          <p:cNvSpPr/>
          <p:nvPr/>
        </p:nvSpPr>
        <p:spPr>
          <a:xfrm>
            <a:off x="3042485" y="2564737"/>
            <a:ext cx="432395" cy="401159"/>
          </a:xfrm>
          <a:prstGeom prst="plus">
            <a:avLst>
              <a:gd name="adj" fmla="val 4155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0" name="29 CuadroTexto"/>
          <p:cNvSpPr txBox="1"/>
          <p:nvPr/>
        </p:nvSpPr>
        <p:spPr>
          <a:xfrm>
            <a:off x="5928782" y="2775969"/>
            <a:ext cx="1973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b="1" dirty="0" smtClean="0">
                <a:solidFill>
                  <a:srgbClr val="404040"/>
                </a:solidFill>
              </a:rPr>
              <a:t>2016</a:t>
            </a:r>
          </a:p>
          <a:p>
            <a:r>
              <a:rPr lang="es-EC" sz="1600" dirty="0" smtClean="0">
                <a:solidFill>
                  <a:srgbClr val="404040"/>
                </a:solidFill>
              </a:rPr>
              <a:t>USD 182 </a:t>
            </a:r>
            <a:r>
              <a:rPr lang="es-EC" sz="1400" dirty="0" smtClean="0">
                <a:solidFill>
                  <a:srgbClr val="404040"/>
                </a:solidFill>
              </a:rPr>
              <a:t>millones</a:t>
            </a:r>
            <a:endParaRPr lang="es-EC" sz="1600" dirty="0" smtClean="0">
              <a:solidFill>
                <a:srgbClr val="404040"/>
              </a:solidFill>
            </a:endParaRPr>
          </a:p>
          <a:p>
            <a:r>
              <a:rPr lang="es-EC" sz="2000" b="1" dirty="0" smtClean="0">
                <a:solidFill>
                  <a:schemeClr val="accent1">
                    <a:lumMod val="75000"/>
                  </a:schemeClr>
                </a:solidFill>
              </a:rPr>
              <a:t>2017</a:t>
            </a:r>
          </a:p>
          <a:p>
            <a:r>
              <a:rPr lang="es-EC" sz="2000" b="1" dirty="0" smtClean="0">
                <a:solidFill>
                  <a:schemeClr val="accent1">
                    <a:lumMod val="75000"/>
                  </a:schemeClr>
                </a:solidFill>
              </a:rPr>
              <a:t>USD 208 </a:t>
            </a:r>
            <a:r>
              <a:rPr lang="es-EC" dirty="0" smtClean="0">
                <a:solidFill>
                  <a:schemeClr val="accent1">
                    <a:lumMod val="75000"/>
                  </a:schemeClr>
                </a:solidFill>
              </a:rPr>
              <a:t>millones</a:t>
            </a:r>
            <a:endParaRPr lang="es-EC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1456271" y="2368613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TIEMPO</a:t>
            </a:r>
            <a:endParaRPr lang="es-EC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3962397" y="2368613"/>
            <a:ext cx="1461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TRANSPORTE</a:t>
            </a:r>
            <a:endParaRPr lang="es-EC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496711" y="2729859"/>
            <a:ext cx="2438400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6" name="35 Rectángulo"/>
          <p:cNvSpPr/>
          <p:nvPr/>
        </p:nvSpPr>
        <p:spPr>
          <a:xfrm>
            <a:off x="3589867" y="2729859"/>
            <a:ext cx="1817511" cy="564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8" name="37 CuadroTexto"/>
          <p:cNvSpPr txBox="1"/>
          <p:nvPr/>
        </p:nvSpPr>
        <p:spPr>
          <a:xfrm>
            <a:off x="6587778" y="2368613"/>
            <a:ext cx="103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AHORRO</a:t>
            </a:r>
            <a:endParaRPr lang="es-EC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38 Rectángulo"/>
          <p:cNvSpPr/>
          <p:nvPr/>
        </p:nvSpPr>
        <p:spPr>
          <a:xfrm>
            <a:off x="6000760" y="2729859"/>
            <a:ext cx="1817511" cy="564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0" name="39 Rectángulo"/>
          <p:cNvSpPr/>
          <p:nvPr/>
        </p:nvSpPr>
        <p:spPr>
          <a:xfrm>
            <a:off x="5565424" y="2650836"/>
            <a:ext cx="259644" cy="7902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1" name="40 Rectángulo"/>
          <p:cNvSpPr/>
          <p:nvPr/>
        </p:nvSpPr>
        <p:spPr>
          <a:xfrm>
            <a:off x="5565424" y="2777652"/>
            <a:ext cx="259644" cy="7902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pSp>
        <p:nvGrpSpPr>
          <p:cNvPr id="44" name="43 Grupo"/>
          <p:cNvGrpSpPr/>
          <p:nvPr/>
        </p:nvGrpSpPr>
        <p:grpSpPr>
          <a:xfrm>
            <a:off x="7902222" y="3068018"/>
            <a:ext cx="1192263" cy="1174047"/>
            <a:chOff x="6254044" y="2573865"/>
            <a:chExt cx="1192263" cy="1174047"/>
          </a:xfrm>
        </p:grpSpPr>
        <p:sp>
          <p:nvSpPr>
            <p:cNvPr id="42" name="41 Elipse"/>
            <p:cNvSpPr/>
            <p:nvPr/>
          </p:nvSpPr>
          <p:spPr>
            <a:xfrm>
              <a:off x="6254044" y="2573865"/>
              <a:ext cx="1174047" cy="117404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43" name="42 CuadroTexto"/>
            <p:cNvSpPr txBox="1"/>
            <p:nvPr/>
          </p:nvSpPr>
          <p:spPr>
            <a:xfrm>
              <a:off x="6287913" y="3014134"/>
              <a:ext cx="1158394" cy="438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s-EC" sz="32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14%</a:t>
              </a:r>
            </a:p>
            <a:p>
              <a:pPr algn="ctr">
                <a:lnSpc>
                  <a:spcPts val="1300"/>
                </a:lnSpc>
              </a:pPr>
              <a:r>
                <a:rPr lang="es-EC" sz="16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más ahorro</a:t>
              </a:r>
            </a:p>
          </p:txBody>
        </p:sp>
      </p:grpSp>
      <p:grpSp>
        <p:nvGrpSpPr>
          <p:cNvPr id="46" name="Group 25"/>
          <p:cNvGrpSpPr/>
          <p:nvPr/>
        </p:nvGrpSpPr>
        <p:grpSpPr>
          <a:xfrm>
            <a:off x="2670845" y="976489"/>
            <a:ext cx="2361497" cy="1156143"/>
            <a:chOff x="2199671" y="3594951"/>
            <a:chExt cx="2154947" cy="1055020"/>
          </a:xfrm>
        </p:grpSpPr>
        <p:pic>
          <p:nvPicPr>
            <p:cNvPr id="47" name="Picture 26" descr="Resultado de imagen para laptop 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9671" y="3594951"/>
              <a:ext cx="2154947" cy="1055020"/>
            </a:xfrm>
            <a:prstGeom prst="rect">
              <a:avLst/>
            </a:prstGeom>
            <a:noFill/>
          </p:spPr>
        </p:pic>
        <p:pic>
          <p:nvPicPr>
            <p:cNvPr id="48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1691" y="3931491"/>
              <a:ext cx="1250906" cy="37094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</p:grpSp>
      <p:pic>
        <p:nvPicPr>
          <p:cNvPr id="17409" name="Picture 1" descr="C:\Users\lmjb050617\Downloads\icon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632908" y="2332837"/>
            <a:ext cx="365302" cy="365302"/>
          </a:xfrm>
          <a:prstGeom prst="rect">
            <a:avLst/>
          </a:prstGeom>
          <a:noFill/>
        </p:spPr>
      </p:pic>
      <p:pic>
        <p:nvPicPr>
          <p:cNvPr id="17410" name="Picture 2" descr="C:\Users\lmjb050617\Downloads\clock-circular-outline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69800" y="2344125"/>
            <a:ext cx="342019" cy="342019"/>
          </a:xfrm>
          <a:prstGeom prst="rect">
            <a:avLst/>
          </a:prstGeom>
          <a:noFill/>
        </p:spPr>
      </p:pic>
      <p:pic>
        <p:nvPicPr>
          <p:cNvPr id="17411" name="Picture 3" descr="C:\Users\lmjb050617\Downloads\piggy-bank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52633" y="2344126"/>
            <a:ext cx="364065" cy="364065"/>
          </a:xfrm>
          <a:prstGeom prst="rect">
            <a:avLst/>
          </a:prstGeom>
          <a:noFill/>
        </p:spPr>
      </p:pic>
      <p:sp>
        <p:nvSpPr>
          <p:cNvPr id="49" name="48 CuadroTexto"/>
          <p:cNvSpPr txBox="1"/>
          <p:nvPr/>
        </p:nvSpPr>
        <p:spPr>
          <a:xfrm>
            <a:off x="878728" y="4280287"/>
            <a:ext cx="3089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Total de </a:t>
            </a:r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transacciones en línea</a:t>
            </a:r>
            <a:endParaRPr lang="es-EC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4083675" y="4182699"/>
            <a:ext cx="1005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2016 </a:t>
            </a:r>
          </a:p>
          <a:p>
            <a:pPr algn="ctr"/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51’908.463</a:t>
            </a:r>
          </a:p>
        </p:txBody>
      </p:sp>
      <p:sp>
        <p:nvSpPr>
          <p:cNvPr id="51" name="50 CuadroTexto"/>
          <p:cNvSpPr txBox="1"/>
          <p:nvPr/>
        </p:nvSpPr>
        <p:spPr>
          <a:xfrm>
            <a:off x="5244607" y="4203343"/>
            <a:ext cx="1005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2017 </a:t>
            </a:r>
          </a:p>
          <a:p>
            <a:pPr algn="ctr"/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59’341.695</a:t>
            </a:r>
          </a:p>
        </p:txBody>
      </p:sp>
      <p:sp>
        <p:nvSpPr>
          <p:cNvPr id="52" name="51 Rectángulo"/>
          <p:cNvSpPr/>
          <p:nvPr/>
        </p:nvSpPr>
        <p:spPr>
          <a:xfrm>
            <a:off x="818862" y="4192053"/>
            <a:ext cx="6666932" cy="55315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pSp>
        <p:nvGrpSpPr>
          <p:cNvPr id="54" name="Group 2"/>
          <p:cNvGrpSpPr/>
          <p:nvPr/>
        </p:nvGrpSpPr>
        <p:grpSpPr>
          <a:xfrm>
            <a:off x="4988984" y="862964"/>
            <a:ext cx="1501989" cy="972081"/>
            <a:chOff x="705678" y="2121874"/>
            <a:chExt cx="1067176" cy="717335"/>
          </a:xfrm>
        </p:grpSpPr>
        <p:pic>
          <p:nvPicPr>
            <p:cNvPr id="55" name="Imagen 10" descr="personitas1.pn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427" r="56646"/>
            <a:stretch/>
          </p:blipFill>
          <p:spPr>
            <a:xfrm>
              <a:off x="705678" y="2121874"/>
              <a:ext cx="536713" cy="717335"/>
            </a:xfrm>
            <a:prstGeom prst="rect">
              <a:avLst/>
            </a:prstGeom>
          </p:spPr>
        </p:pic>
        <p:pic>
          <p:nvPicPr>
            <p:cNvPr id="56" name="Imagen 10" descr="personitas1.pn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2246" r="42944"/>
            <a:stretch/>
          </p:blipFill>
          <p:spPr>
            <a:xfrm>
              <a:off x="1225272" y="2121874"/>
              <a:ext cx="265598" cy="717335"/>
            </a:xfrm>
            <a:prstGeom prst="rect">
              <a:avLst/>
            </a:prstGeom>
          </p:spPr>
        </p:pic>
        <p:pic>
          <p:nvPicPr>
            <p:cNvPr id="57" name="Imagen 10" descr="personitas1.pn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1619" r="13571"/>
            <a:stretch/>
          </p:blipFill>
          <p:spPr>
            <a:xfrm>
              <a:off x="1507256" y="2121874"/>
              <a:ext cx="265598" cy="717335"/>
            </a:xfrm>
            <a:prstGeom prst="rect">
              <a:avLst/>
            </a:prstGeom>
          </p:spPr>
        </p:pic>
      </p:grpSp>
      <p:sp>
        <p:nvSpPr>
          <p:cNvPr id="35" name="50 CuadroTexto"/>
          <p:cNvSpPr txBox="1"/>
          <p:nvPr/>
        </p:nvSpPr>
        <p:spPr>
          <a:xfrm>
            <a:off x="6251701" y="4218955"/>
            <a:ext cx="1353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Var. 2016/2017 </a:t>
            </a:r>
          </a:p>
          <a:p>
            <a:pPr algn="ctr"/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14,3%</a:t>
            </a:r>
          </a:p>
        </p:txBody>
      </p:sp>
    </p:spTree>
    <p:extLst>
      <p:ext uri="{BB962C8B-B14F-4D97-AF65-F5344CB8AC3E}">
        <p14:creationId xmlns:p14="http://schemas.microsoft.com/office/powerpoint/2010/main" xmlns="" val="177080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ángulo 104"/>
          <p:cNvSpPr/>
          <p:nvPr/>
        </p:nvSpPr>
        <p:spPr>
          <a:xfrm>
            <a:off x="4827453" y="1826807"/>
            <a:ext cx="126048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n-ea"/>
                <a:cs typeface="Calibri"/>
              </a:rPr>
              <a:t>Número de exoneraciones autom</a:t>
            </a:r>
            <a:r>
              <a:rPr lang="es-E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n-ea"/>
                <a:cs typeface="Calibri"/>
              </a:rPr>
              <a:t>áticas</a:t>
            </a:r>
            <a:r>
              <a:rPr lang="es-EC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n-ea"/>
                <a:cs typeface="Calibri"/>
              </a:rPr>
              <a:t> </a:t>
            </a:r>
          </a:p>
          <a:p>
            <a:pPr algn="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i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n-ea"/>
                <a:cs typeface="Calibri"/>
              </a:rPr>
              <a:t>mpuestos vehiculares</a:t>
            </a:r>
            <a:endParaRPr lang="es-EC" sz="1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83" name="Rectángulo 17"/>
          <p:cNvSpPr/>
          <p:nvPr/>
        </p:nvSpPr>
        <p:spPr>
          <a:xfrm>
            <a:off x="6189622" y="1602242"/>
            <a:ext cx="2006404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  <a:defRPr/>
            </a:pPr>
            <a:r>
              <a:rPr lang="es-ES" sz="2000" dirty="0">
                <a:solidFill>
                  <a:srgbClr val="324A5E"/>
                </a:solidFill>
                <a:cs typeface="Calibri"/>
              </a:rPr>
              <a:t>93.612 </a:t>
            </a:r>
            <a:r>
              <a:rPr lang="es-ES" sz="1400" dirty="0">
                <a:solidFill>
                  <a:srgbClr val="324A5E"/>
                </a:solidFill>
                <a:cs typeface="Calibri"/>
              </a:rPr>
              <a:t>(2016)</a:t>
            </a:r>
            <a:endParaRPr lang="es-ES" sz="2000" dirty="0">
              <a:solidFill>
                <a:srgbClr val="324A5E"/>
              </a:solidFill>
              <a:cs typeface="Calibri"/>
            </a:endParaRPr>
          </a:p>
          <a:p>
            <a:pPr algn="ctr">
              <a:spcBef>
                <a:spcPts val="800"/>
              </a:spcBef>
              <a:defRPr/>
            </a:pPr>
            <a:r>
              <a:rPr lang="es-EC" sz="2000" dirty="0">
                <a:solidFill>
                  <a:srgbClr val="324A5E"/>
                </a:solidFill>
                <a:cs typeface="Calibri"/>
              </a:rPr>
              <a:t>180.371 </a:t>
            </a:r>
            <a:r>
              <a:rPr lang="es-EC" sz="1400" dirty="0">
                <a:solidFill>
                  <a:srgbClr val="324A5E"/>
                </a:solidFill>
                <a:cs typeface="Calibri"/>
              </a:rPr>
              <a:t>(2017)</a:t>
            </a:r>
            <a:endParaRPr lang="es-EC" sz="2000" dirty="0">
              <a:solidFill>
                <a:srgbClr val="324A5E"/>
              </a:solidFill>
              <a:cs typeface="Calibri"/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447752" y="473283"/>
            <a:ext cx="6302708" cy="50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8013" indent="-608013">
              <a:lnSpc>
                <a:spcPct val="70000"/>
              </a:lnSpc>
              <a:spcBef>
                <a:spcPct val="20000"/>
              </a:spcBef>
            </a:pPr>
            <a:r>
              <a:rPr lang="es-EC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Resultados de innovación tecnológica 2017</a:t>
            </a:r>
            <a:endParaRPr lang="es-EC" sz="20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  <a:p>
            <a:pPr marL="608013" indent="-608013">
              <a:lnSpc>
                <a:spcPct val="70000"/>
              </a:lnSpc>
              <a:spcBef>
                <a:spcPct val="20000"/>
              </a:spcBef>
            </a:pPr>
            <a:r>
              <a:rPr lang="es-EC" sz="1400" dirty="0" smtClean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(Transacciones en línea)</a:t>
            </a:r>
          </a:p>
        </p:txBody>
      </p:sp>
      <p:sp>
        <p:nvSpPr>
          <p:cNvPr id="44" name="Rectángulo 17"/>
          <p:cNvSpPr/>
          <p:nvPr/>
        </p:nvSpPr>
        <p:spPr>
          <a:xfrm>
            <a:off x="2073996" y="1280996"/>
            <a:ext cx="1788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17’618.940</a:t>
            </a:r>
            <a:endParaRPr lang="es-EC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  <p:sp>
        <p:nvSpPr>
          <p:cNvPr id="45" name="Rectángulo 17"/>
          <p:cNvSpPr/>
          <p:nvPr/>
        </p:nvSpPr>
        <p:spPr>
          <a:xfrm>
            <a:off x="2175425" y="1992288"/>
            <a:ext cx="1585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3.749.857</a:t>
            </a:r>
            <a:endParaRPr lang="es-EC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  <p:cxnSp>
        <p:nvCxnSpPr>
          <p:cNvPr id="31" name="Conector recto 42"/>
          <p:cNvCxnSpPr/>
          <p:nvPr/>
        </p:nvCxnSpPr>
        <p:spPr>
          <a:xfrm flipH="1" flipV="1">
            <a:off x="2079518" y="1967936"/>
            <a:ext cx="1777421" cy="1270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950912" y="2871646"/>
            <a:ext cx="2648194" cy="816651"/>
            <a:chOff x="595717" y="3995200"/>
            <a:chExt cx="2648194" cy="816651"/>
          </a:xfrm>
        </p:grpSpPr>
        <p:sp>
          <p:nvSpPr>
            <p:cNvPr id="49" name="Rectángulo 64"/>
            <p:cNvSpPr>
              <a:spLocks noChangeArrowheads="1"/>
            </p:cNvSpPr>
            <p:nvPr/>
          </p:nvSpPr>
          <p:spPr bwMode="auto">
            <a:xfrm>
              <a:off x="1512357" y="3997529"/>
              <a:ext cx="1684479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15900" indent="-207963"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buClrTx/>
                <a:buSzPct val="45000"/>
              </a:pPr>
              <a:r>
                <a:rPr lang="es-EC" altLang="es-EC" sz="1400" b="1" dirty="0">
                  <a:solidFill>
                    <a:srgbClr val="404040"/>
                  </a:solidFill>
                  <a:latin typeface="+mj-lt"/>
                  <a:ea typeface="Roboto" pitchFamily="2" charset="0"/>
                </a:rPr>
                <a:t>Facilidades de pago</a:t>
              </a:r>
            </a:p>
            <a:p>
              <a:pPr marL="0" indent="7938">
                <a:buClrTx/>
                <a:buSzPct val="45000"/>
              </a:pPr>
              <a:r>
                <a:rPr lang="es-EC" altLang="es-EC" sz="1100" dirty="0">
                  <a:solidFill>
                    <a:srgbClr val="404040"/>
                  </a:solidFill>
                  <a:latin typeface="+mj-lt"/>
                  <a:ea typeface="Roboto" pitchFamily="2" charset="0"/>
                </a:rPr>
                <a:t>en </a:t>
              </a:r>
              <a:r>
                <a:rPr lang="es-EC" altLang="es-EC" sz="1100" dirty="0" smtClean="0">
                  <a:solidFill>
                    <a:srgbClr val="404040"/>
                  </a:solidFill>
                  <a:latin typeface="+mj-lt"/>
                  <a:ea typeface="Roboto" pitchFamily="2" charset="0"/>
                </a:rPr>
                <a:t>línea para deudas por</a:t>
              </a:r>
              <a:endParaRPr lang="es-EC" altLang="es-EC" sz="1100" dirty="0">
                <a:solidFill>
                  <a:srgbClr val="404040"/>
                </a:solidFill>
                <a:latin typeface="+mj-lt"/>
                <a:ea typeface="Roboto" pitchFamily="2" charset="0"/>
              </a:endParaRPr>
            </a:p>
          </p:txBody>
        </p:sp>
        <p:sp>
          <p:nvSpPr>
            <p:cNvPr id="70" name="Rectángulo 17"/>
            <p:cNvSpPr/>
            <p:nvPr/>
          </p:nvSpPr>
          <p:spPr>
            <a:xfrm>
              <a:off x="1534176" y="4411741"/>
              <a:ext cx="17097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000" dirty="0" smtClean="0">
                  <a:solidFill>
                    <a:srgbClr val="324A5E"/>
                  </a:solidFill>
                  <a:cs typeface="Calibri"/>
                </a:rPr>
                <a:t>USD 5’281.478</a:t>
              </a:r>
              <a:endParaRPr lang="es-EC" sz="2000" dirty="0">
                <a:solidFill>
                  <a:srgbClr val="324A5E"/>
                </a:solidFill>
                <a:cs typeface="Calibri"/>
              </a:endParaRPr>
            </a:p>
          </p:txBody>
        </p:sp>
        <p:cxnSp>
          <p:nvCxnSpPr>
            <p:cNvPr id="33" name="Conector recto 42"/>
            <p:cNvCxnSpPr/>
            <p:nvPr/>
          </p:nvCxnSpPr>
          <p:spPr>
            <a:xfrm flipH="1">
              <a:off x="1588044" y="4455342"/>
              <a:ext cx="1615150" cy="0"/>
            </a:xfrm>
            <a:prstGeom prst="line">
              <a:avLst/>
            </a:prstGeom>
            <a:ln w="9525" cmpd="sng">
              <a:solidFill>
                <a:srgbClr val="595959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656537" y="4019583"/>
              <a:ext cx="855820" cy="427996"/>
            </a:xfrm>
            <a:prstGeom prst="rect">
              <a:avLst/>
            </a:prstGeom>
            <a:solidFill>
              <a:srgbClr val="324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ángulo 17"/>
            <p:cNvSpPr/>
            <p:nvPr/>
          </p:nvSpPr>
          <p:spPr>
            <a:xfrm>
              <a:off x="595717" y="3995200"/>
              <a:ext cx="9516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400" dirty="0" smtClean="0">
                  <a:solidFill>
                    <a:schemeClr val="bg1"/>
                  </a:solidFill>
                  <a:latin typeface="Calibri"/>
                  <a:cs typeface="Calibri"/>
                </a:rPr>
                <a:t>1.464</a:t>
              </a:r>
              <a:endParaRPr lang="es-EC" sz="2400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82210" y="3618588"/>
            <a:ext cx="2690704" cy="841237"/>
            <a:chOff x="3201897" y="4015150"/>
            <a:chExt cx="2690704" cy="841237"/>
          </a:xfrm>
        </p:grpSpPr>
        <p:sp>
          <p:nvSpPr>
            <p:cNvPr id="68" name="Rectángulo 17"/>
            <p:cNvSpPr/>
            <p:nvPr/>
          </p:nvSpPr>
          <p:spPr>
            <a:xfrm>
              <a:off x="4035245" y="4456277"/>
              <a:ext cx="18573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000" dirty="0" smtClean="0">
                  <a:solidFill>
                    <a:srgbClr val="324A5E"/>
                  </a:solidFill>
                  <a:cs typeface="Calibri"/>
                </a:rPr>
                <a:t>USD 10’498.376</a:t>
              </a:r>
            </a:p>
          </p:txBody>
        </p:sp>
        <p:sp>
          <p:nvSpPr>
            <p:cNvPr id="42" name="Rectángulo 64"/>
            <p:cNvSpPr>
              <a:spLocks noChangeArrowheads="1"/>
            </p:cNvSpPr>
            <p:nvPr/>
          </p:nvSpPr>
          <p:spPr bwMode="auto">
            <a:xfrm>
              <a:off x="4065005" y="4096736"/>
              <a:ext cx="168447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15900" indent="-207963"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buClrTx/>
                <a:buSzPct val="45000"/>
              </a:pPr>
              <a:r>
                <a:rPr lang="es-EC" altLang="es-EC" sz="1400" b="1" dirty="0" smtClean="0">
                  <a:solidFill>
                    <a:srgbClr val="404040"/>
                  </a:solidFill>
                  <a:latin typeface="+mj-lt"/>
                  <a:ea typeface="Roboto" pitchFamily="2" charset="0"/>
                </a:rPr>
                <a:t>Pagos en </a:t>
              </a:r>
              <a:r>
                <a:rPr lang="es-ES" altLang="es-EC" sz="1400" b="1" dirty="0" smtClean="0">
                  <a:solidFill>
                    <a:srgbClr val="404040"/>
                  </a:solidFill>
                  <a:latin typeface="+mj-lt"/>
                  <a:ea typeface="Roboto" pitchFamily="2" charset="0"/>
                </a:rPr>
                <a:t>línea por</a:t>
              </a:r>
              <a:endParaRPr lang="es-EC" altLang="es-EC" sz="1100" dirty="0">
                <a:solidFill>
                  <a:srgbClr val="404040"/>
                </a:solidFill>
                <a:latin typeface="+mj-lt"/>
                <a:ea typeface="Roboto" pitchFamily="2" charset="0"/>
              </a:endParaRPr>
            </a:p>
          </p:txBody>
        </p:sp>
        <p:cxnSp>
          <p:nvCxnSpPr>
            <p:cNvPr id="48" name="Conector recto 42"/>
            <p:cNvCxnSpPr/>
            <p:nvPr/>
          </p:nvCxnSpPr>
          <p:spPr>
            <a:xfrm flipH="1">
              <a:off x="4144218" y="4455342"/>
              <a:ext cx="1605266" cy="0"/>
            </a:xfrm>
            <a:prstGeom prst="line">
              <a:avLst/>
            </a:prstGeom>
            <a:ln w="9525" cmpd="sng">
              <a:solidFill>
                <a:srgbClr val="595959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3242329" y="4041946"/>
              <a:ext cx="855820" cy="427996"/>
            </a:xfrm>
            <a:prstGeom prst="rect">
              <a:avLst/>
            </a:prstGeom>
            <a:solidFill>
              <a:srgbClr val="324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ángulo 17"/>
            <p:cNvSpPr/>
            <p:nvPr/>
          </p:nvSpPr>
          <p:spPr>
            <a:xfrm>
              <a:off x="3201897" y="4015150"/>
              <a:ext cx="9516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400" dirty="0" smtClean="0">
                  <a:solidFill>
                    <a:schemeClr val="bg1"/>
                  </a:solidFill>
                  <a:latin typeface="Calibri"/>
                  <a:cs typeface="Calibri"/>
                </a:rPr>
                <a:t>9.010</a:t>
              </a:r>
              <a:endParaRPr lang="es-EC" sz="2400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57" name="Rectángulo 18"/>
          <p:cNvSpPr/>
          <p:nvPr/>
        </p:nvSpPr>
        <p:spPr>
          <a:xfrm>
            <a:off x="474741" y="1268597"/>
            <a:ext cx="3512954" cy="322590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154" y="1304499"/>
            <a:ext cx="1326874" cy="1326874"/>
          </a:xfrm>
          <a:prstGeom prst="rect">
            <a:avLst/>
          </a:prstGeom>
        </p:spPr>
      </p:pic>
      <p:cxnSp>
        <p:nvCxnSpPr>
          <p:cNvPr id="47" name="Conector recto 42"/>
          <p:cNvCxnSpPr/>
          <p:nvPr/>
        </p:nvCxnSpPr>
        <p:spPr>
          <a:xfrm flipH="1">
            <a:off x="470976" y="2680640"/>
            <a:ext cx="3440920" cy="0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4094" y="1199275"/>
            <a:ext cx="642374" cy="642374"/>
          </a:xfrm>
          <a:prstGeom prst="rect">
            <a:avLst/>
          </a:prstGeom>
        </p:spPr>
      </p:pic>
      <p:sp>
        <p:nvSpPr>
          <p:cNvPr id="46" name="Rectángulo 104"/>
          <p:cNvSpPr/>
          <p:nvPr/>
        </p:nvSpPr>
        <p:spPr>
          <a:xfrm>
            <a:off x="2110169" y="1619267"/>
            <a:ext cx="1716118" cy="27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n-ea"/>
                <a:cs typeface="Calibri"/>
              </a:rPr>
              <a:t>Declaraciones</a:t>
            </a:r>
            <a:endParaRPr lang="es-EC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55" name="Rectángulo 104"/>
          <p:cNvSpPr/>
          <p:nvPr/>
        </p:nvSpPr>
        <p:spPr>
          <a:xfrm>
            <a:off x="2110169" y="2306836"/>
            <a:ext cx="1716118" cy="27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n-ea"/>
                <a:cs typeface="Calibri"/>
              </a:rPr>
              <a:t>Anexos</a:t>
            </a:r>
            <a:endParaRPr lang="es-EC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51" name="Rectángulo 18"/>
          <p:cNvSpPr/>
          <p:nvPr/>
        </p:nvSpPr>
        <p:spPr>
          <a:xfrm>
            <a:off x="4767987" y="1233920"/>
            <a:ext cx="3727743" cy="322590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9" name="Conector recto 42"/>
          <p:cNvCxnSpPr/>
          <p:nvPr/>
        </p:nvCxnSpPr>
        <p:spPr>
          <a:xfrm flipH="1">
            <a:off x="4804005" y="2680640"/>
            <a:ext cx="3691725" cy="28767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42"/>
          <p:cNvCxnSpPr/>
          <p:nvPr/>
        </p:nvCxnSpPr>
        <p:spPr>
          <a:xfrm flipH="1" flipV="1">
            <a:off x="6304113" y="1989544"/>
            <a:ext cx="1777421" cy="1270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ectángulo 104"/>
          <p:cNvSpPr/>
          <p:nvPr/>
        </p:nvSpPr>
        <p:spPr>
          <a:xfrm>
            <a:off x="4873012" y="3679398"/>
            <a:ext cx="1260483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n-ea"/>
                <a:cs typeface="Calibri"/>
              </a:rPr>
              <a:t>Número de </a:t>
            </a:r>
          </a:p>
          <a:p>
            <a:pPr algn="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n-ea"/>
                <a:cs typeface="Calibri"/>
              </a:rPr>
              <a:t>Devoluciones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+mn-ea"/>
                <a:cs typeface="Calibri"/>
              </a:rPr>
              <a:t>y monto devuelto</a:t>
            </a:r>
            <a:endParaRPr lang="es-EC" sz="1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pic>
        <p:nvPicPr>
          <p:cNvPr id="85" name="Imagen 6" descr="tarjeta-de-credito (1).e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75479" y="2954698"/>
            <a:ext cx="687848" cy="690055"/>
          </a:xfrm>
          <a:prstGeom prst="rect">
            <a:avLst/>
          </a:prstGeom>
        </p:spPr>
      </p:pic>
      <p:sp>
        <p:nvSpPr>
          <p:cNvPr id="86" name="Rectángulo 17"/>
          <p:cNvSpPr/>
          <p:nvPr/>
        </p:nvSpPr>
        <p:spPr>
          <a:xfrm>
            <a:off x="6311410" y="2762515"/>
            <a:ext cx="2006404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  <a:defRPr/>
            </a:pPr>
            <a:r>
              <a:rPr lang="es-ES" sz="2000" dirty="0" smtClean="0">
                <a:solidFill>
                  <a:srgbClr val="324A5E"/>
                </a:solidFill>
                <a:cs typeface="Calibri"/>
              </a:rPr>
              <a:t>211.011 </a:t>
            </a:r>
            <a:r>
              <a:rPr lang="es-ES" sz="1400" dirty="0">
                <a:solidFill>
                  <a:srgbClr val="324A5E"/>
                </a:solidFill>
                <a:cs typeface="Calibri"/>
              </a:rPr>
              <a:t>(2016)</a:t>
            </a:r>
            <a:endParaRPr lang="es-ES" sz="2000" dirty="0">
              <a:solidFill>
                <a:srgbClr val="324A5E"/>
              </a:solidFill>
              <a:cs typeface="Calibri"/>
            </a:endParaRPr>
          </a:p>
          <a:p>
            <a:pPr algn="ctr">
              <a:spcBef>
                <a:spcPts val="800"/>
              </a:spcBef>
              <a:defRPr/>
            </a:pPr>
            <a:r>
              <a:rPr lang="es-EC" sz="2000" dirty="0" smtClean="0">
                <a:solidFill>
                  <a:srgbClr val="324A5E"/>
                </a:solidFill>
                <a:cs typeface="Calibri"/>
              </a:rPr>
              <a:t>562.323 </a:t>
            </a:r>
            <a:r>
              <a:rPr lang="es-EC" sz="1400" dirty="0">
                <a:solidFill>
                  <a:srgbClr val="324A5E"/>
                </a:solidFill>
                <a:cs typeface="Calibri"/>
              </a:rPr>
              <a:t>(2017</a:t>
            </a:r>
            <a:r>
              <a:rPr lang="es-EC" sz="1400" dirty="0" smtClean="0">
                <a:solidFill>
                  <a:srgbClr val="324A5E"/>
                </a:solidFill>
                <a:cs typeface="Calibri"/>
              </a:rPr>
              <a:t>)</a:t>
            </a:r>
          </a:p>
          <a:p>
            <a:pPr algn="ctr">
              <a:spcBef>
                <a:spcPts val="800"/>
              </a:spcBef>
              <a:defRPr/>
            </a:pPr>
            <a:endParaRPr lang="es-EC" sz="2000" dirty="0">
              <a:solidFill>
                <a:srgbClr val="324A5E"/>
              </a:solidFill>
              <a:cs typeface="Calibri"/>
            </a:endParaRPr>
          </a:p>
        </p:txBody>
      </p:sp>
      <p:cxnSp>
        <p:nvCxnSpPr>
          <p:cNvPr id="87" name="Conector recto 42"/>
          <p:cNvCxnSpPr/>
          <p:nvPr/>
        </p:nvCxnSpPr>
        <p:spPr>
          <a:xfrm flipH="1" flipV="1">
            <a:off x="6377002" y="3169966"/>
            <a:ext cx="1777421" cy="1270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ángulo 17"/>
          <p:cNvSpPr/>
          <p:nvPr/>
        </p:nvSpPr>
        <p:spPr>
          <a:xfrm>
            <a:off x="6377002" y="3756017"/>
            <a:ext cx="19663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 smtClean="0">
                <a:solidFill>
                  <a:srgbClr val="324A5E"/>
                </a:solidFill>
                <a:cs typeface="Calibri"/>
              </a:rPr>
              <a:t>USD 245’998.490</a:t>
            </a:r>
            <a:endParaRPr lang="es-ES" sz="1000" dirty="0" smtClean="0">
              <a:solidFill>
                <a:srgbClr val="324A5E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468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2336982" y="652310"/>
            <a:ext cx="4854457" cy="23956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endParaRPr lang="es-EC" sz="2400" b="1" i="1" dirty="0">
              <a:solidFill>
                <a:schemeClr val="accent6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528729" y="160892"/>
            <a:ext cx="4854457" cy="23956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endParaRPr lang="es-EC" sz="1350" b="1" i="1" dirty="0">
              <a:solidFill>
                <a:srgbClr val="004D89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12 Rectángulo">
            <a:extLst>
              <a:ext uri="{FF2B5EF4-FFF2-40B4-BE49-F238E27FC236}">
                <a16:creationId xmlns:a16="http://schemas.microsoft.com/office/drawing/2014/main" xmlns="" id="{1B0794E9-4D75-44D6-AFD1-DF4B18C0B7C0}"/>
              </a:ext>
            </a:extLst>
          </p:cNvPr>
          <p:cNvSpPr/>
          <p:nvPr/>
        </p:nvSpPr>
        <p:spPr>
          <a:xfrm>
            <a:off x="1366049" y="-119228"/>
            <a:ext cx="6371034" cy="7590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80010" tIns="80010" rIns="80010" bIns="80010" anchor="ctr"/>
          <a:lstStyle/>
          <a:p>
            <a:pPr defTabSz="933450">
              <a:lnSpc>
                <a:spcPct val="90000"/>
              </a:lnSpc>
              <a:spcAft>
                <a:spcPct val="35000"/>
              </a:spcAft>
              <a:defRPr/>
            </a:pPr>
            <a:endParaRPr lang="es-ES" sz="1650" b="1" dirty="0">
              <a:solidFill>
                <a:schemeClr val="tx2"/>
              </a:solidFill>
              <a:latin typeface="+mj-lt"/>
              <a:ea typeface="ＭＳ Ｐゴシック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50031" y="260858"/>
            <a:ext cx="4321969" cy="321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8013" indent="-608013">
              <a:lnSpc>
                <a:spcPct val="70000"/>
              </a:lnSpc>
              <a:spcBef>
                <a:spcPct val="20000"/>
              </a:spcBef>
              <a:tabLst>
                <a:tab pos="1006079" algn="l"/>
              </a:tabLst>
              <a:defRPr/>
            </a:pPr>
            <a:r>
              <a:rPr lang="es-EC" sz="2000" b="1" i="1" dirty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Facturación electrónica</a:t>
            </a: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6722" y="3783810"/>
            <a:ext cx="413858" cy="41385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1639" y="752851"/>
            <a:ext cx="500768" cy="50076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700812" y="752852"/>
            <a:ext cx="2129140" cy="7155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C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Contribuyentes emisores de facturas </a:t>
            </a:r>
            <a:r>
              <a:rPr lang="es-EC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electrónicas</a:t>
            </a:r>
          </a:p>
          <a:p>
            <a:r>
              <a:rPr lang="es-EC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(En número)</a:t>
            </a:r>
            <a:r>
              <a:rPr lang="es-EC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s-EC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24" name="Conector recto 23"/>
          <p:cNvCxnSpPr/>
          <p:nvPr/>
        </p:nvCxnSpPr>
        <p:spPr>
          <a:xfrm>
            <a:off x="1669711" y="699272"/>
            <a:ext cx="0" cy="627077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>
            <a:off x="1026572" y="3760635"/>
            <a:ext cx="0" cy="570070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ángulo 6"/>
          <p:cNvSpPr/>
          <p:nvPr/>
        </p:nvSpPr>
        <p:spPr>
          <a:xfrm>
            <a:off x="997671" y="4011810"/>
            <a:ext cx="147989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s-EC" sz="1350" dirty="0">
                <a:solidFill>
                  <a:srgbClr val="404040"/>
                </a:solidFill>
                <a:latin typeface="Calibri"/>
                <a:cs typeface="Calibri"/>
              </a:rPr>
              <a:t>Total general 2017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215515" y="3687775"/>
            <a:ext cx="10438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2400" b="1" dirty="0">
                <a:solidFill>
                  <a:srgbClr val="404040"/>
                </a:solidFill>
                <a:cs typeface="Calibri"/>
              </a:rPr>
              <a:t>32.406</a:t>
            </a:r>
            <a:endParaRPr lang="es-ES" sz="2400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5724934" y="760495"/>
            <a:ext cx="229487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Total comprobantes electrónicos por </a:t>
            </a:r>
            <a:r>
              <a:rPr lang="es-EC" sz="13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año</a:t>
            </a:r>
          </a:p>
          <a:p>
            <a:r>
              <a:rPr lang="es-EC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(En millones)</a:t>
            </a:r>
            <a:endParaRPr lang="es-EC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33" name="Conector recto 32"/>
          <p:cNvCxnSpPr/>
          <p:nvPr/>
        </p:nvCxnSpPr>
        <p:spPr>
          <a:xfrm>
            <a:off x="5616922" y="671745"/>
            <a:ext cx="0" cy="627077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agen 2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66712" y="690897"/>
            <a:ext cx="500768" cy="500768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939" y="3833687"/>
            <a:ext cx="413858" cy="413858"/>
          </a:xfrm>
          <a:prstGeom prst="rect">
            <a:avLst/>
          </a:prstGeom>
        </p:spPr>
      </p:pic>
      <p:cxnSp>
        <p:nvCxnSpPr>
          <p:cNvPr id="38" name="Conector recto 37"/>
          <p:cNvCxnSpPr/>
          <p:nvPr/>
        </p:nvCxnSpPr>
        <p:spPr>
          <a:xfrm>
            <a:off x="6114976" y="3761649"/>
            <a:ext cx="0" cy="570070"/>
          </a:xfrm>
          <a:prstGeom prst="lin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ángulo 38"/>
          <p:cNvSpPr/>
          <p:nvPr/>
        </p:nvSpPr>
        <p:spPr>
          <a:xfrm>
            <a:off x="6383186" y="4061688"/>
            <a:ext cx="147989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s-EC" sz="1350" dirty="0">
                <a:solidFill>
                  <a:srgbClr val="404040"/>
                </a:solidFill>
                <a:latin typeface="Calibri"/>
                <a:cs typeface="Calibri"/>
              </a:rPr>
              <a:t>Total general 2017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6080919" y="3737652"/>
            <a:ext cx="2042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2400" b="1" dirty="0" smtClean="0">
                <a:solidFill>
                  <a:srgbClr val="404040"/>
                </a:solidFill>
                <a:latin typeface="Calibri"/>
                <a:cs typeface="Calibri"/>
              </a:rPr>
              <a:t>4.021 </a:t>
            </a:r>
            <a:r>
              <a:rPr lang="es-ES" sz="2400" b="1" dirty="0">
                <a:solidFill>
                  <a:srgbClr val="404040"/>
                </a:solidFill>
                <a:latin typeface="Calibri"/>
                <a:cs typeface="Calibri"/>
              </a:rPr>
              <a:t>millones</a:t>
            </a:r>
          </a:p>
        </p:txBody>
      </p:sp>
      <p:graphicFrame>
        <p:nvGraphicFramePr>
          <p:cNvPr id="23" name="2 Gráfico"/>
          <p:cNvGraphicFramePr/>
          <p:nvPr>
            <p:extLst>
              <p:ext uri="{D42A27DB-BD31-4B8C-83A1-F6EECF244321}">
                <p14:modId xmlns:p14="http://schemas.microsoft.com/office/powerpoint/2010/main" xmlns="" val="1186016781"/>
              </p:ext>
            </p:extLst>
          </p:nvPr>
        </p:nvGraphicFramePr>
        <p:xfrm>
          <a:off x="250031" y="1342214"/>
          <a:ext cx="3962329" cy="230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8" name="2 Gráfico"/>
          <p:cNvGraphicFramePr/>
          <p:nvPr>
            <p:extLst>
              <p:ext uri="{D42A27DB-BD31-4B8C-83A1-F6EECF244321}">
                <p14:modId xmlns:p14="http://schemas.microsoft.com/office/powerpoint/2010/main" xmlns="" val="4173389417"/>
              </p:ext>
            </p:extLst>
          </p:nvPr>
        </p:nvGraphicFramePr>
        <p:xfrm>
          <a:off x="4679156" y="1419521"/>
          <a:ext cx="4103177" cy="2223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0" name="29 CuadroTexto"/>
          <p:cNvSpPr txBox="1"/>
          <p:nvPr/>
        </p:nvSpPr>
        <p:spPr>
          <a:xfrm>
            <a:off x="80527" y="4675059"/>
            <a:ext cx="1393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" i="1" dirty="0"/>
              <a:t>Fuente: Base de datos  SRI</a:t>
            </a:r>
          </a:p>
          <a:p>
            <a:r>
              <a:rPr lang="es-EC" sz="600" i="1" dirty="0"/>
              <a:t>Corte: 31 de diciembre 2017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211306" y="4397265"/>
            <a:ext cx="168442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350" dirty="0"/>
              <a:t>Crecimiento anual:  </a:t>
            </a:r>
            <a:r>
              <a:rPr lang="es-EC" b="1" dirty="0"/>
              <a:t>54%</a:t>
            </a:r>
            <a:endParaRPr lang="es-EC" sz="1350" b="1" dirty="0"/>
          </a:p>
        </p:txBody>
      </p:sp>
      <p:sp>
        <p:nvSpPr>
          <p:cNvPr id="25" name="24 CuadroTexto"/>
          <p:cNvSpPr txBox="1"/>
          <p:nvPr/>
        </p:nvSpPr>
        <p:spPr>
          <a:xfrm>
            <a:off x="1665124" y="4452343"/>
            <a:ext cx="168442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350" dirty="0"/>
              <a:t>Crecimiento anual:  </a:t>
            </a:r>
            <a:r>
              <a:rPr lang="es-EC" b="1" dirty="0"/>
              <a:t>63%</a:t>
            </a:r>
            <a:endParaRPr lang="es-EC" sz="1350" b="1" dirty="0"/>
          </a:p>
        </p:txBody>
      </p:sp>
      <p:sp>
        <p:nvSpPr>
          <p:cNvPr id="27" name="Rectángulo 6"/>
          <p:cNvSpPr/>
          <p:nvPr/>
        </p:nvSpPr>
        <p:spPr>
          <a:xfrm>
            <a:off x="2676319" y="3841019"/>
            <a:ext cx="15921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s-EC" sz="1050" b="1" dirty="0">
                <a:solidFill>
                  <a:srgbClr val="404040"/>
                </a:solidFill>
                <a:latin typeface="Calibri"/>
                <a:cs typeface="Calibri"/>
              </a:rPr>
              <a:t>Obligados: </a:t>
            </a:r>
            <a:r>
              <a:rPr lang="es-EC" sz="1050" dirty="0">
                <a:solidFill>
                  <a:srgbClr val="404040"/>
                </a:solidFill>
                <a:latin typeface="Calibri"/>
                <a:cs typeface="Calibri"/>
              </a:rPr>
              <a:t>25.603 </a:t>
            </a:r>
            <a:r>
              <a:rPr lang="es-EC" sz="105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(79%)</a:t>
            </a:r>
            <a:r>
              <a:rPr lang="es-EC" sz="1350" b="1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</a:p>
          <a:p>
            <a:pPr algn="ctr" fontAlgn="b"/>
            <a:r>
              <a:rPr lang="es-EC" sz="1050" b="1" dirty="0">
                <a:solidFill>
                  <a:srgbClr val="404040"/>
                </a:solidFill>
                <a:latin typeface="Calibri"/>
                <a:cs typeface="Calibri"/>
              </a:rPr>
              <a:t>Voluntarios: </a:t>
            </a:r>
            <a:r>
              <a:rPr lang="es-EC" sz="1050" dirty="0">
                <a:solidFill>
                  <a:srgbClr val="404040"/>
                </a:solidFill>
                <a:latin typeface="Calibri"/>
                <a:cs typeface="Calibri"/>
              </a:rPr>
              <a:t>6.803 </a:t>
            </a:r>
            <a:r>
              <a:rPr lang="es-EC" sz="105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(21 %)</a:t>
            </a:r>
          </a:p>
        </p:txBody>
      </p:sp>
      <p:sp>
        <p:nvSpPr>
          <p:cNvPr id="31" name="30 Abrir llave"/>
          <p:cNvSpPr/>
          <p:nvPr/>
        </p:nvSpPr>
        <p:spPr>
          <a:xfrm>
            <a:off x="2509943" y="3794014"/>
            <a:ext cx="116443" cy="470094"/>
          </a:xfrm>
          <a:prstGeom prst="leftBrace">
            <a:avLst/>
          </a:prstGeom>
          <a:ln w="9525" cmpd="sng">
            <a:solidFill>
              <a:srgbClr val="595959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 sz="1350"/>
          </a:p>
        </p:txBody>
      </p:sp>
      <p:cxnSp>
        <p:nvCxnSpPr>
          <p:cNvPr id="34" name="Conector recto 12"/>
          <p:cNvCxnSpPr/>
          <p:nvPr/>
        </p:nvCxnSpPr>
        <p:spPr>
          <a:xfrm>
            <a:off x="4442346" y="400280"/>
            <a:ext cx="6824" cy="4413279"/>
          </a:xfrm>
          <a:prstGeom prst="line">
            <a:avLst/>
          </a:prstGeom>
          <a:ln w="9525" cmpd="sng">
            <a:solidFill>
              <a:srgbClr val="C8A51D"/>
            </a:solidFill>
            <a:prstDash val="sysDash"/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1647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ISEhUUEhIUFBIUGBQVFxcVFRQVFRcRFBgWFxUUFRQYHCggGBolGxgVITEhJSkrLy4uFx8zODMsNyguLisBCgoKDg0OGxAQGywkHyQsLCwwNDcvLC8sLDAsLSwsNC8wMCwsLDQsLC4sLSwsLDQ0LCwuNCwsLy0sNCwsNSwsLP/AABEIAOgA2QMBIgACEQEDEQH/xAAcAAEAAQUBAQAAAAAAAAAAAAAAAQIDBAUGBwj/xABEEAACAQICBgUICAQFBQEAAAAAAQIDEQQhBQYSMUFREyJhcZEHFDKBk6HS8EJSYnKSorHRQ4LB4TNVY8LxFSNTc7Ik/8QAGwEBAAIDAQEAAAAAAAAAAAAAAAQFAgMGAQf/xAAwEQACAQMCBAQFBAMBAAAAAAAAAQIDBBESIQUxQVETcdHhIjJhgZFCUqHwscHxFP/aAAwDAQACEQMRAD8A9xAAAAAAAAAAAAAAAAAAAAAAAAAAAAAAAMfH42nQpyqVZqFOKu5Pd/d9nEHqTbwjIB5LjfKpW6dypUoPDrJQndTkvrua9FvlZ2Oy1f17weKstvoajy2Ktld8oz9GXdv7DVGtCTwmTa3DrilHVKO35x5nUAA2kEAAAAAAFLkS2QkASiQAAAAALkMpAKwQiQAAAAQySlsAXKiEiQAAajWXWGjgqXSVXm7qEF6c5corlze5HjaSyzKEJTkoxWWzJ0zpajhaTq1pbMF65SlwjFcW+R4jrTrJiNI1L7MlSg+pSjdqP2p23za48Ny43wdY9YK2Nq9JWeSuoQXoQjyjzfN734JXYu0YJWtsQkk5OMZTk2qkpNO72csu0hVKuvZcjqrLh8bVKct5v8Ly/vvp5xadmmnyas/BlLkbLSWdNN/YcbtyaU9vaipPNx6qavzNX0U52jSW1Uk1GKyzbaSWeXE0Y3wWqqfC5PodHoDXXGYSyhU6Skv4dW8o25RfpQ9Tt2HpmrHlEwuLlGlK9GvLJQk9qMpcoTX9UmcDo3yQY6rniMRSop8FtVpLvS2Y+EmdjoLyT4PDzhUlUrValOUZxvJQipwacZKMEnvS3tkylCpHrsczf3FnVy1H4u6/30Z34AJJSAhkgApSKgAAAAAAAARYkAAAAAAAFLJSJAAAABRXctmWwk52eypOycrZJtblc8KxerGnNIVpVK1HYk8tqpOEIRSeUIRTclFdi7btvP3gGEoKXMkW9zOhlw5s+b9O6v1cDV6GtUhUqOMZvYcnGO05JRvJJt5X3cUY1HGzgtlPq77NKST5q6yNxr5jem0hiHfKM+jXZ0SUH6rxZz7RXT+Z4O1tot0Y693hMrq1pSd5Nt78+fyl4G71GwvSY7Drh0kJfge3/tNCkdt5JqG1jovhThUn67KF/wA4p7zRjfS0W82uzPawAWhwgZTtPkVAAAAAAAAAAAAAAAAAAAAAAAAAAAAAFnF4hU6c6kvRhGU33RTb/QvHK+U7H9Do+qr2lV2aK7dt9f8AIpmMnhNm2hT8WpGC6tI8Kq1nOTnL0ptyf3pO797EfnsIUQyqPoIl8/uemeRfC9evUt6MYRT+/KTf/wARPNEe0+SXB7GDlN/xKkrfdgoxXvUjfbrMyq4zU02zXdo7YAFgccAAAAAAAUsIAqAAAAAAIbJKXmASmSEgAAAAACkAqBCJAB5R5ZNI7VWjh08qcXVn96fVh4JS/EerSkkm27JZt9iPnXWLSjxWJq1uFSbcf/WurD8qXvI9zLEcdy54JQ113PpFfy9vU13Z8+spZJcp0nLdwIB1ucFVHDScldWWTb5RfH+x9A6p4LocHQp8VBN/en15e+TPENDYbp8RSoRXVnOMHne8L9Zr+VSZ9CpEy2jzZzPHKzbjD7gAEs58AAAAAAhoWJAAAAAAABTe5KRIAAAAAAABFiQAQkSAAcj5TtMeb4OUIu1TEf8AajzUH/iS/Ddd8keI2Om8oOnPO8XJxd6VK9Onydn15+uXujE5tIrq09UjteGW3gUEnze7/vkVUaLk7brb+4rrVVbZjku3f3XW/wD45FG1y37u/sZQkaic+7O78kejtvFSqtZUYNp/6lS8Y/lUz2A5DyXaM6HBKbXWrydT+T0Yeqy2v5jryxox0wRxXEa3i3En22/HuAAbSCAAAAAAAAAAAAAAAAAAAAAAAAAAADkPKTrF5rhujhK1eveMbb4w+nPwdl2tcjp9IY2FCnOrUlswgnKT7Fy5vhbtPn/WLTE8ZiJ1p5bWUY/UpL0Y/wBX2tmivU0xwubLThdn41XXL5Y/y+3qayKJbDZBAOuyDO0Lo+WJr06MfSqSUb8o75S9UU36jBPTPJBoa7qYqS3XpU+/J1JL8sb/AHjZShqkQ7+58Gi31PS6FGMIxhFWjFKKXKKVkvAuAFkcSAAAAAAAAAAChrMAqTJI3GtraRz6uSANmDUx0i12myoVlNXXywC4CGyLgFQAAAAAAbB5lr9rptSeFw0lsptVqizTte9KFt+57TXdzMZzUVlki2tp156Y/f6Go8oOtLxlToaDvh6TbbW6pNZOXbFblz38jipdhkV630Y7t7a5vl+nu53xrFfN6nlnYW9KNKmoRWyIFgQ5WMMG9vCMnA4SdapClTV6lSSgu98e5Zt9iZ9DaG0bDDUKdGHo04qN+Le+Un2t3b7zz/yRau2TxlRZyvCin9XdOp631V2J8z0y5OoQwsnK8UufEqaFyX+fYkEJkm8qgAAAAAAAGAUslIJEgGPpCTVKbXCL/Q5Tztczsn2nnesGDUaknQk3DfazspcYp8V+4BsHiu06HV5t02+Dk7dySX63OT0Bq9iK6VSpUjCk/q9abSdn2R9/cd5QoxhFRirRirJdgBWyLFQACAAAIbMfSGPpUIOpWnGEI73J+CXN9iPI9cdeamLvSo3p4fc+E6i+016Mfs+PI1zqKHMl2tnUuJfDy6s3GvGu7qXw2DnaLvGpXTaXJwpyXek5LnlzPO6lRRWxDJcd2/vRT0jUdlbnx49xaIU5uTyzqbe2hRjpj/3zDRFipCdkvnwMCSUTyNrqhq/LHYlU1dU1aVWS+jT5J/WluXrfA1WFw861SNOnFyqTajGK4t/N2+CTPftT9XYYHDqmrSqS61SdvSqdn2VuS/q2bqVPUyr4jeeFDEeb5epuMPQjCMYQSjCKUYpblFKyS9RU0VAnHLEJEgAAAAAXBTsgFQBRVqKKcnuSu+4ArNTiMdUqTcMPbq+lKXorkr2eZr46YqV6nRpOEHJRulnsvnLcnk/A6KhRjCKjFWS+bvm+0A5nF08TCSdapFxalaMHK18ruV7cylVU96NjrHvp/wA3+01DALuA00oTlThGTa6zjGEpK2S2sl3G3WnqTi7PrpPqvmua32NToJ//AKIvmpL1Wv8A0OraALOCr7cFK1r3/VovlFKlGKUYxUYrckkku5I0WntcMJhbqdTbqL+HT60r/a4R9bR42luzOnTnUemCyzoDlNZ9esPhbwhatXWWxF9WL/1J8O5XZwGsWvWKxN4xfQUn9GDe019qpvfcrLvOViiNO46RLu14R+qs/t6v0/JsdN6br4ye3Xne3oxWUIL7MeHe7vtNYypkEZvJeQioLEVhFKZNhYpnVUe08Msickvn3IsbTk0km22kopXbbySSW9tlEryatdtuySV229ySW99h6xqDqgsNaviEniGurHeqKf61Gt74blxb206bkyFd3caMMv7LubTyeaoLBw6Wsk8VUWfHooPPYT+tzfq4Z9n0hg9MT0pOjFRWEcpVqyqyc5czM6QbZiKoVqR6azJ2ydosorSAK0yopRKAJAAAIauSACxh8HCCtGK37Xr3LwWRfIbMTEY+CjLZlFuOTs09l/a5AGPp/CznBSgtqUL5cXF70u3JHGPGVJycFRqRtvc4ygl+KzfqOlo6yRV02m+Dbt4nJ626zdHFqLTrTu8ndRW7a/ZHkpKKyzZSpSqyUI82dHq0oqU6k5RSh1Vn9J5uy7v1ZRrJr3SwstiNOVSo47W9Rgk20tqWb4cEcTozTtCjTTnUU57PfJydnJdl2vccvj8fKtUlUlvk/BcEu5GmpVwtiwsrHxKj8RbL7ZN3pzXTGYm6dToqf1KV4Zfal6T8bdhzqQ2i7h6e1fJ7vBvi+LIjbk9zooQhSjiKwi0hLkXa1RW2Yrqp3557r/P/ADYbMTYtwQyzUxSWSzfuMWpWb3v9vUe4DlgyauJ4R8f2LNGlKclGEXKcnZJZtsuaOwE60rQWXGT9Fd759h6Tq9q/HDrK2211pS9J9n2V2G2nScvIrru/hRWOcu3qNUNWo4a1Spadd7uMad+EecvteHb18KzMTD4WXE2mHwT4k2MVFYRzVWrOrLVN7kU5MyKcWzIpYVIvxpnprLMKRejArUStRAKEipIhFaQASJAAAAAOCx/lQw8bqjRqVHwcrU4v15y/Kc5j/KVjJ36NUqK7I7cl65ZflOMJ2crkB1pvqdZT4dbw/Tnz39jt9AaTWJi5Y3FVJuE3JUrtbcdmybirJxTbyXFE6d1qew6dKPRQSkkmkpuOy1lH6PWcbXzybODdyLPmeqo0sGErGEqmp7rouiKp1ZN3bbfNtt+JbbbK40yipWiuPcuZhqJapNvYxNuW16Kt3u5l080U4dZXfESxUdyzfZu8TzJn4aRk0aTfdxfBcrleIqxWSslzvveaNfiNJtq0OorZ82/2/uYEpX3u4C+psKuMS3K/fkYlSrKW9+rgW9q/f85GXo/RtWs9mnBvm7HsYN8jXVrwprMngx78F89iNvojQU6rTkmlyW9974HYau+T+StKpk/eegaM1fp0krRJMKCW8ijueKSl8NLZd+vscroLV9rZtG0VbK2R2GF0Zs+LfffmbOnQSL0YEgqW87sxqWHS3IvxgXUiQeFCiVWJAAKWyWgkAEiQAAAAAAAD5tRG0Ulmriorjd9mZVnd4K61NvOLa7ChSmt6T7dxjSxsnusu0x6tRy4tr+vMHuroZVbF37FyWfizHnXvuSRYuRc9weOeC45N73fvIcijau7RTbfBK7b7jo9C6j4zEWbj0UHxn6Xqj+5nGm5ciJWu6dL536nPOd+/9f7mw0ToHE4l/wDapNr6zyj4veeq6v8Ak2w9G0prpZ855r1R3HcYXR8YKyikSI0F1KevxaT2prH1Z5pq/wCTKKtKvLbfJZR7j0HRug6VJJQgklyRt4U7FxRN6SXIqp1JTeZPLLMKCReUCoHpgRYkAAAAAAAAAAAAAAAAAAAA+UqlWUt7v88ihHvGmtVcGqsIQwtCKcW3alDg+C4vcvWY2E1YwfS0l5vQlCbe+lBbk2u9Ze7lZuolPTPTjql+cepfvjcP2s8PlMp2z6Fp6sYb/LMLLdmlSjyTVs92fHwEtVsN/lOGe7/xbsr71nxfzcm/+d9w+MQ/azwHBYGrXlajTlN9iyXe+R2uhPJpVqWdeexH6sd775cD1ehotU0lSwdNRssoTVOzu+WTVrbv+NnhsGmutBwfJVJteNzbGjFECtxKtU2Wy+nqczoLU3DYddSmk/rPOT9bOlo4VLgXvM4/a/HP9yfNY85+0qfEbSA3ndlUaZWolrzWPOftKnxDzWPOftKnxA8L4LHmsec/aVPiHmsec/aVPiAL4LHmsec/aVPiHmsec/aVPiAL4LHmsec/aVPiHmsec/aVPiAL4LHmsec/aVPiMbF6Pk84VZxazs5TcX6tpPPdv9+ZjJtLKWQbAGvwVFyV5uXcp1FZ8fpfPuWT5rHnP2lT4hGWpZBfBY81jzn7Sp8Q81jzn7Sp8RkC+DVaRqdG4pKb2r/xKvNKys9+ZcqZfw6zzksqk+F811uJipptpdAbEGLSoJrNVI99Sp8RX5rHnP2lT4jIF8FjzWPOftKnxE+brnL8c/3ANdprRc6sozpzSnFONpLJp3unv5tWaMTReh63SRqVpJbF2oKz335ZLnxAIsrSnKpree/PbPc8wXv+gwV7RlfLNVLZKLgvo29Gy3Z2V753f9Cju2Zc3eq3d2azvHPeyASj0uUNDRg04qaaz/xXya5cm/lsU9DRum4yurb6m62V0krXyQABs9uf1F+L+w6Sf1PzL9gACqEpXzikud7591i4AAAAAAAAAAAAAAAAAAAAYGkaVaTj0bss79a2d1bhnlcu1I1r9WVO1+MZN2z4qW/dw/cAwUMNvuCZRq8JQ4b4tq/Hc7rxZTs1/rU7/clbjb6fd4AGYLtNVL9Zw2eSTv43/oXgAD//2Q==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7" name="Rectángulo 42"/>
          <p:cNvSpPr/>
          <p:nvPr/>
        </p:nvSpPr>
        <p:spPr>
          <a:xfrm>
            <a:off x="5127523" y="1220804"/>
            <a:ext cx="2447925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Ciudadanos capacitados </a:t>
            </a:r>
          </a:p>
          <a:p>
            <a:pPr lvl="0" algn="ctr">
              <a:defRPr/>
            </a:pPr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2017: </a:t>
            </a:r>
            <a:r>
              <a:rPr lang="es-EC" sz="2400" b="1" dirty="0" smtClean="0"/>
              <a:t>261.789</a:t>
            </a:r>
          </a:p>
          <a:p>
            <a:pPr lvl="0" algn="ctr">
              <a:defRPr/>
            </a:pPr>
            <a:endParaRPr lang="es-EC" sz="14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Número de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convenios </a:t>
            </a:r>
            <a:r>
              <a:rPr lang="es-EC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Universidades</a:t>
            </a:r>
          </a:p>
          <a:p>
            <a:pPr algn="ctr">
              <a:defRPr/>
            </a:pPr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21</a:t>
            </a:r>
            <a:endParaRPr lang="es-EC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 algn="ctr">
              <a:defRPr/>
            </a:pPr>
            <a:endParaRPr lang="es-EC" sz="2400" b="1" dirty="0"/>
          </a:p>
        </p:txBody>
      </p:sp>
      <p:sp>
        <p:nvSpPr>
          <p:cNvPr id="12" name="Rectángulo 42"/>
          <p:cNvSpPr/>
          <p:nvPr/>
        </p:nvSpPr>
        <p:spPr>
          <a:xfrm>
            <a:off x="4824017" y="3300191"/>
            <a:ext cx="3264344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-171450">
              <a:spcBef>
                <a:spcPts val="600"/>
              </a:spcBef>
              <a:buFont typeface="Wingdings" pitchFamily="2" charset="2"/>
              <a:buChar char="§"/>
            </a:pPr>
            <a:r>
              <a:rPr lang="es-ES" sz="1400" b="1" dirty="0" smtClean="0"/>
              <a:t>13 </a:t>
            </a:r>
            <a:r>
              <a:rPr lang="es-ES" sz="1400" dirty="0" smtClean="0"/>
              <a:t>Núcleos abiertos</a:t>
            </a:r>
          </a:p>
          <a:p>
            <a:pPr marL="628650" lvl="1" indent="-171450">
              <a:spcBef>
                <a:spcPts val="600"/>
              </a:spcBef>
              <a:buFont typeface="Wingdings" pitchFamily="2" charset="2"/>
              <a:buChar char="§"/>
            </a:pPr>
            <a:r>
              <a:rPr lang="es-ES" sz="1400" b="1" dirty="0" smtClean="0"/>
              <a:t>143</a:t>
            </a:r>
            <a:r>
              <a:rPr lang="es-ES" sz="1400" dirty="0" smtClean="0">
                <a:latin typeface="+mn-lt"/>
                <a:ea typeface="+mn-ea"/>
              </a:rPr>
              <a:t> docentes capacitados</a:t>
            </a:r>
          </a:p>
          <a:p>
            <a:pPr marL="628650" lvl="1" indent="-171450">
              <a:spcBef>
                <a:spcPts val="600"/>
              </a:spcBef>
              <a:buFont typeface="Wingdings" pitchFamily="2" charset="2"/>
              <a:buChar char="§"/>
            </a:pPr>
            <a:r>
              <a:rPr lang="es-ES" sz="1400" b="1" dirty="0" smtClean="0">
                <a:latin typeface="+mn-lt"/>
                <a:ea typeface="+mn-ea"/>
              </a:rPr>
              <a:t>1.507</a:t>
            </a:r>
            <a:r>
              <a:rPr lang="es-ES" sz="1400" dirty="0" smtClean="0">
                <a:latin typeface="+mn-lt"/>
                <a:ea typeface="+mn-ea"/>
              </a:rPr>
              <a:t> estudiantes capacitados</a:t>
            </a:r>
          </a:p>
          <a:p>
            <a:pPr marL="628650" lvl="1" indent="-171450">
              <a:spcBef>
                <a:spcPts val="600"/>
              </a:spcBef>
              <a:buFont typeface="Wingdings" pitchFamily="2" charset="2"/>
              <a:buChar char="§"/>
            </a:pPr>
            <a:r>
              <a:rPr lang="es-ES" sz="1400" b="1" dirty="0" smtClean="0">
                <a:latin typeface="+mn-lt"/>
                <a:ea typeface="+mn-ea"/>
              </a:rPr>
              <a:t>34.878</a:t>
            </a:r>
            <a:r>
              <a:rPr lang="es-ES" sz="1400" dirty="0" smtClean="0">
                <a:latin typeface="+mn-lt"/>
                <a:ea typeface="+mn-ea"/>
              </a:rPr>
              <a:t> ciudadanos atendidos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7" name="Imagen 16" descr="naf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4144" y="3369993"/>
            <a:ext cx="3015376" cy="111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AutoShape 4" descr="Resultado de imagen para capacitacion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030" name="AutoShape 6" descr="Resultado de imagen para capacitacion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40" name="Picture 2" descr="Resultado de imagen para people icon png ecuad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7450" y="1106503"/>
            <a:ext cx="2652458" cy="1608569"/>
          </a:xfrm>
          <a:prstGeom prst="rect">
            <a:avLst/>
          </a:prstGeom>
          <a:noFill/>
        </p:spPr>
      </p:pic>
      <p:sp>
        <p:nvSpPr>
          <p:cNvPr id="23" name="22 CuadroTexto"/>
          <p:cNvSpPr txBox="1"/>
          <p:nvPr/>
        </p:nvSpPr>
        <p:spPr>
          <a:xfrm>
            <a:off x="472738" y="382481"/>
            <a:ext cx="6254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Fortalecimiento de la Cultura Tributaria</a:t>
            </a:r>
          </a:p>
        </p:txBody>
      </p:sp>
    </p:spTree>
    <p:extLst>
      <p:ext uri="{BB962C8B-B14F-4D97-AF65-F5344CB8AC3E}">
        <p14:creationId xmlns:p14="http://schemas.microsoft.com/office/powerpoint/2010/main" xmlns="" val="90173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051309" y="2013274"/>
            <a:ext cx="879565" cy="879565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38250" y="2129890"/>
            <a:ext cx="705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</a:t>
            </a:r>
          </a:p>
        </p:txBody>
      </p:sp>
      <p:sp>
        <p:nvSpPr>
          <p:cNvPr id="10" name="Rectángulo 1"/>
          <p:cNvSpPr/>
          <p:nvPr/>
        </p:nvSpPr>
        <p:spPr>
          <a:xfrm>
            <a:off x="1952643" y="2200223"/>
            <a:ext cx="62987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Combate a la evasión – hitos importantes</a:t>
            </a:r>
            <a:endParaRPr lang="es-EC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2" descr="D:\ESCRITORIO\PENDIENTES\REFORMA TRIBUTARIA 2016\PPT\0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6814" y="2741901"/>
            <a:ext cx="6993129" cy="648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8050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72942" y="206678"/>
            <a:ext cx="75192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4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Proyecto SIMAR</a:t>
            </a:r>
            <a:endParaRPr lang="es-ES" sz="24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7" name="15 Rectángulo"/>
          <p:cNvSpPr>
            <a:spLocks noChangeArrowheads="1"/>
          </p:cNvSpPr>
          <p:nvPr/>
        </p:nvSpPr>
        <p:spPr bwMode="auto">
          <a:xfrm>
            <a:off x="3572643" y="843525"/>
            <a:ext cx="42728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altLang="es-EC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Recaudación total enero – diciembre 2017 </a:t>
            </a:r>
          </a:p>
          <a:p>
            <a:r>
              <a:rPr lang="es-ES_tradnl" altLang="es-EC" sz="1400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ICE bebidas </a:t>
            </a:r>
            <a:r>
              <a:rPr lang="es-ES_tradnl" altLang="es-EC" sz="1400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alcohólicas, </a:t>
            </a:r>
            <a:r>
              <a:rPr lang="es-ES_tradnl" altLang="es-EC" sz="1400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cervezas y cigarrillos</a:t>
            </a:r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72943" y="845956"/>
            <a:ext cx="323181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s-ES_tradnl" altLang="es-EC" sz="3000" b="1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    </a:t>
            </a:r>
            <a:r>
              <a:rPr lang="es-ES_tradnl" altLang="es-EC" sz="3000" b="1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USD 400,6 </a:t>
            </a:r>
            <a:r>
              <a:rPr lang="es-ES_tradnl" altLang="es-EC" sz="3000" b="1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MM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6192"/>
          <a:stretch/>
        </p:blipFill>
        <p:spPr>
          <a:xfrm>
            <a:off x="415391" y="3933970"/>
            <a:ext cx="287765" cy="656878"/>
          </a:xfrm>
          <a:prstGeom prst="rect">
            <a:avLst/>
          </a:prstGeom>
        </p:spPr>
      </p:pic>
      <p:sp>
        <p:nvSpPr>
          <p:cNvPr id="13" name="15 Rectángulo"/>
          <p:cNvSpPr>
            <a:spLocks noChangeArrowheads="1"/>
          </p:cNvSpPr>
          <p:nvPr/>
        </p:nvSpPr>
        <p:spPr bwMode="auto">
          <a:xfrm>
            <a:off x="4800982" y="4075980"/>
            <a:ext cx="6358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altLang="es-EC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22%</a:t>
            </a:r>
            <a:endParaRPr lang="es-ES_tradnl" altLang="es-EC" sz="20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15 Rectángulo"/>
          <p:cNvSpPr>
            <a:spLocks noChangeArrowheads="1"/>
          </p:cNvSpPr>
          <p:nvPr/>
        </p:nvSpPr>
        <p:spPr bwMode="auto">
          <a:xfrm>
            <a:off x="4683236" y="2501247"/>
            <a:ext cx="8012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altLang="es-EC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383%</a:t>
            </a:r>
            <a:endParaRPr lang="es-ES_tradnl" altLang="es-EC" sz="20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15 Rectángulo"/>
          <p:cNvSpPr>
            <a:spLocks noChangeArrowheads="1"/>
          </p:cNvSpPr>
          <p:nvPr/>
        </p:nvSpPr>
        <p:spPr bwMode="auto">
          <a:xfrm>
            <a:off x="4683235" y="3307934"/>
            <a:ext cx="6358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s-ES_tradnl" altLang="es-EC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7%</a:t>
            </a:r>
            <a:endParaRPr lang="es-ES_tradnl" altLang="es-EC" sz="20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4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755"/>
          <a:stretch/>
        </p:blipFill>
        <p:spPr>
          <a:xfrm>
            <a:off x="289661" y="2281404"/>
            <a:ext cx="508306" cy="731356"/>
          </a:xfrm>
          <a:prstGeom prst="rect">
            <a:avLst/>
          </a:prstGeom>
        </p:spPr>
      </p:pic>
      <p:sp>
        <p:nvSpPr>
          <p:cNvPr id="23" name="22 Rectángulo"/>
          <p:cNvSpPr/>
          <p:nvPr/>
        </p:nvSpPr>
        <p:spPr>
          <a:xfrm>
            <a:off x="917365" y="718222"/>
            <a:ext cx="6912429" cy="870857"/>
          </a:xfrm>
          <a:prstGeom prst="rect">
            <a:avLst/>
          </a:prstGeom>
          <a:noFill/>
          <a:ln>
            <a:solidFill>
              <a:srgbClr val="ACACA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4" name="CustomShape 2"/>
          <p:cNvSpPr/>
          <p:nvPr/>
        </p:nvSpPr>
        <p:spPr>
          <a:xfrm>
            <a:off x="883489" y="2455821"/>
            <a:ext cx="928268" cy="548690"/>
          </a:xfrm>
          <a:prstGeom prst="roundRect">
            <a:avLst>
              <a:gd name="adj" fmla="val 10000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58680" tIns="47520" rIns="34200" bIns="4716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dirty="0">
                <a:solidFill>
                  <a:schemeClr val="bg2"/>
                </a:solidFill>
              </a:rPr>
              <a:t>Cerveza </a:t>
            </a:r>
            <a:endParaRPr lang="es-EC" sz="1400" dirty="0" smtClean="0">
              <a:solidFill>
                <a:schemeClr val="bg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dirty="0" smtClean="0">
                <a:solidFill>
                  <a:schemeClr val="bg2"/>
                </a:solidFill>
              </a:rPr>
              <a:t>Artesanal</a:t>
            </a:r>
            <a:endParaRPr lang="es-EC" sz="1400" dirty="0">
              <a:solidFill>
                <a:schemeClr val="bg2"/>
              </a:solidFill>
            </a:endParaRPr>
          </a:p>
        </p:txBody>
      </p:sp>
      <p:sp>
        <p:nvSpPr>
          <p:cNvPr id="26" name="CustomShape 7"/>
          <p:cNvSpPr/>
          <p:nvPr/>
        </p:nvSpPr>
        <p:spPr>
          <a:xfrm>
            <a:off x="883488" y="3933970"/>
            <a:ext cx="915297" cy="619923"/>
          </a:xfrm>
          <a:prstGeom prst="roundRect">
            <a:avLst>
              <a:gd name="adj" fmla="val 10000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58680" tIns="47520" rIns="34200" bIns="4716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200" dirty="0">
                <a:solidFill>
                  <a:schemeClr val="bg2"/>
                </a:solidFill>
              </a:rPr>
              <a:t>Cerveza </a:t>
            </a:r>
            <a:endParaRPr lang="es-EC" sz="1200" dirty="0" smtClean="0">
              <a:solidFill>
                <a:schemeClr val="bg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200" dirty="0">
                <a:solidFill>
                  <a:schemeClr val="bg2"/>
                </a:solidFill>
              </a:rPr>
              <a:t>I</a:t>
            </a:r>
            <a:r>
              <a:rPr lang="es-EC" sz="1200" dirty="0" smtClean="0">
                <a:solidFill>
                  <a:schemeClr val="bg2"/>
                </a:solidFill>
              </a:rPr>
              <a:t>ndustrial </a:t>
            </a:r>
            <a:endParaRPr lang="es-EC" sz="1200" dirty="0">
              <a:solidFill>
                <a:schemeClr val="bg2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47944" y="2436087"/>
            <a:ext cx="142671" cy="284212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sz="1000" dirty="0" smtClean="0"/>
              <a:t> </a:t>
            </a:r>
            <a:endParaRPr lang="es-EC" sz="1000" dirty="0"/>
          </a:p>
        </p:txBody>
      </p:sp>
      <p:sp>
        <p:nvSpPr>
          <p:cNvPr id="29" name="Rectángulo 28"/>
          <p:cNvSpPr/>
          <p:nvPr/>
        </p:nvSpPr>
        <p:spPr>
          <a:xfrm>
            <a:off x="1954429" y="3228851"/>
            <a:ext cx="706876" cy="284212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sz="1200" dirty="0" smtClean="0"/>
              <a:t>37,5</a:t>
            </a:r>
            <a:endParaRPr lang="es-EC" sz="1200" dirty="0"/>
          </a:p>
        </p:txBody>
      </p:sp>
      <p:sp>
        <p:nvSpPr>
          <p:cNvPr id="30" name="Rectángulo 29"/>
          <p:cNvSpPr/>
          <p:nvPr/>
        </p:nvSpPr>
        <p:spPr>
          <a:xfrm>
            <a:off x="1960913" y="3988472"/>
            <a:ext cx="2503251" cy="284212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sz="1200" dirty="0" smtClean="0"/>
              <a:t>236,4</a:t>
            </a:r>
            <a:endParaRPr lang="es-EC" sz="1200" dirty="0"/>
          </a:p>
        </p:txBody>
      </p:sp>
      <p:sp>
        <p:nvSpPr>
          <p:cNvPr id="32" name="CustomShape 2"/>
          <p:cNvSpPr/>
          <p:nvPr/>
        </p:nvSpPr>
        <p:spPr>
          <a:xfrm>
            <a:off x="883489" y="3220854"/>
            <a:ext cx="921782" cy="558561"/>
          </a:xfrm>
          <a:prstGeom prst="roundRect">
            <a:avLst>
              <a:gd name="adj" fmla="val 10000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58680" tIns="47520" rIns="34200" bIns="4716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200" dirty="0">
                <a:solidFill>
                  <a:schemeClr val="bg2"/>
                </a:solidFill>
              </a:rPr>
              <a:t>Bebidas </a:t>
            </a:r>
            <a:endParaRPr lang="es-EC" sz="1200" dirty="0" smtClean="0">
              <a:solidFill>
                <a:schemeClr val="bg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200" dirty="0">
                <a:solidFill>
                  <a:schemeClr val="bg2"/>
                </a:solidFill>
              </a:rPr>
              <a:t>A</a:t>
            </a:r>
            <a:r>
              <a:rPr lang="es-EC" sz="1200" dirty="0" smtClean="0">
                <a:solidFill>
                  <a:schemeClr val="bg2"/>
                </a:solidFill>
              </a:rPr>
              <a:t>lcohólicas</a:t>
            </a:r>
            <a:endParaRPr lang="es-EC" sz="1200" dirty="0">
              <a:solidFill>
                <a:schemeClr val="bg2"/>
              </a:solidFill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1946314" y="2746239"/>
            <a:ext cx="59996" cy="2842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C" sz="800" dirty="0"/>
          </a:p>
        </p:txBody>
      </p:sp>
      <p:sp>
        <p:nvSpPr>
          <p:cNvPr id="36" name="Rectángulo 35"/>
          <p:cNvSpPr/>
          <p:nvPr/>
        </p:nvSpPr>
        <p:spPr>
          <a:xfrm>
            <a:off x="1973884" y="3541736"/>
            <a:ext cx="479898" cy="2842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sz="1200" dirty="0" smtClean="0"/>
              <a:t>34,9</a:t>
            </a:r>
            <a:endParaRPr lang="es-EC" sz="1200" dirty="0"/>
          </a:p>
        </p:txBody>
      </p:sp>
      <p:sp>
        <p:nvSpPr>
          <p:cNvPr id="38" name="Rectángulo 37"/>
          <p:cNvSpPr/>
          <p:nvPr/>
        </p:nvSpPr>
        <p:spPr>
          <a:xfrm>
            <a:off x="1967398" y="4294706"/>
            <a:ext cx="1809345" cy="2842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sz="1200" dirty="0" smtClean="0"/>
              <a:t>194,3</a:t>
            </a:r>
            <a:endParaRPr lang="es-EC" sz="1200" dirty="0"/>
          </a:p>
        </p:txBody>
      </p:sp>
      <p:cxnSp>
        <p:nvCxnSpPr>
          <p:cNvPr id="39" name="Conector recto de flecha 38"/>
          <p:cNvCxnSpPr/>
          <p:nvPr/>
        </p:nvCxnSpPr>
        <p:spPr>
          <a:xfrm flipH="1" flipV="1">
            <a:off x="4608291" y="2423172"/>
            <a:ext cx="8045" cy="540295"/>
          </a:xfrm>
          <a:prstGeom prst="straightConnector1">
            <a:avLst/>
          </a:prstGeom>
          <a:ln w="76200">
            <a:solidFill>
              <a:srgbClr val="F2A1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/>
          <p:cNvCxnSpPr/>
          <p:nvPr/>
        </p:nvCxnSpPr>
        <p:spPr>
          <a:xfrm flipH="1" flipV="1">
            <a:off x="4661005" y="3220217"/>
            <a:ext cx="8045" cy="540295"/>
          </a:xfrm>
          <a:prstGeom prst="straightConnector1">
            <a:avLst/>
          </a:prstGeom>
          <a:ln w="76200">
            <a:solidFill>
              <a:srgbClr val="F2A1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/>
          <p:nvPr/>
        </p:nvCxnSpPr>
        <p:spPr>
          <a:xfrm flipH="1" flipV="1">
            <a:off x="4699821" y="3995731"/>
            <a:ext cx="8045" cy="540295"/>
          </a:xfrm>
          <a:prstGeom prst="straightConnector1">
            <a:avLst/>
          </a:prstGeom>
          <a:ln w="76200">
            <a:solidFill>
              <a:srgbClr val="F2A1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15 Rectángulo"/>
          <p:cNvSpPr>
            <a:spLocks noChangeArrowheads="1"/>
          </p:cNvSpPr>
          <p:nvPr/>
        </p:nvSpPr>
        <p:spPr bwMode="auto">
          <a:xfrm>
            <a:off x="920299" y="1780584"/>
            <a:ext cx="4272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altLang="es-EC" sz="1400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Incremento en la recaudación 2016 - 2017</a:t>
            </a:r>
            <a:endParaRPr lang="es-ES_tradnl" altLang="es-EC" sz="1400" dirty="0">
              <a:solidFill>
                <a:srgbClr val="404040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s-ES_tradnl" altLang="es-EC" sz="1000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En millones de dólares</a:t>
            </a:r>
            <a:endParaRPr lang="es-ES_tradnl" altLang="es-EC" sz="1000" dirty="0">
              <a:solidFill>
                <a:srgbClr val="40404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5873" y="4605218"/>
            <a:ext cx="904875" cy="285750"/>
          </a:xfrm>
          <a:prstGeom prst="rect">
            <a:avLst/>
          </a:prstGeom>
        </p:spPr>
      </p:pic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458" y="3072307"/>
            <a:ext cx="593126" cy="780262"/>
          </a:xfrm>
          <a:prstGeom prst="rect">
            <a:avLst/>
          </a:prstGeom>
        </p:spPr>
      </p:pic>
      <p:sp>
        <p:nvSpPr>
          <p:cNvPr id="28" name="27 CuadroTexto"/>
          <p:cNvSpPr txBox="1"/>
          <p:nvPr/>
        </p:nvSpPr>
        <p:spPr>
          <a:xfrm>
            <a:off x="2207348" y="2438399"/>
            <a:ext cx="408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200" dirty="0" smtClean="0"/>
              <a:t>0,3</a:t>
            </a:r>
            <a:endParaRPr lang="es-EC" sz="1200" dirty="0"/>
          </a:p>
        </p:txBody>
      </p:sp>
      <p:sp>
        <p:nvSpPr>
          <p:cNvPr id="37" name="36 CuadroTexto"/>
          <p:cNvSpPr txBox="1"/>
          <p:nvPr/>
        </p:nvSpPr>
        <p:spPr>
          <a:xfrm>
            <a:off x="2093859" y="2759412"/>
            <a:ext cx="470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200" dirty="0" smtClean="0"/>
              <a:t>0,07</a:t>
            </a:r>
            <a:endParaRPr lang="es-EC" sz="1200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5585147" y="1915393"/>
            <a:ext cx="6981" cy="27850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61"/>
          <p:cNvSpPr/>
          <p:nvPr/>
        </p:nvSpPr>
        <p:spPr>
          <a:xfrm>
            <a:off x="5702066" y="2230160"/>
            <a:ext cx="3108734" cy="80210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t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s-EC" sz="28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168%</a:t>
            </a:r>
            <a:endParaRPr lang="es-EC" sz="2800" b="1" kern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s-EC" sz="1000" kern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Incremento de catasto de contribuyentes SIMAR</a:t>
            </a:r>
            <a:endParaRPr lang="es-EC" sz="800" b="0" kern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Rectangle 61"/>
          <p:cNvSpPr/>
          <p:nvPr/>
        </p:nvSpPr>
        <p:spPr>
          <a:xfrm>
            <a:off x="5747275" y="2951378"/>
            <a:ext cx="3108734" cy="80210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t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s-EC" sz="28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234%</a:t>
            </a:r>
            <a:endParaRPr lang="es-EC" sz="2800" b="1" kern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es-EC" sz="10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Monto incautado de </a:t>
            </a:r>
            <a:r>
              <a:rPr lang="es-EC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productos</a:t>
            </a:r>
            <a:endParaRPr lang="es-EC" sz="10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</p:txBody>
      </p:sp>
      <p:pic>
        <p:nvPicPr>
          <p:cNvPr id="45" name="Picture 6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52989" y="2336391"/>
            <a:ext cx="522603" cy="522603"/>
          </a:xfrm>
          <a:prstGeom prst="rect">
            <a:avLst/>
          </a:prstGeom>
        </p:spPr>
      </p:pic>
      <p:pic>
        <p:nvPicPr>
          <p:cNvPr id="47" name="Picture 6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57009" y="3131268"/>
            <a:ext cx="554147" cy="554147"/>
          </a:xfrm>
          <a:prstGeom prst="rect">
            <a:avLst/>
          </a:prstGeom>
        </p:spPr>
      </p:pic>
      <p:pic>
        <p:nvPicPr>
          <p:cNvPr id="48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42576" y="3962221"/>
            <a:ext cx="543428" cy="543428"/>
          </a:xfrm>
          <a:prstGeom prst="rect">
            <a:avLst/>
          </a:prstGeom>
        </p:spPr>
      </p:pic>
      <p:sp>
        <p:nvSpPr>
          <p:cNvPr id="49" name="1 CuadroTexto"/>
          <p:cNvSpPr txBox="1">
            <a:spLocks noChangeArrowheads="1"/>
          </p:cNvSpPr>
          <p:nvPr/>
        </p:nvSpPr>
        <p:spPr bwMode="auto">
          <a:xfrm>
            <a:off x="5846640" y="3816801"/>
            <a:ext cx="1843529" cy="8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244600">
              <a:lnSpc>
                <a:spcPct val="90000"/>
              </a:lnSpc>
              <a:spcBef>
                <a:spcPct val="0"/>
              </a:spcBef>
              <a:defRPr/>
            </a:pPr>
            <a:r>
              <a:rPr lang="es-PE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4.425</a:t>
            </a:r>
          </a:p>
          <a:p>
            <a:pPr>
              <a:defRPr/>
            </a:pPr>
            <a:r>
              <a:rPr lang="es-P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Acciones de control</a:t>
            </a:r>
            <a:endParaRPr lang="es-PE" sz="10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pPr>
              <a:defRPr/>
            </a:pPr>
            <a:endParaRPr lang="es-PE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906868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CustomShap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25" name="14 Rectángulo"/>
          <p:cNvSpPr>
            <a:spLocks noChangeArrowheads="1"/>
          </p:cNvSpPr>
          <p:nvPr/>
        </p:nvSpPr>
        <p:spPr bwMode="auto">
          <a:xfrm>
            <a:off x="4234798" y="3514613"/>
            <a:ext cx="46117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C" altLang="es-EC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Catálogo </a:t>
            </a:r>
            <a:r>
              <a:rPr lang="es-EC" altLang="es-EC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C" altLang="es-EC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 Oferta </a:t>
            </a:r>
            <a:r>
              <a:rPr lang="es-EC" altLang="es-EC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Ecuatoriana de Cooperación Sur-Sur (CSS</a:t>
            </a:r>
            <a:r>
              <a:rPr lang="es-EC" altLang="es-EC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r>
              <a:rPr lang="es-EC" altLang="es-EC" sz="1200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Inclusión </a:t>
            </a:r>
            <a:r>
              <a:rPr lang="es-EC" altLang="es-EC" sz="1200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del proyecto SIMAR como </a:t>
            </a:r>
            <a:r>
              <a:rPr lang="es-EC" altLang="es-EC" sz="1200" b="1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experiencia exitosa </a:t>
            </a:r>
            <a:r>
              <a:rPr lang="es-EC" altLang="es-EC" sz="1200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para </a:t>
            </a:r>
            <a:r>
              <a:rPr lang="es-EC" altLang="es-EC" sz="1200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fortalecer la </a:t>
            </a:r>
            <a:r>
              <a:rPr lang="es-EC" altLang="es-EC" sz="1200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integración </a:t>
            </a:r>
            <a:r>
              <a:rPr lang="es-EC" altLang="es-EC" sz="1200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regional y el posicionamiento de Ecuador en el </a:t>
            </a:r>
            <a:r>
              <a:rPr lang="es-EC" altLang="es-EC" sz="1200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contexto internacional</a:t>
            </a:r>
            <a:r>
              <a:rPr lang="es-EC" altLang="es-EC" sz="1200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es-EC" sz="1200" u="sng" dirty="0">
              <a:solidFill>
                <a:srgbClr val="404040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5126" name="Imagen 1" descr="el-planeta-tierr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142" y="3206102"/>
            <a:ext cx="1588336" cy="157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0" descr="Resultado de imagen para republica dominican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1096" y="2316697"/>
            <a:ext cx="600075" cy="374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8" name="AutoShape 30" descr="Resultado de imagen para oms"/>
          <p:cNvSpPr>
            <a:spLocks noChangeAspect="1" noChangeArrowheads="1"/>
          </p:cNvSpPr>
          <p:nvPr/>
        </p:nvSpPr>
        <p:spPr bwMode="auto">
          <a:xfrm>
            <a:off x="1395413" y="10366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C"/>
          </a:p>
        </p:txBody>
      </p:sp>
      <p:sp>
        <p:nvSpPr>
          <p:cNvPr id="5139" name="AutoShape 34" descr="Resultado de imagen para oms"/>
          <p:cNvSpPr>
            <a:spLocks noChangeAspect="1" noChangeArrowheads="1"/>
          </p:cNvSpPr>
          <p:nvPr/>
        </p:nvSpPr>
        <p:spPr bwMode="auto">
          <a:xfrm>
            <a:off x="1547813" y="1189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C"/>
          </a:p>
        </p:txBody>
      </p:sp>
      <p:sp>
        <p:nvSpPr>
          <p:cNvPr id="5140" name="AutoShape 36" descr="Resultado de imagen para oms"/>
          <p:cNvSpPr>
            <a:spLocks noChangeAspect="1" noChangeArrowheads="1"/>
          </p:cNvSpPr>
          <p:nvPr/>
        </p:nvSpPr>
        <p:spPr bwMode="auto">
          <a:xfrm>
            <a:off x="1700213" y="1341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C"/>
          </a:p>
        </p:txBody>
      </p:sp>
      <p:pic>
        <p:nvPicPr>
          <p:cNvPr id="5141" name="Picture 38" descr="Resultado de imagen para om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25855" y="1056765"/>
            <a:ext cx="857457" cy="78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1 Rectángulo"/>
          <p:cNvSpPr/>
          <p:nvPr/>
        </p:nvSpPr>
        <p:spPr>
          <a:xfrm>
            <a:off x="333692" y="133590"/>
            <a:ext cx="73492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Proyecto SIMAR </a:t>
            </a:r>
            <a:r>
              <a:rPr lang="mr-IN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–</a:t>
            </a: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 referente internacional para el control de tabaco y cigarrillo</a:t>
            </a:r>
            <a:endParaRPr lang="es-ES" sz="20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26345" y="2137178"/>
            <a:ext cx="2328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altLang="es-EC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República </a:t>
            </a:r>
            <a:r>
              <a:rPr lang="es-ES_tradnl" altLang="es-EC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Dominicana</a:t>
            </a:r>
          </a:p>
          <a:p>
            <a:r>
              <a:rPr lang="es-ES_tradnl" altLang="es-EC" sz="1200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Cooperación </a:t>
            </a:r>
            <a:r>
              <a:rPr lang="es-ES_tradnl" altLang="es-EC" sz="1200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para implementación de sistemas de </a:t>
            </a:r>
            <a:r>
              <a:rPr lang="es-ES_tradnl" altLang="es-EC" sz="1200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trazabilidad.</a:t>
            </a:r>
            <a:endParaRPr lang="es-ES_tradnl" altLang="es-EC" dirty="0">
              <a:solidFill>
                <a:srgbClr val="40404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61595" y="3514613"/>
            <a:ext cx="161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altLang="es-EC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Cooperación</a:t>
            </a:r>
          </a:p>
          <a:p>
            <a:r>
              <a:rPr lang="es-ES_tradnl" altLang="es-EC" sz="1200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Perú</a:t>
            </a:r>
            <a:r>
              <a:rPr lang="es-ES_tradnl" altLang="es-EC" sz="1200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, Surinam, Jamaica, Guyana, Guatemala y Brasil.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26345" y="1056722"/>
            <a:ext cx="28246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altLang="es-EC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Premiación de la OMS al SRI </a:t>
            </a:r>
            <a:r>
              <a:rPr lang="es-ES_tradnl" altLang="es-EC" sz="1200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por el día mundial sin tabaco por </a:t>
            </a:r>
            <a:r>
              <a:rPr lang="es-ES_tradnl" altLang="es-EC" sz="1200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implementación del </a:t>
            </a:r>
            <a:r>
              <a:rPr lang="es-ES_tradnl" altLang="es-EC" sz="1200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proyecto SIMAR</a:t>
            </a:r>
          </a:p>
        </p:txBody>
      </p:sp>
      <p:sp>
        <p:nvSpPr>
          <p:cNvPr id="31" name="Arc 30"/>
          <p:cNvSpPr/>
          <p:nvPr/>
        </p:nvSpPr>
        <p:spPr>
          <a:xfrm rot="3022931">
            <a:off x="287390" y="2851226"/>
            <a:ext cx="2664823" cy="2664823"/>
          </a:xfrm>
          <a:prstGeom prst="arc">
            <a:avLst>
              <a:gd name="adj1" fmla="val 10248737"/>
              <a:gd name="adj2" fmla="val 16842353"/>
            </a:avLst>
          </a:prstGeom>
          <a:ln>
            <a:solidFill>
              <a:schemeClr val="bg1">
                <a:lumMod val="65000"/>
              </a:schemeClr>
            </a:solidFill>
            <a:prstDash val="sysDash"/>
            <a:headEnd type="none" w="lg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3022931">
            <a:off x="2332971" y="2905709"/>
            <a:ext cx="2664823" cy="2664823"/>
          </a:xfrm>
          <a:prstGeom prst="arc">
            <a:avLst>
              <a:gd name="adj1" fmla="val 10248737"/>
              <a:gd name="adj2" fmla="val 16842353"/>
            </a:avLst>
          </a:prstGeom>
          <a:ln>
            <a:solidFill>
              <a:schemeClr val="bg1">
                <a:lumMod val="65000"/>
              </a:schemeClr>
            </a:solidFill>
            <a:prstDash val="sysDash"/>
            <a:headEnd type="none" w="lg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5"/>
          <p:cNvSpPr txBox="1"/>
          <p:nvPr/>
        </p:nvSpPr>
        <p:spPr>
          <a:xfrm>
            <a:off x="1924968" y="1337843"/>
            <a:ext cx="22543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altLang="es-EC" sz="16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Mayo 2017</a:t>
            </a:r>
            <a:endParaRPr lang="es-ES_tradnl" altLang="es-EC" sz="16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1906036" y="2323813"/>
            <a:ext cx="22543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altLang="es-EC" sz="16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Septiembre 2017</a:t>
            </a:r>
            <a:endParaRPr lang="es-ES_tradnl" altLang="es-EC" sz="16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TextBox 5"/>
          <p:cNvSpPr txBox="1"/>
          <p:nvPr/>
        </p:nvSpPr>
        <p:spPr>
          <a:xfrm>
            <a:off x="2110204" y="4376388"/>
            <a:ext cx="22543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altLang="es-EC" sz="16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Diciembre 2017</a:t>
            </a:r>
            <a:endParaRPr lang="es-ES_tradnl" altLang="es-EC" sz="16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Box 5"/>
          <p:cNvSpPr txBox="1"/>
          <p:nvPr/>
        </p:nvSpPr>
        <p:spPr>
          <a:xfrm>
            <a:off x="4234798" y="4623938"/>
            <a:ext cx="22543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altLang="es-EC" sz="16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Diciembre 2017</a:t>
            </a:r>
            <a:endParaRPr lang="es-ES_tradnl" altLang="es-EC" sz="16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32343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12"/>
          <p:cNvSpPr txBox="1"/>
          <p:nvPr/>
        </p:nvSpPr>
        <p:spPr>
          <a:xfrm>
            <a:off x="7650540" y="4682917"/>
            <a:ext cx="1200799" cy="263353"/>
          </a:xfrm>
          <a:prstGeom prst="rect">
            <a:avLst/>
          </a:prstGeom>
          <a:noFill/>
        </p:spPr>
        <p:txBody>
          <a:bodyPr wrap="none" lIns="77925" tIns="38963" rIns="77925" bIns="38963" rtlCol="0" anchor="ctr">
            <a:spAutoFit/>
          </a:bodyPr>
          <a:lstStyle/>
          <a:p>
            <a:r>
              <a:rPr lang="es-E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itchFamily="34" charset="0"/>
              </a:rPr>
              <a:t>Diciembre, </a:t>
            </a:r>
            <a:r>
              <a:rPr lang="es-E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itchFamily="34" charset="0"/>
              </a:rPr>
              <a:t>2017</a:t>
            </a: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2056512" y="2034958"/>
            <a:ext cx="6668679" cy="644316"/>
          </a:xfrm>
          <a:prstGeom prst="rect">
            <a:avLst/>
          </a:prstGeom>
        </p:spPr>
        <p:txBody>
          <a:bodyPr lIns="77925" tIns="38963" rIns="77925" bIns="38963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 dirty="0" smtClean="0">
                <a:solidFill>
                  <a:srgbClr val="404040"/>
                </a:solidFill>
              </a:rPr>
              <a:t>Ley Orgánica de Solidaridad y de Corresponsabilidad Ciudadana para la Reconstrucción y Reactivación de las </a:t>
            </a:r>
            <a:r>
              <a:rPr lang="es-ES" sz="2000" dirty="0">
                <a:solidFill>
                  <a:srgbClr val="404040"/>
                </a:solidFill>
              </a:rPr>
              <a:t>Z</a:t>
            </a:r>
            <a:r>
              <a:rPr lang="es-ES" sz="2000" dirty="0" smtClean="0">
                <a:solidFill>
                  <a:srgbClr val="404040"/>
                </a:solidFill>
              </a:rPr>
              <a:t>onas </a:t>
            </a:r>
            <a:r>
              <a:rPr lang="es-ES" sz="2000" dirty="0">
                <a:solidFill>
                  <a:srgbClr val="404040"/>
                </a:solidFill>
              </a:rPr>
              <a:t>A</a:t>
            </a:r>
            <a:r>
              <a:rPr lang="es-ES" sz="2000" dirty="0" smtClean="0">
                <a:solidFill>
                  <a:srgbClr val="404040"/>
                </a:solidFill>
              </a:rPr>
              <a:t>fectadas por el Terremoto de 16 de abril de 2016</a:t>
            </a:r>
            <a:endParaRPr lang="es-EC" sz="2000" dirty="0">
              <a:solidFill>
                <a:srgbClr val="404040"/>
              </a:solidFill>
            </a:endParaRPr>
          </a:p>
        </p:txBody>
      </p:sp>
      <p:sp>
        <p:nvSpPr>
          <p:cNvPr id="10" name="Oval 1"/>
          <p:cNvSpPr/>
          <p:nvPr/>
        </p:nvSpPr>
        <p:spPr>
          <a:xfrm>
            <a:off x="1016404" y="2030120"/>
            <a:ext cx="879565" cy="879565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4" name="TextBox 5"/>
          <p:cNvSpPr txBox="1"/>
          <p:nvPr/>
        </p:nvSpPr>
        <p:spPr>
          <a:xfrm>
            <a:off x="1103347" y="2147745"/>
            <a:ext cx="705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xmlns="" val="219390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-55563" y="904875"/>
            <a:ext cx="7921626" cy="540544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s-EC" sz="1600" b="1" dirty="0">
                <a:solidFill>
                  <a:srgbClr val="004D89"/>
                </a:solidFill>
                <a:latin typeface="+mn-lt"/>
                <a:ea typeface="+mn-ea"/>
                <a:cs typeface="Arial" charset="0"/>
              </a:rPr>
              <a:t>NUEVOS NEGOCIOS - </a:t>
            </a:r>
            <a:r>
              <a:rPr lang="es-EC" sz="1600" b="1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Arial" charset="0"/>
              </a:rPr>
              <a:t>ZONAS AFECTADAS</a:t>
            </a:r>
          </a:p>
        </p:txBody>
      </p:sp>
      <p:sp>
        <p:nvSpPr>
          <p:cNvPr id="10243" name="6 CuadroTexto"/>
          <p:cNvSpPr txBox="1">
            <a:spLocks noChangeArrowheads="1"/>
          </p:cNvSpPr>
          <p:nvPr/>
        </p:nvSpPr>
        <p:spPr bwMode="auto">
          <a:xfrm>
            <a:off x="2085975" y="2041388"/>
            <a:ext cx="2143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 b="1" dirty="0" smtClean="0">
                <a:solidFill>
                  <a:srgbClr val="F2A150"/>
                </a:solidFill>
                <a:latin typeface="Calibri" pitchFamily="34" charset="0"/>
              </a:rPr>
              <a:t>141.801</a:t>
            </a:r>
            <a:endParaRPr lang="es-EC" sz="2800" b="1" dirty="0">
              <a:solidFill>
                <a:srgbClr val="F2A150"/>
              </a:solidFill>
              <a:latin typeface="Calibri" pitchFamily="34" charset="0"/>
            </a:endParaRPr>
          </a:p>
        </p:txBody>
      </p:sp>
      <p:sp>
        <p:nvSpPr>
          <p:cNvPr id="10244" name="9 CuadroTexto"/>
          <p:cNvSpPr txBox="1">
            <a:spLocks noChangeArrowheads="1"/>
          </p:cNvSpPr>
          <p:nvPr/>
        </p:nvSpPr>
        <p:spPr bwMode="auto">
          <a:xfrm>
            <a:off x="4241800" y="2038524"/>
            <a:ext cx="2482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 b="1" dirty="0">
                <a:solidFill>
                  <a:srgbClr val="F2A150"/>
                </a:solidFill>
                <a:latin typeface="Calibri" pitchFamily="34" charset="0"/>
              </a:rPr>
              <a:t>36.461</a:t>
            </a:r>
          </a:p>
        </p:txBody>
      </p:sp>
      <p:sp>
        <p:nvSpPr>
          <p:cNvPr id="10245" name="10 CuadroTexto"/>
          <p:cNvSpPr txBox="1">
            <a:spLocks noChangeArrowheads="1"/>
          </p:cNvSpPr>
          <p:nvPr/>
        </p:nvSpPr>
        <p:spPr bwMode="auto">
          <a:xfrm>
            <a:off x="6815139" y="2003286"/>
            <a:ext cx="19732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 b="1" dirty="0" smtClean="0">
                <a:solidFill>
                  <a:srgbClr val="F2A150"/>
                </a:solidFill>
                <a:latin typeface="Calibri" pitchFamily="34" charset="0"/>
              </a:rPr>
              <a:t>25,7%</a:t>
            </a:r>
            <a:endParaRPr lang="es-EC" sz="2800" b="1" dirty="0">
              <a:solidFill>
                <a:srgbClr val="F2A150"/>
              </a:solidFill>
              <a:latin typeface="Calibri" pitchFamily="34" charset="0"/>
            </a:endParaRPr>
          </a:p>
        </p:txBody>
      </p:sp>
      <p:sp>
        <p:nvSpPr>
          <p:cNvPr id="10246" name="11 CuadroTexto"/>
          <p:cNvSpPr txBox="1">
            <a:spLocks noChangeArrowheads="1"/>
          </p:cNvSpPr>
          <p:nvPr/>
        </p:nvSpPr>
        <p:spPr bwMode="auto">
          <a:xfrm>
            <a:off x="2143125" y="2582533"/>
            <a:ext cx="21193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43.503</a:t>
            </a:r>
          </a:p>
        </p:txBody>
      </p:sp>
      <p:sp>
        <p:nvSpPr>
          <p:cNvPr id="10247" name="13 CuadroTexto"/>
          <p:cNvSpPr txBox="1">
            <a:spLocks noChangeArrowheads="1"/>
          </p:cNvSpPr>
          <p:nvPr/>
        </p:nvSpPr>
        <p:spPr bwMode="auto">
          <a:xfrm>
            <a:off x="4195762" y="2561744"/>
            <a:ext cx="25622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13.131</a:t>
            </a:r>
          </a:p>
        </p:txBody>
      </p:sp>
      <p:sp>
        <p:nvSpPr>
          <p:cNvPr id="10248" name="14 CuadroTexto"/>
          <p:cNvSpPr txBox="1">
            <a:spLocks noChangeArrowheads="1"/>
          </p:cNvSpPr>
          <p:nvPr/>
        </p:nvSpPr>
        <p:spPr bwMode="auto">
          <a:xfrm>
            <a:off x="6770688" y="2541652"/>
            <a:ext cx="21097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30,2%</a:t>
            </a:r>
            <a:endParaRPr lang="es-EC" sz="2800" b="1" dirty="0">
              <a:solidFill>
                <a:schemeClr val="accent5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754815" y="3775254"/>
            <a:ext cx="200818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800" b="1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Arial" charset="0"/>
              </a:rPr>
              <a:t>17,8%</a:t>
            </a:r>
            <a:endParaRPr lang="es-EC" sz="2800" b="1" dirty="0">
              <a:solidFill>
                <a:schemeClr val="accent5">
                  <a:lumMod val="75000"/>
                </a:schemeClr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229101" y="3788380"/>
            <a:ext cx="25400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8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Arial" charset="0"/>
              </a:rPr>
              <a:t>295.811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028825" y="3799055"/>
            <a:ext cx="218916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8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Arial" charset="0"/>
              </a:rPr>
              <a:t>1.663.119</a:t>
            </a:r>
          </a:p>
        </p:txBody>
      </p:sp>
      <p:sp>
        <p:nvSpPr>
          <p:cNvPr id="10252" name="Rectángulo 1"/>
          <p:cNvSpPr>
            <a:spLocks noChangeArrowheads="1"/>
          </p:cNvSpPr>
          <p:nvPr/>
        </p:nvSpPr>
        <p:spPr bwMode="auto">
          <a:xfrm>
            <a:off x="5930900" y="967979"/>
            <a:ext cx="11945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"/>
            <a:r>
              <a:rPr lang="es-EC" sz="2800" b="1">
                <a:solidFill>
                  <a:srgbClr val="C52C1D"/>
                </a:solidFill>
                <a:latin typeface="Calibri" pitchFamily="34" charset="0"/>
              </a:rPr>
              <a:t>49.592</a:t>
            </a:r>
          </a:p>
        </p:txBody>
      </p:sp>
      <p:sp>
        <p:nvSpPr>
          <p:cNvPr id="20" name="Triángulo isósceles 19"/>
          <p:cNvSpPr/>
          <p:nvPr/>
        </p:nvSpPr>
        <p:spPr>
          <a:xfrm rot="5400000">
            <a:off x="5678488" y="1125935"/>
            <a:ext cx="290513" cy="93662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0254" name="Imagen 2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8203" y="985838"/>
            <a:ext cx="408723" cy="38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5" name="1 Título"/>
          <p:cNvSpPr txBox="1">
            <a:spLocks/>
          </p:cNvSpPr>
          <p:nvPr/>
        </p:nvSpPr>
        <p:spPr bwMode="auto">
          <a:xfrm>
            <a:off x="319088" y="535781"/>
            <a:ext cx="7921625" cy="277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s-EC" sz="1400" dirty="0" smtClean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(Nuevos </a:t>
            </a:r>
            <a:r>
              <a:rPr lang="es-EC" sz="1400" dirty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negocios en zonas afectadas por el terremoto – al 31 de diciembre de </a:t>
            </a:r>
            <a:r>
              <a:rPr lang="es-EC" sz="1400" dirty="0" smtClean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2017)</a:t>
            </a:r>
            <a:endParaRPr lang="es-EC" sz="1400" dirty="0">
              <a:solidFill>
                <a:srgbClr val="474747"/>
              </a:solidFill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1 Título"/>
          <p:cNvSpPr txBox="1">
            <a:spLocks/>
          </p:cNvSpPr>
          <p:nvPr/>
        </p:nvSpPr>
        <p:spPr>
          <a:xfrm>
            <a:off x="622300" y="1506141"/>
            <a:ext cx="863600" cy="49053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s-EC" b="1" dirty="0">
                <a:solidFill>
                  <a:srgbClr val="404040"/>
                </a:solidFill>
                <a:latin typeface="+mn-lt"/>
                <a:ea typeface="+mn-ea"/>
                <a:cs typeface="Arial" charset="0"/>
              </a:rPr>
              <a:t>Zonas</a:t>
            </a:r>
            <a:endParaRPr lang="es-EC" sz="1600" dirty="0">
              <a:solidFill>
                <a:srgbClr val="404040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24" name="1 Título"/>
          <p:cNvSpPr txBox="1">
            <a:spLocks/>
          </p:cNvSpPr>
          <p:nvPr/>
        </p:nvSpPr>
        <p:spPr>
          <a:xfrm>
            <a:off x="2079625" y="1469231"/>
            <a:ext cx="2152650" cy="49053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s-EC" sz="1600" b="1" dirty="0">
                <a:solidFill>
                  <a:srgbClr val="404040"/>
                </a:solidFill>
                <a:latin typeface="+mn-lt"/>
                <a:ea typeface="+mn-ea"/>
                <a:cs typeface="Arial" charset="0"/>
              </a:rPr>
              <a:t>Inscritos activos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EC" sz="1600" b="1" dirty="0">
                <a:solidFill>
                  <a:srgbClr val="404040"/>
                </a:solidFill>
                <a:latin typeface="+mn-lt"/>
                <a:ea typeface="+mn-ea"/>
                <a:cs typeface="Arial" charset="0"/>
              </a:rPr>
              <a:t>antes del terremoto</a:t>
            </a:r>
            <a:endParaRPr lang="es-EC" sz="1400" dirty="0">
              <a:solidFill>
                <a:srgbClr val="404040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25" name="1 Título"/>
          <p:cNvSpPr txBox="1">
            <a:spLocks/>
          </p:cNvSpPr>
          <p:nvPr/>
        </p:nvSpPr>
        <p:spPr>
          <a:xfrm>
            <a:off x="4195764" y="1469231"/>
            <a:ext cx="2562225" cy="49053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s-EC" sz="1600" b="1" dirty="0">
                <a:solidFill>
                  <a:srgbClr val="404040"/>
                </a:solidFill>
                <a:latin typeface="+mn-lt"/>
                <a:ea typeface="+mn-ea"/>
                <a:cs typeface="Arial" charset="0"/>
              </a:rPr>
              <a:t>Inscritos activos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EC" sz="1600" b="1" dirty="0">
                <a:solidFill>
                  <a:srgbClr val="404040"/>
                </a:solidFill>
                <a:latin typeface="+mn-lt"/>
                <a:ea typeface="+mn-ea"/>
                <a:cs typeface="Arial" charset="0"/>
              </a:rPr>
              <a:t> luego del terremoto</a:t>
            </a:r>
            <a:endParaRPr lang="es-EC" sz="1400" dirty="0">
              <a:solidFill>
                <a:srgbClr val="404040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10259" name="1 Título"/>
          <p:cNvSpPr txBox="1">
            <a:spLocks/>
          </p:cNvSpPr>
          <p:nvPr/>
        </p:nvSpPr>
        <p:spPr bwMode="auto">
          <a:xfrm>
            <a:off x="6769101" y="1469231"/>
            <a:ext cx="20415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600" b="1">
                <a:solidFill>
                  <a:srgbClr val="404040"/>
                </a:solidFill>
                <a:latin typeface="Calibri" pitchFamily="34" charset="0"/>
              </a:rPr>
              <a:t>Variación</a:t>
            </a:r>
            <a:endParaRPr lang="es-EC" sz="1400">
              <a:solidFill>
                <a:srgbClr val="404040"/>
              </a:solidFill>
              <a:latin typeface="Calibri" pitchFamily="34" charset="0"/>
            </a:endParaRPr>
          </a:p>
        </p:txBody>
      </p:sp>
      <p:sp>
        <p:nvSpPr>
          <p:cNvPr id="10260" name="1 Título"/>
          <p:cNvSpPr txBox="1">
            <a:spLocks/>
          </p:cNvSpPr>
          <p:nvPr/>
        </p:nvSpPr>
        <p:spPr bwMode="auto">
          <a:xfrm>
            <a:off x="426135" y="1995082"/>
            <a:ext cx="1400175" cy="49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C" b="1" dirty="0">
                <a:solidFill>
                  <a:srgbClr val="404040"/>
                </a:solidFill>
                <a:latin typeface="Calibri" pitchFamily="34" charset="0"/>
              </a:rPr>
              <a:t>Manabí</a:t>
            </a:r>
            <a:endParaRPr lang="es-EC" sz="1600" dirty="0">
              <a:solidFill>
                <a:srgbClr val="404040"/>
              </a:solidFill>
              <a:latin typeface="Calibri" pitchFamily="34" charset="0"/>
            </a:endParaRPr>
          </a:p>
        </p:txBody>
      </p:sp>
      <p:sp>
        <p:nvSpPr>
          <p:cNvPr id="10261" name="1 Título"/>
          <p:cNvSpPr txBox="1">
            <a:spLocks/>
          </p:cNvSpPr>
          <p:nvPr/>
        </p:nvSpPr>
        <p:spPr bwMode="auto">
          <a:xfrm>
            <a:off x="428626" y="2574334"/>
            <a:ext cx="140017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C" b="1" dirty="0">
                <a:solidFill>
                  <a:srgbClr val="404040"/>
                </a:solidFill>
                <a:latin typeface="Calibri" pitchFamily="34" charset="0"/>
              </a:rPr>
              <a:t>Esmeraldas</a:t>
            </a:r>
            <a:endParaRPr lang="es-EC" sz="1600" dirty="0">
              <a:solidFill>
                <a:srgbClr val="404040"/>
              </a:solidFill>
              <a:latin typeface="Calibri" pitchFamily="34" charset="0"/>
            </a:endParaRPr>
          </a:p>
        </p:txBody>
      </p:sp>
      <p:sp>
        <p:nvSpPr>
          <p:cNvPr id="10262" name="1 Título"/>
          <p:cNvSpPr txBox="1">
            <a:spLocks/>
          </p:cNvSpPr>
          <p:nvPr/>
        </p:nvSpPr>
        <p:spPr bwMode="auto">
          <a:xfrm>
            <a:off x="434976" y="3188341"/>
            <a:ext cx="1400175" cy="49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C" b="1" dirty="0">
                <a:solidFill>
                  <a:srgbClr val="404040"/>
                </a:solidFill>
                <a:latin typeface="Calibri" pitchFamily="34" charset="0"/>
              </a:rPr>
              <a:t>Manabí y Esmeraldas</a:t>
            </a:r>
            <a:endParaRPr lang="es-EC" sz="1600" dirty="0">
              <a:solidFill>
                <a:srgbClr val="404040"/>
              </a:solidFill>
              <a:latin typeface="Calibri" pitchFamily="34" charset="0"/>
            </a:endParaRPr>
          </a:p>
        </p:txBody>
      </p:sp>
      <p:sp>
        <p:nvSpPr>
          <p:cNvPr id="10263" name="1 Título"/>
          <p:cNvSpPr txBox="1">
            <a:spLocks/>
          </p:cNvSpPr>
          <p:nvPr/>
        </p:nvSpPr>
        <p:spPr bwMode="auto">
          <a:xfrm>
            <a:off x="434976" y="3826301"/>
            <a:ext cx="1892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C" b="1" dirty="0">
                <a:solidFill>
                  <a:srgbClr val="404040"/>
                </a:solidFill>
                <a:latin typeface="Calibri" pitchFamily="34" charset="0"/>
              </a:rPr>
              <a:t>Resto </a:t>
            </a:r>
          </a:p>
          <a:p>
            <a:r>
              <a:rPr lang="es-EC" b="1" dirty="0">
                <a:solidFill>
                  <a:srgbClr val="404040"/>
                </a:solidFill>
                <a:latin typeface="Calibri" pitchFamily="34" charset="0"/>
              </a:rPr>
              <a:t>del país</a:t>
            </a:r>
            <a:endParaRPr lang="es-EC" sz="1600" dirty="0">
              <a:solidFill>
                <a:srgbClr val="404040"/>
              </a:solidFill>
              <a:latin typeface="Calibri" pitchFamily="34" charset="0"/>
            </a:endParaRPr>
          </a:p>
        </p:txBody>
      </p:sp>
      <p:sp>
        <p:nvSpPr>
          <p:cNvPr id="10264" name="17 CuadroTexto"/>
          <p:cNvSpPr txBox="1">
            <a:spLocks noChangeArrowheads="1"/>
          </p:cNvSpPr>
          <p:nvPr/>
        </p:nvSpPr>
        <p:spPr bwMode="auto">
          <a:xfrm>
            <a:off x="2079625" y="3152986"/>
            <a:ext cx="2120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185.304</a:t>
            </a:r>
          </a:p>
        </p:txBody>
      </p:sp>
      <p:sp>
        <p:nvSpPr>
          <p:cNvPr id="10265" name="17 CuadroTexto"/>
          <p:cNvSpPr txBox="1">
            <a:spLocks noChangeArrowheads="1"/>
          </p:cNvSpPr>
          <p:nvPr/>
        </p:nvSpPr>
        <p:spPr bwMode="auto">
          <a:xfrm>
            <a:off x="4173538" y="3110802"/>
            <a:ext cx="2482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49.592</a:t>
            </a:r>
          </a:p>
        </p:txBody>
      </p:sp>
      <p:sp>
        <p:nvSpPr>
          <p:cNvPr id="10266" name="17 CuadroTexto"/>
          <p:cNvSpPr txBox="1">
            <a:spLocks noChangeArrowheads="1"/>
          </p:cNvSpPr>
          <p:nvPr/>
        </p:nvSpPr>
        <p:spPr bwMode="auto">
          <a:xfrm>
            <a:off x="6757988" y="3118464"/>
            <a:ext cx="20081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26,8%</a:t>
            </a:r>
            <a:endParaRPr lang="es-EC" sz="2800" b="1" dirty="0">
              <a:solidFill>
                <a:schemeClr val="accent3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31" name="41 Rectángulo"/>
          <p:cNvSpPr/>
          <p:nvPr/>
        </p:nvSpPr>
        <p:spPr>
          <a:xfrm>
            <a:off x="250826" y="196453"/>
            <a:ext cx="79343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EC" sz="2000" b="1" i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Contribuciones solidarias no tuvo efecto recesivo</a:t>
            </a:r>
          </a:p>
        </p:txBody>
      </p:sp>
      <p:cxnSp>
        <p:nvCxnSpPr>
          <p:cNvPr id="32" name="Conector recto 31"/>
          <p:cNvCxnSpPr/>
          <p:nvPr/>
        </p:nvCxnSpPr>
        <p:spPr>
          <a:xfrm>
            <a:off x="2085975" y="1570435"/>
            <a:ext cx="0" cy="3328988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4217988" y="1570435"/>
            <a:ext cx="0" cy="3328988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6735763" y="1570435"/>
            <a:ext cx="0" cy="3328988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180976" y="2561744"/>
            <a:ext cx="85852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203201" y="3105753"/>
            <a:ext cx="85852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192088" y="3767592"/>
            <a:ext cx="85852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225426" y="4399932"/>
            <a:ext cx="85852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8777288" y="1570435"/>
            <a:ext cx="0" cy="3328988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4"/>
          <p:cNvCxnSpPr/>
          <p:nvPr/>
        </p:nvCxnSpPr>
        <p:spPr>
          <a:xfrm>
            <a:off x="206375" y="1974056"/>
            <a:ext cx="85852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1 Título"/>
          <p:cNvSpPr txBox="1">
            <a:spLocks/>
          </p:cNvSpPr>
          <p:nvPr/>
        </p:nvSpPr>
        <p:spPr bwMode="auto">
          <a:xfrm>
            <a:off x="406183" y="4447413"/>
            <a:ext cx="1892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C" b="1" dirty="0" smtClean="0">
                <a:solidFill>
                  <a:srgbClr val="404040"/>
                </a:solidFill>
                <a:latin typeface="Calibri" pitchFamily="34" charset="0"/>
              </a:rPr>
              <a:t>Todo el país</a:t>
            </a:r>
            <a:endParaRPr lang="es-EC" sz="1600" dirty="0">
              <a:solidFill>
                <a:srgbClr val="404040"/>
              </a:solidFill>
              <a:latin typeface="Calibri" pitchFamily="34" charset="0"/>
            </a:endParaRPr>
          </a:p>
        </p:txBody>
      </p:sp>
      <p:sp>
        <p:nvSpPr>
          <p:cNvPr id="43" name="17 CuadroTexto"/>
          <p:cNvSpPr txBox="1"/>
          <p:nvPr/>
        </p:nvSpPr>
        <p:spPr>
          <a:xfrm>
            <a:off x="2039937" y="4413058"/>
            <a:ext cx="218916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8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Arial" charset="0"/>
              </a:rPr>
              <a:t>1.848.423</a:t>
            </a:r>
            <a:endParaRPr lang="es-EC" sz="28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4" name="17 CuadroTexto"/>
          <p:cNvSpPr txBox="1"/>
          <p:nvPr/>
        </p:nvSpPr>
        <p:spPr>
          <a:xfrm>
            <a:off x="4340007" y="4413058"/>
            <a:ext cx="218916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8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Arial" charset="0"/>
              </a:rPr>
              <a:t>345.403</a:t>
            </a:r>
            <a:endParaRPr lang="es-EC" sz="28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45" name="15 CuadroTexto"/>
          <p:cNvSpPr txBox="1"/>
          <p:nvPr/>
        </p:nvSpPr>
        <p:spPr>
          <a:xfrm>
            <a:off x="6735764" y="4420024"/>
            <a:ext cx="200818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8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Arial" charset="0"/>
              </a:rPr>
              <a:t>18,7%</a:t>
            </a:r>
            <a:endParaRPr lang="es-EC" sz="28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776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xmlns="" val="672823854"/>
              </p:ext>
            </p:extLst>
          </p:nvPr>
        </p:nvGraphicFramePr>
        <p:xfrm>
          <a:off x="51019" y="568521"/>
          <a:ext cx="9092981" cy="3319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9 CuadroTexto"/>
          <p:cNvSpPr txBox="1"/>
          <p:nvPr/>
        </p:nvSpPr>
        <p:spPr>
          <a:xfrm>
            <a:off x="4605322" y="3632986"/>
            <a:ext cx="3853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r>
              <a:rPr lang="es-EC" sz="1400" b="1" dirty="0">
                <a:solidFill>
                  <a:srgbClr val="404040"/>
                </a:solidFill>
                <a:cs typeface="Calibri"/>
              </a:rPr>
              <a:t>Eje 2:</a:t>
            </a:r>
            <a:r>
              <a:rPr lang="es-EC" sz="1400" dirty="0">
                <a:solidFill>
                  <a:srgbClr val="404040"/>
                </a:solidFill>
                <a:cs typeface="Calibri"/>
              </a:rPr>
              <a:t> </a:t>
            </a:r>
            <a:r>
              <a:rPr lang="es-EC" sz="1200" dirty="0" smtClean="0">
                <a:solidFill>
                  <a:srgbClr val="404040"/>
                </a:solidFill>
                <a:cs typeface="Calibri"/>
              </a:rPr>
              <a:t>Economía </a:t>
            </a:r>
            <a:r>
              <a:rPr lang="es-EC" sz="1200" dirty="0">
                <a:solidFill>
                  <a:srgbClr val="404040"/>
                </a:solidFill>
                <a:cs typeface="Calibri"/>
              </a:rPr>
              <a:t>al servicio de la </a:t>
            </a:r>
            <a:r>
              <a:rPr lang="es-EC" sz="1200" dirty="0" smtClean="0">
                <a:solidFill>
                  <a:srgbClr val="404040"/>
                </a:solidFill>
                <a:cs typeface="Calibri"/>
              </a:rPr>
              <a:t>sociedad</a:t>
            </a:r>
            <a:endParaRPr lang="es-EC" sz="1400" b="1" i="1" dirty="0" smtClean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3589999" y="3190340"/>
            <a:ext cx="4811446" cy="399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Plan</a:t>
            </a:r>
            <a:r>
              <a:rPr kumimoji="0" lang="es-EC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Nacional de Desarrollo </a:t>
            </a:r>
            <a:r>
              <a:rPr kumimoji="0" lang="es-EC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2017</a:t>
            </a:r>
            <a:r>
              <a:rPr kumimoji="0" lang="es-EC" sz="200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 - 2021</a:t>
            </a:r>
            <a:endParaRPr kumimoji="0" lang="es-EC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46285" y="165128"/>
            <a:ext cx="8620313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s-EC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Principios del sistema tributario ecuatoriano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s-EC" sz="1400" dirty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(</a:t>
            </a:r>
            <a:r>
              <a:rPr lang="es-EC" sz="1400" dirty="0" smtClean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Art. 300. Constitución del Ecuador)</a:t>
            </a:r>
          </a:p>
        </p:txBody>
      </p:sp>
      <p:cxnSp>
        <p:nvCxnSpPr>
          <p:cNvPr id="12" name="Conector recto 11"/>
          <p:cNvCxnSpPr/>
          <p:nvPr/>
        </p:nvCxnSpPr>
        <p:spPr>
          <a:xfrm>
            <a:off x="3198069" y="3605047"/>
            <a:ext cx="5364000" cy="0"/>
          </a:xfrm>
          <a:prstGeom prst="line">
            <a:avLst/>
          </a:prstGeom>
          <a:noFill/>
          <a:ln w="9525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1883" y="3646714"/>
            <a:ext cx="1274668" cy="1227786"/>
          </a:xfrm>
          <a:prstGeom prst="rect">
            <a:avLst/>
          </a:prstGeom>
        </p:spPr>
      </p:pic>
      <p:sp>
        <p:nvSpPr>
          <p:cNvPr id="16" name="9 CuadroTexto"/>
          <p:cNvSpPr txBox="1"/>
          <p:nvPr/>
        </p:nvSpPr>
        <p:spPr>
          <a:xfrm>
            <a:off x="4703363" y="3967717"/>
            <a:ext cx="3939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C" sz="1200" b="1" dirty="0" smtClean="0">
                <a:solidFill>
                  <a:srgbClr val="595959"/>
                </a:solidFill>
                <a:latin typeface="Calibri"/>
                <a:cs typeface="Calibri"/>
              </a:rPr>
              <a:t>Objetivo 4: </a:t>
            </a:r>
            <a:r>
              <a:rPr lang="es-EC" sz="1200" dirty="0" smtClean="0">
                <a:solidFill>
                  <a:srgbClr val="595959"/>
                </a:solidFill>
                <a:latin typeface="Calibri"/>
                <a:cs typeface="Calibri"/>
              </a:rPr>
              <a:t>Sostenibilidad del sistema económico social y solidario. Afianzar la dolarización.</a:t>
            </a:r>
          </a:p>
        </p:txBody>
      </p:sp>
      <p:sp>
        <p:nvSpPr>
          <p:cNvPr id="18" name="9 CuadroTexto"/>
          <p:cNvSpPr txBox="1"/>
          <p:nvPr/>
        </p:nvSpPr>
        <p:spPr>
          <a:xfrm>
            <a:off x="3810491" y="4401729"/>
            <a:ext cx="495085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s-EC" sz="1100" b="1" i="1" dirty="0">
                <a:solidFill>
                  <a:srgbClr val="404040"/>
                </a:solidFill>
                <a:cs typeface="Calibri"/>
              </a:rPr>
              <a:t>Política 4.4: Fortalecer la eficiencia, profundizar la progresividad del sistema tributario y luchar contra la evasión y elusión fiscal</a:t>
            </a:r>
            <a:r>
              <a:rPr lang="es-EC" sz="1200" b="1" i="1" dirty="0">
                <a:solidFill>
                  <a:srgbClr val="404040"/>
                </a:solidFill>
                <a:cs typeface="Calibri"/>
              </a:rPr>
              <a:t>.</a:t>
            </a:r>
          </a:p>
        </p:txBody>
      </p:sp>
      <p:cxnSp>
        <p:nvCxnSpPr>
          <p:cNvPr id="19" name="Conector recto 21"/>
          <p:cNvCxnSpPr/>
          <p:nvPr/>
        </p:nvCxnSpPr>
        <p:spPr>
          <a:xfrm rot="5400000">
            <a:off x="4097253" y="4270785"/>
            <a:ext cx="993677" cy="639"/>
          </a:xfrm>
          <a:prstGeom prst="line">
            <a:avLst/>
          </a:prstGeom>
          <a:ln w="12700" cmpd="sng">
            <a:solidFill>
              <a:srgbClr val="404040"/>
            </a:solidFill>
            <a:prstDash val="sysDash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378872" y="3548743"/>
            <a:ext cx="24731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sz="1200" dirty="0">
                <a:solidFill>
                  <a:schemeClr val="bg1">
                    <a:lumMod val="50000"/>
                  </a:schemeClr>
                </a:solidFill>
              </a:rPr>
              <a:t>La política tributaria promoverá la redistribución y estimulará el empleo, la producción de bienes y </a:t>
            </a:r>
            <a:r>
              <a:rPr lang="es-EC" sz="1200" dirty="0" smtClean="0">
                <a:solidFill>
                  <a:schemeClr val="bg1">
                    <a:lumMod val="50000"/>
                  </a:schemeClr>
                </a:solidFill>
              </a:rPr>
              <a:t>servicios, además de </a:t>
            </a:r>
            <a:r>
              <a:rPr lang="es-EC" sz="1200" dirty="0">
                <a:solidFill>
                  <a:schemeClr val="bg1">
                    <a:lumMod val="50000"/>
                  </a:schemeClr>
                </a:solidFill>
              </a:rPr>
              <a:t>conductas ecológicas, sociales y económicas responsables.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953771" y="2221676"/>
            <a:ext cx="515645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b="1" dirty="0">
                <a:solidFill>
                  <a:srgbClr val="595959"/>
                </a:solidFill>
                <a:latin typeface="Calibri"/>
                <a:cs typeface="Calibri"/>
              </a:rPr>
              <a:t>Vertical</a:t>
            </a:r>
            <a:r>
              <a:rPr lang="es-EC" dirty="0" smtClean="0"/>
              <a:t>              </a:t>
            </a:r>
            <a:r>
              <a:rPr lang="es-EC" sz="1400" dirty="0" smtClean="0">
                <a:solidFill>
                  <a:srgbClr val="595959"/>
                </a:solidFill>
                <a:cs typeface="Calibri"/>
              </a:rPr>
              <a:t>Quienes </a:t>
            </a:r>
            <a:r>
              <a:rPr lang="es-EC" sz="1400" dirty="0">
                <a:solidFill>
                  <a:srgbClr val="595959"/>
                </a:solidFill>
                <a:cs typeface="Calibri"/>
              </a:rPr>
              <a:t>más tienen, más pagan.</a:t>
            </a:r>
          </a:p>
          <a:p>
            <a:endParaRPr lang="es-EC" sz="300" b="1" dirty="0" smtClean="0">
              <a:solidFill>
                <a:srgbClr val="595959"/>
              </a:solidFill>
              <a:latin typeface="Calibri"/>
              <a:cs typeface="Calibri"/>
            </a:endParaRPr>
          </a:p>
          <a:p>
            <a:r>
              <a:rPr lang="es-EC" sz="1400" b="1" dirty="0">
                <a:solidFill>
                  <a:srgbClr val="595959"/>
                </a:solidFill>
                <a:latin typeface="Calibri"/>
                <a:cs typeface="Calibri"/>
              </a:rPr>
              <a:t>Horizontal  </a:t>
            </a:r>
            <a:r>
              <a:rPr lang="es-EC" sz="1400" dirty="0" smtClean="0">
                <a:solidFill>
                  <a:srgbClr val="595959"/>
                </a:solidFill>
                <a:cs typeface="Calibri"/>
              </a:rPr>
              <a:t>           Todos los individuos son tratados </a:t>
            </a:r>
            <a:r>
              <a:rPr lang="es-ES" altLang="en-US" sz="1400" dirty="0" smtClean="0">
                <a:solidFill>
                  <a:srgbClr val="595959"/>
                </a:solidFill>
                <a:cs typeface="Calibri"/>
              </a:rPr>
              <a:t>igualmente. </a:t>
            </a:r>
            <a:endParaRPr lang="es-EC" sz="1400" dirty="0">
              <a:solidFill>
                <a:srgbClr val="595959"/>
              </a:solidFill>
              <a:cs typeface="Calibri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246285" y="808070"/>
            <a:ext cx="4000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400" i="1" dirty="0" smtClean="0">
                <a:solidFill>
                  <a:srgbClr val="595959"/>
                </a:solidFill>
                <a:latin typeface="Calibri"/>
                <a:cs typeface="Calibri"/>
              </a:rPr>
              <a:t>Se priorizarán los </a:t>
            </a:r>
            <a:r>
              <a:rPr lang="es-EC" sz="1400" b="1" i="1" dirty="0" smtClean="0">
                <a:solidFill>
                  <a:srgbClr val="595959"/>
                </a:solidFill>
                <a:latin typeface="Calibri"/>
                <a:cs typeface="Calibri"/>
              </a:rPr>
              <a:t>impuestos directos </a:t>
            </a:r>
            <a:r>
              <a:rPr lang="es-EC" sz="1400" i="1" dirty="0" smtClean="0">
                <a:solidFill>
                  <a:srgbClr val="595959"/>
                </a:solidFill>
                <a:latin typeface="Calibri"/>
                <a:cs typeface="Calibri"/>
              </a:rPr>
              <a:t>y progresivos. </a:t>
            </a:r>
            <a:endParaRPr lang="es-EC" sz="1400" i="1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15" name="14 Flecha derecha"/>
          <p:cNvSpPr/>
          <p:nvPr/>
        </p:nvSpPr>
        <p:spPr>
          <a:xfrm>
            <a:off x="4965338" y="2392223"/>
            <a:ext cx="173913" cy="14658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2" name="21 Flecha derecha"/>
          <p:cNvSpPr/>
          <p:nvPr/>
        </p:nvSpPr>
        <p:spPr>
          <a:xfrm>
            <a:off x="4965338" y="2663429"/>
            <a:ext cx="173913" cy="14658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 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xmlns="" val="253218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329323" y="325554"/>
            <a:ext cx="8072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1341438" algn="l"/>
              </a:tabLst>
            </a:pPr>
            <a:r>
              <a:rPr lang="es-EC" sz="2000" b="1" i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Inversión de la recaudación por Ley de Solidaridad</a:t>
            </a:r>
          </a:p>
        </p:txBody>
      </p:sp>
      <p:sp>
        <p:nvSpPr>
          <p:cNvPr id="30" name="33 CuadroTexto"/>
          <p:cNvSpPr>
            <a:spLocks/>
          </p:cNvSpPr>
          <p:nvPr/>
        </p:nvSpPr>
        <p:spPr bwMode="auto">
          <a:xfrm>
            <a:off x="961939" y="1528566"/>
            <a:ext cx="1546339" cy="3161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86280046 h 21600"/>
              <a:gd name="T4" fmla="*/ 2147483647 w 21600"/>
              <a:gd name="T5" fmla="*/ 172560092 h 21600"/>
              <a:gd name="T6" fmla="*/ 0 w 21600"/>
              <a:gd name="T7" fmla="*/ 86280046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lnSpc>
                <a:spcPts val="1600"/>
              </a:lnSpc>
            </a:pPr>
            <a:r>
              <a:rPr lang="es-EC" sz="2000" b="1" dirty="0">
                <a:solidFill>
                  <a:srgbClr val="404040"/>
                </a:solidFill>
                <a:latin typeface="+mj-lt"/>
                <a:cs typeface="Calibri"/>
              </a:rPr>
              <a:t>Monto </a:t>
            </a:r>
            <a:r>
              <a:rPr lang="es-EC" sz="2000" b="1" dirty="0" smtClean="0">
                <a:solidFill>
                  <a:srgbClr val="404040"/>
                </a:solidFill>
                <a:latin typeface="+mj-lt"/>
                <a:cs typeface="Calibri"/>
              </a:rPr>
              <a:t>total</a:t>
            </a:r>
          </a:p>
        </p:txBody>
      </p:sp>
      <p:sp>
        <p:nvSpPr>
          <p:cNvPr id="32" name="33 CuadroTexto"/>
          <p:cNvSpPr>
            <a:spLocks/>
          </p:cNvSpPr>
          <p:nvPr/>
        </p:nvSpPr>
        <p:spPr bwMode="auto">
          <a:xfrm>
            <a:off x="794298" y="2035978"/>
            <a:ext cx="1903746" cy="50488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86280046 h 21600"/>
              <a:gd name="T4" fmla="*/ 2147483647 w 21600"/>
              <a:gd name="T5" fmla="*/ 172560092 h 21600"/>
              <a:gd name="T6" fmla="*/ 0 w 21600"/>
              <a:gd name="T7" fmla="*/ 86280046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lnSpc>
                <a:spcPts val="1600"/>
              </a:lnSpc>
            </a:pPr>
            <a:r>
              <a:rPr lang="es-EC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cs typeface="Calibri"/>
              </a:rPr>
              <a:t>USD 2.815</a:t>
            </a:r>
          </a:p>
          <a:p>
            <a:pPr algn="ctr">
              <a:lnSpc>
                <a:spcPts val="1600"/>
              </a:lnSpc>
            </a:pPr>
            <a:r>
              <a:rPr lang="es-EC" dirty="0" smtClean="0">
                <a:solidFill>
                  <a:schemeClr val="accent5">
                    <a:lumMod val="75000"/>
                  </a:schemeClr>
                </a:solidFill>
                <a:latin typeface="+mj-lt"/>
                <a:cs typeface="Calibri"/>
              </a:rPr>
              <a:t>millones</a:t>
            </a:r>
            <a:endParaRPr lang="es-EC" dirty="0">
              <a:solidFill>
                <a:schemeClr val="accent5">
                  <a:lumMod val="75000"/>
                </a:schemeClr>
              </a:solidFill>
              <a:latin typeface="+mj-lt"/>
              <a:cs typeface="Calibri"/>
            </a:endParaRPr>
          </a:p>
        </p:txBody>
      </p:sp>
      <p:sp>
        <p:nvSpPr>
          <p:cNvPr id="34" name="33 CuadroTexto"/>
          <p:cNvSpPr>
            <a:spLocks/>
          </p:cNvSpPr>
          <p:nvPr/>
        </p:nvSpPr>
        <p:spPr bwMode="auto">
          <a:xfrm>
            <a:off x="4071862" y="1337137"/>
            <a:ext cx="3008458" cy="588624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86280046 h 21600"/>
              <a:gd name="T4" fmla="*/ 2147483647 w 21600"/>
              <a:gd name="T5" fmla="*/ 172560092 h 21600"/>
              <a:gd name="T6" fmla="*/ 0 w 21600"/>
              <a:gd name="T7" fmla="*/ 86280046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ts val="1900"/>
              </a:lnSpc>
            </a:pPr>
            <a:r>
              <a:rPr lang="es-EC" sz="2400" b="1" dirty="0">
                <a:solidFill>
                  <a:srgbClr val="404040"/>
                </a:solidFill>
                <a:latin typeface="+mj-lt"/>
                <a:cs typeface="Calibri"/>
              </a:rPr>
              <a:t>Recaudación</a:t>
            </a:r>
            <a:r>
              <a:rPr lang="es-EC" sz="2000" dirty="0">
                <a:solidFill>
                  <a:srgbClr val="404040"/>
                </a:solidFill>
                <a:latin typeface="+mj-lt"/>
                <a:cs typeface="Calibri"/>
              </a:rPr>
              <a:t> por contribución solidaria </a:t>
            </a:r>
          </a:p>
        </p:txBody>
      </p:sp>
      <p:sp>
        <p:nvSpPr>
          <p:cNvPr id="35" name="33 CuadroTexto"/>
          <p:cNvSpPr>
            <a:spLocks/>
          </p:cNvSpPr>
          <p:nvPr/>
        </p:nvSpPr>
        <p:spPr bwMode="auto">
          <a:xfrm>
            <a:off x="3989240" y="1887161"/>
            <a:ext cx="2605660" cy="83317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86280046 h 21600"/>
              <a:gd name="T4" fmla="*/ 2147483647 w 21600"/>
              <a:gd name="T5" fmla="*/ 172560092 h 21600"/>
              <a:gd name="T6" fmla="*/ 0 w 21600"/>
              <a:gd name="T7" fmla="*/ 86280046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es-EC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Calibri"/>
              </a:rPr>
              <a:t>USD 1.628 </a:t>
            </a:r>
            <a:r>
              <a:rPr lang="es-EC" sz="2000" dirty="0">
                <a:solidFill>
                  <a:schemeClr val="tx2">
                    <a:lumMod val="75000"/>
                  </a:schemeClr>
                </a:solidFill>
                <a:latin typeface="+mj-lt"/>
                <a:cs typeface="Calibri"/>
              </a:rPr>
              <a:t>millones</a:t>
            </a:r>
          </a:p>
        </p:txBody>
      </p:sp>
      <p:cxnSp>
        <p:nvCxnSpPr>
          <p:cNvPr id="79" name="52 Conector recto"/>
          <p:cNvCxnSpPr/>
          <p:nvPr/>
        </p:nvCxnSpPr>
        <p:spPr>
          <a:xfrm flipV="1">
            <a:off x="968280" y="1905002"/>
            <a:ext cx="1503986" cy="5388"/>
          </a:xfrm>
          <a:prstGeom prst="line">
            <a:avLst/>
          </a:prstGeom>
          <a:ln w="9525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52 Conector recto"/>
          <p:cNvCxnSpPr/>
          <p:nvPr/>
        </p:nvCxnSpPr>
        <p:spPr>
          <a:xfrm flipV="1">
            <a:off x="4068556" y="1916291"/>
            <a:ext cx="2481187" cy="1860"/>
          </a:xfrm>
          <a:prstGeom prst="line">
            <a:avLst/>
          </a:prstGeom>
          <a:ln w="9525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33 CuadroTexto"/>
          <p:cNvSpPr>
            <a:spLocks/>
          </p:cNvSpPr>
          <p:nvPr/>
        </p:nvSpPr>
        <p:spPr bwMode="auto">
          <a:xfrm>
            <a:off x="1177318" y="3943802"/>
            <a:ext cx="1577171" cy="6074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86280046 h 21600"/>
              <a:gd name="T4" fmla="*/ 2147483647 w 21600"/>
              <a:gd name="T5" fmla="*/ 172560092 h 21600"/>
              <a:gd name="T6" fmla="*/ 0 w 21600"/>
              <a:gd name="T7" fmla="*/ 86280046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ts val="2000"/>
              </a:lnSpc>
            </a:pPr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/>
              </a:rPr>
              <a:t>USD 2.054 </a:t>
            </a:r>
            <a:r>
              <a:rPr lang="es-EC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/>
              </a:rPr>
              <a:t>millones</a:t>
            </a:r>
            <a:endParaRPr lang="es-EC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alibri"/>
            </a:endParaRPr>
          </a:p>
        </p:txBody>
      </p:sp>
      <p:sp>
        <p:nvSpPr>
          <p:cNvPr id="91" name="33 CuadroTexto"/>
          <p:cNvSpPr>
            <a:spLocks/>
          </p:cNvSpPr>
          <p:nvPr/>
        </p:nvSpPr>
        <p:spPr bwMode="auto">
          <a:xfrm>
            <a:off x="4128299" y="3943802"/>
            <a:ext cx="1527435" cy="61106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86280046 h 21600"/>
              <a:gd name="T4" fmla="*/ 2147483647 w 21600"/>
              <a:gd name="T5" fmla="*/ 172560092 h 21600"/>
              <a:gd name="T6" fmla="*/ 0 w 21600"/>
              <a:gd name="T7" fmla="*/ 86280046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ts val="2000"/>
              </a:lnSpc>
            </a:pPr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/>
              </a:rPr>
              <a:t>USD 364,5 </a:t>
            </a: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/>
              </a:rPr>
              <a:t>millones</a:t>
            </a:r>
            <a:endParaRPr lang="es-EC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alibri"/>
            </a:endParaRPr>
          </a:p>
        </p:txBody>
      </p:sp>
      <p:sp>
        <p:nvSpPr>
          <p:cNvPr id="92" name="33 CuadroTexto"/>
          <p:cNvSpPr>
            <a:spLocks/>
          </p:cNvSpPr>
          <p:nvPr/>
        </p:nvSpPr>
        <p:spPr bwMode="auto">
          <a:xfrm>
            <a:off x="7176740" y="4090559"/>
            <a:ext cx="1549570" cy="61106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86280046 h 21600"/>
              <a:gd name="T4" fmla="*/ 2147483647 w 21600"/>
              <a:gd name="T5" fmla="*/ 172560092 h 21600"/>
              <a:gd name="T6" fmla="*/ 0 w 21600"/>
              <a:gd name="T7" fmla="*/ 86280046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ts val="2000"/>
              </a:lnSpc>
            </a:pPr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/>
              </a:rPr>
              <a:t>USD 396,8 </a:t>
            </a: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"/>
              </a:rPr>
              <a:t>millones</a:t>
            </a:r>
            <a:endParaRPr lang="es-EC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alibri"/>
            </a:endParaRPr>
          </a:p>
        </p:txBody>
      </p:sp>
      <p:sp>
        <p:nvSpPr>
          <p:cNvPr id="93" name="33 CuadroTexto"/>
          <p:cNvSpPr>
            <a:spLocks/>
          </p:cNvSpPr>
          <p:nvPr/>
        </p:nvSpPr>
        <p:spPr bwMode="auto">
          <a:xfrm>
            <a:off x="1132375" y="3608425"/>
            <a:ext cx="1938203" cy="34073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86280046 h 21600"/>
              <a:gd name="T4" fmla="*/ 2147483647 w 21600"/>
              <a:gd name="T5" fmla="*/ 172560092 h 21600"/>
              <a:gd name="T6" fmla="*/ 0 w 21600"/>
              <a:gd name="T7" fmla="*/ 86280046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es-EC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cs typeface="Calibri"/>
              </a:rPr>
              <a:t>RECONSTRUCCIÓN</a:t>
            </a:r>
            <a:endParaRPr lang="es-EC" sz="1600" b="1" dirty="0">
              <a:solidFill>
                <a:schemeClr val="accent5">
                  <a:lumMod val="75000"/>
                </a:schemeClr>
              </a:solidFill>
              <a:latin typeface="+mj-lt"/>
              <a:cs typeface="Calibri"/>
            </a:endParaRPr>
          </a:p>
        </p:txBody>
      </p:sp>
      <p:sp>
        <p:nvSpPr>
          <p:cNvPr id="94" name="33 CuadroTexto"/>
          <p:cNvSpPr>
            <a:spLocks/>
          </p:cNvSpPr>
          <p:nvPr/>
        </p:nvSpPr>
        <p:spPr bwMode="auto">
          <a:xfrm>
            <a:off x="4137953" y="3608425"/>
            <a:ext cx="1359736" cy="34073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86280046 h 21600"/>
              <a:gd name="T4" fmla="*/ 2147483647 w 21600"/>
              <a:gd name="T5" fmla="*/ 172560092 h 21600"/>
              <a:gd name="T6" fmla="*/ 0 w 21600"/>
              <a:gd name="T7" fmla="*/ 86280046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r>
              <a:rPr lang="es-EC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cs typeface="Calibri"/>
              </a:rPr>
              <a:t>EMERGENCIA</a:t>
            </a:r>
            <a:endParaRPr lang="es-EC" sz="1600" b="1" dirty="0">
              <a:solidFill>
                <a:schemeClr val="accent5">
                  <a:lumMod val="75000"/>
                </a:schemeClr>
              </a:solidFill>
              <a:latin typeface="+mj-lt"/>
              <a:cs typeface="Calibri"/>
            </a:endParaRPr>
          </a:p>
        </p:txBody>
      </p:sp>
      <p:sp>
        <p:nvSpPr>
          <p:cNvPr id="95" name="33 CuadroTexto"/>
          <p:cNvSpPr>
            <a:spLocks/>
          </p:cNvSpPr>
          <p:nvPr/>
        </p:nvSpPr>
        <p:spPr bwMode="auto">
          <a:xfrm>
            <a:off x="7172795" y="3608425"/>
            <a:ext cx="1497070" cy="52129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86280046 h 21600"/>
              <a:gd name="T4" fmla="*/ 2147483647 w 21600"/>
              <a:gd name="T5" fmla="*/ 172560092 h 21600"/>
              <a:gd name="T6" fmla="*/ 0 w 21600"/>
              <a:gd name="T7" fmla="*/ 86280046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ts val="1600"/>
              </a:lnSpc>
            </a:pPr>
            <a:r>
              <a:rPr lang="es-EC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cs typeface="Calibri"/>
              </a:rPr>
              <a:t>REACTIVACIÓN</a:t>
            </a:r>
          </a:p>
          <a:p>
            <a:pPr>
              <a:lnSpc>
                <a:spcPts val="1600"/>
              </a:lnSpc>
            </a:pPr>
            <a:r>
              <a:rPr lang="es-EC" sz="1600" dirty="0" smtClean="0">
                <a:solidFill>
                  <a:schemeClr val="accent5">
                    <a:lumMod val="75000"/>
                  </a:schemeClr>
                </a:solidFill>
                <a:latin typeface="+mj-lt"/>
                <a:cs typeface="Calibri"/>
              </a:rPr>
              <a:t>PRODUCTIVA </a:t>
            </a:r>
            <a:endParaRPr lang="es-EC" sz="1600" dirty="0">
              <a:solidFill>
                <a:schemeClr val="accent5">
                  <a:lumMod val="75000"/>
                </a:schemeClr>
              </a:solidFill>
              <a:latin typeface="+mj-lt"/>
              <a:cs typeface="Calibri"/>
            </a:endParaRPr>
          </a:p>
        </p:txBody>
      </p:sp>
      <p:cxnSp>
        <p:nvCxnSpPr>
          <p:cNvPr id="96" name="52 Conector recto"/>
          <p:cNvCxnSpPr/>
          <p:nvPr/>
        </p:nvCxnSpPr>
        <p:spPr>
          <a:xfrm flipH="1">
            <a:off x="3132666" y="3524621"/>
            <a:ext cx="14368" cy="1265670"/>
          </a:xfrm>
          <a:prstGeom prst="line">
            <a:avLst/>
          </a:prstGeom>
          <a:ln w="9525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52 Conector recto"/>
          <p:cNvCxnSpPr/>
          <p:nvPr/>
        </p:nvCxnSpPr>
        <p:spPr>
          <a:xfrm flipH="1">
            <a:off x="5864576" y="3524621"/>
            <a:ext cx="14368" cy="1265670"/>
          </a:xfrm>
          <a:prstGeom prst="line">
            <a:avLst/>
          </a:prstGeom>
          <a:ln w="9525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5864576" y="2546830"/>
            <a:ext cx="1006035" cy="40011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</a:pPr>
            <a:r>
              <a:rPr lang="es-EC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Calibri"/>
              </a:rPr>
              <a:t>58%</a:t>
            </a:r>
            <a:endParaRPr lang="es-EC" sz="2000" b="1" dirty="0">
              <a:solidFill>
                <a:schemeClr val="tx2">
                  <a:lumMod val="75000"/>
                </a:schemeClr>
              </a:solidFill>
              <a:latin typeface="+mj-lt"/>
              <a:cs typeface="Calibri"/>
            </a:endParaRP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316089" y="3087670"/>
            <a:ext cx="23029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1341438" algn="l"/>
              </a:tabLst>
            </a:pPr>
            <a:r>
              <a:rPr lang="es-EC" sz="2000" b="1" i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Asignación por ejes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97049" y="4949907"/>
            <a:ext cx="218361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700" dirty="0" smtClean="0">
                <a:solidFill>
                  <a:schemeClr val="bg1"/>
                </a:solidFill>
              </a:rPr>
              <a:t>Fuente: Plan Reconstruyo Ecuador (corte: 15/12/2017)</a:t>
            </a:r>
            <a:endParaRPr lang="es-EC" sz="700" dirty="0">
              <a:solidFill>
                <a:schemeClr val="bg1"/>
              </a:solidFill>
            </a:endParaRPr>
          </a:p>
        </p:txBody>
      </p:sp>
      <p:sp>
        <p:nvSpPr>
          <p:cNvPr id="36" name="35 Arco"/>
          <p:cNvSpPr/>
          <p:nvPr/>
        </p:nvSpPr>
        <p:spPr>
          <a:xfrm>
            <a:off x="797076" y="936173"/>
            <a:ext cx="1900968" cy="1838073"/>
          </a:xfrm>
          <a:prstGeom prst="arc">
            <a:avLst>
              <a:gd name="adj1" fmla="val 1704474"/>
              <a:gd name="adj2" fmla="val 20830117"/>
            </a:avLst>
          </a:prstGeom>
          <a:ln w="57150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46082" name="Picture 2" descr="C:\Users\lmjb050617\Downloads\mone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5550" y="1667934"/>
            <a:ext cx="733249" cy="733249"/>
          </a:xfrm>
          <a:prstGeom prst="rect">
            <a:avLst/>
          </a:prstGeom>
          <a:noFill/>
        </p:spPr>
      </p:pic>
      <p:cxnSp>
        <p:nvCxnSpPr>
          <p:cNvPr id="41" name="40 Conector recto de flecha"/>
          <p:cNvCxnSpPr/>
          <p:nvPr/>
        </p:nvCxnSpPr>
        <p:spPr>
          <a:xfrm>
            <a:off x="2322750" y="2773137"/>
            <a:ext cx="3463901" cy="2331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083" name="Picture 3" descr="C:\Users\lmjb050617\Downloads\online-stor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8129" y="3736625"/>
            <a:ext cx="925688" cy="925688"/>
          </a:xfrm>
          <a:prstGeom prst="rect">
            <a:avLst/>
          </a:prstGeom>
          <a:noFill/>
        </p:spPr>
      </p:pic>
      <p:pic>
        <p:nvPicPr>
          <p:cNvPr id="46084" name="Picture 4" descr="C:\Users\lmjb050617\Downloads\sire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1431" y="3815646"/>
            <a:ext cx="650347" cy="650347"/>
          </a:xfrm>
          <a:prstGeom prst="rect">
            <a:avLst/>
          </a:prstGeom>
          <a:noFill/>
        </p:spPr>
      </p:pic>
      <p:pic>
        <p:nvPicPr>
          <p:cNvPr id="46085" name="Picture 5" descr="C:\Users\lmjb050617\Downloads\engineer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9333" y="3747913"/>
            <a:ext cx="802216" cy="802216"/>
          </a:xfrm>
          <a:prstGeom prst="rect">
            <a:avLst/>
          </a:prstGeom>
          <a:noFill/>
        </p:spPr>
      </p:pic>
      <p:pic>
        <p:nvPicPr>
          <p:cNvPr id="28" name="Picture 2" descr="F:\RUEDA DE PRENSA\2.1.png"/>
          <p:cNvPicPr>
            <a:picLocks noChangeAspect="1" noChangeArrowheads="1"/>
          </p:cNvPicPr>
          <p:nvPr/>
        </p:nvPicPr>
        <p:blipFill>
          <a:blip r:embed="rId7" cstate="print"/>
          <a:srcRect l="73744" t="26321" r="17188" b="20561"/>
          <a:stretch>
            <a:fillRect/>
          </a:stretch>
        </p:blipFill>
        <p:spPr bwMode="auto">
          <a:xfrm>
            <a:off x="8525442" y="1166821"/>
            <a:ext cx="428624" cy="147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1 CuadroTexto"/>
          <p:cNvSpPr txBox="1"/>
          <p:nvPr/>
        </p:nvSpPr>
        <p:spPr>
          <a:xfrm>
            <a:off x="6870611" y="1390040"/>
            <a:ext cx="1654831" cy="80637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</a:pPr>
            <a:r>
              <a:rPr lang="es-EC" sz="3200" b="1" dirty="0" smtClean="0">
                <a:solidFill>
                  <a:srgbClr val="F2A150"/>
                </a:solidFill>
                <a:latin typeface="+mj-lt"/>
                <a:cs typeface="Calibri"/>
              </a:rPr>
              <a:t>130,2%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</a:pPr>
            <a:r>
              <a:rPr lang="es-EC" sz="1200" b="1" dirty="0" smtClean="0">
                <a:solidFill>
                  <a:srgbClr val="F2A150"/>
                </a:solidFill>
                <a:latin typeface="+mj-lt"/>
                <a:cs typeface="Calibri"/>
              </a:rPr>
              <a:t>Cumplimiento meta</a:t>
            </a:r>
          </a:p>
        </p:txBody>
      </p:sp>
    </p:spTree>
    <p:extLst>
      <p:ext uri="{BB962C8B-B14F-4D97-AF65-F5344CB8AC3E}">
        <p14:creationId xmlns:p14="http://schemas.microsoft.com/office/powerpoint/2010/main" xmlns="" val="32161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>
            <a:extLst>
              <a:ext uri="{FF2B5EF4-FFF2-40B4-BE49-F238E27FC236}">
                <a16:creationId xmlns:a16="http://schemas.microsoft.com/office/drawing/2014/main" xmlns="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66724560"/>
              </p:ext>
            </p:extLst>
          </p:nvPr>
        </p:nvGraphicFramePr>
        <p:xfrm>
          <a:off x="60963" y="1057013"/>
          <a:ext cx="8923646" cy="3733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50178" y="109663"/>
            <a:ext cx="80724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defRPr/>
            </a:pPr>
            <a:r>
              <a:rPr lang="es-EC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Variación anual de ventas totales Manabí</a:t>
            </a:r>
          </a:p>
          <a:p>
            <a:pPr>
              <a:tabLst>
                <a:tab pos="1341438" algn="l"/>
              </a:tabLst>
            </a:pPr>
            <a:r>
              <a:rPr lang="es-EC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(En porcentajes)</a:t>
            </a:r>
            <a:endParaRPr lang="es-EC" sz="14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/>
          </p:nvPr>
        </p:nvGraphicFramePr>
        <p:xfrm>
          <a:off x="60963" y="4968424"/>
          <a:ext cx="3477795" cy="182880"/>
        </p:xfrm>
        <a:graphic>
          <a:graphicData uri="http://schemas.openxmlformats.org/drawingml/2006/table">
            <a:tbl>
              <a:tblPr/>
              <a:tblGrid>
                <a:gridCol w="34777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2000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Notas: cifras sujetas a revisión.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marL="0" marR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600" b="0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Información Formulario 104; fecha de corte 2018-01-22.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cxnSp>
        <p:nvCxnSpPr>
          <p:cNvPr id="8" name="7 Conector recto de flecha"/>
          <p:cNvCxnSpPr/>
          <p:nvPr/>
        </p:nvCxnSpPr>
        <p:spPr>
          <a:xfrm flipV="1">
            <a:off x="545260" y="1933560"/>
            <a:ext cx="3901097" cy="1246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4947133" y="2986502"/>
            <a:ext cx="3860822" cy="4721"/>
          </a:xfrm>
          <a:prstGeom prst="straightConnector1">
            <a:avLst/>
          </a:prstGeom>
          <a:ln w="12700">
            <a:solidFill>
              <a:schemeClr val="accent5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1534615" y="1306125"/>
            <a:ext cx="1784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Enero - noviembre 16/15 </a:t>
            </a:r>
          </a:p>
          <a:p>
            <a:pPr algn="ctr"/>
            <a:r>
              <a:rPr lang="es-EC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-1,3%</a:t>
            </a:r>
            <a:endParaRPr lang="es-EC" sz="24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7 CuadroTexto"/>
          <p:cNvSpPr txBox="1"/>
          <p:nvPr/>
        </p:nvSpPr>
        <p:spPr>
          <a:xfrm>
            <a:off x="6120907" y="3149037"/>
            <a:ext cx="1814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Enero – noviembre 17/16 </a:t>
            </a:r>
          </a:p>
          <a:p>
            <a:pPr algn="ctr"/>
            <a:r>
              <a:rPr lang="es-EC" sz="24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18,7%</a:t>
            </a:r>
            <a:endParaRPr lang="es-EC" sz="24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248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ontruyendo-un-legado-juntos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181720" y="3088823"/>
            <a:ext cx="4182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dirty="0" smtClean="0">
                <a:solidFill>
                  <a:srgbClr val="404040"/>
                </a:solidFill>
              </a:rPr>
              <a:t>Desafíos 2018</a:t>
            </a:r>
            <a:endParaRPr lang="es-EC" sz="4800" dirty="0">
              <a:solidFill>
                <a:srgbClr val="40404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1776" y="2097599"/>
            <a:ext cx="1075323" cy="107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058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10"/>
          <p:cNvSpPr/>
          <p:nvPr/>
        </p:nvSpPr>
        <p:spPr>
          <a:xfrm>
            <a:off x="218819" y="488672"/>
            <a:ext cx="23859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defRPr/>
            </a:pPr>
            <a:r>
              <a:rPr lang="es-EC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(Cifras en millones de dólares)</a:t>
            </a:r>
            <a:endParaRPr lang="es-EC" sz="14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44" name="1 Título">
            <a:extLst>
              <a:ext uri="{FF2B5EF4-FFF2-40B4-BE49-F238E27FC236}">
                <a16:creationId xmlns:a16="http://schemas.microsoft.com/office/drawing/2014/main" xmlns="" id="{F3824B0C-9463-4543-A32D-A3AABFEE13F2}"/>
              </a:ext>
            </a:extLst>
          </p:cNvPr>
          <p:cNvSpPr txBox="1">
            <a:spLocks/>
          </p:cNvSpPr>
          <p:nvPr/>
        </p:nvSpPr>
        <p:spPr bwMode="auto">
          <a:xfrm>
            <a:off x="207512" y="205358"/>
            <a:ext cx="7813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</a:pP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Recaudación 2017 y meta PGE 2018</a:t>
            </a:r>
          </a:p>
        </p:txBody>
      </p:sp>
      <p:sp>
        <p:nvSpPr>
          <p:cNvPr id="20" name="CuadroTexto 2"/>
          <p:cNvSpPr txBox="1"/>
          <p:nvPr/>
        </p:nvSpPr>
        <p:spPr>
          <a:xfrm>
            <a:off x="4905540" y="3051301"/>
            <a:ext cx="203843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C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RENDIMIENTO DEL</a:t>
            </a:r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CONTROL</a:t>
            </a:r>
            <a:endParaRPr lang="es-EC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CuadroTexto 2"/>
          <p:cNvSpPr txBox="1"/>
          <p:nvPr/>
        </p:nvSpPr>
        <p:spPr>
          <a:xfrm>
            <a:off x="1377534" y="1225704"/>
            <a:ext cx="1558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C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RECAUDACIÓN</a:t>
            </a:r>
          </a:p>
          <a:p>
            <a:pPr algn="ctr">
              <a:lnSpc>
                <a:spcPct val="80000"/>
              </a:lnSpc>
            </a:pPr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NETA</a:t>
            </a:r>
            <a:endParaRPr lang="es-EC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CuadroTexto 4"/>
          <p:cNvSpPr txBox="1"/>
          <p:nvPr/>
        </p:nvSpPr>
        <p:spPr>
          <a:xfrm>
            <a:off x="544401" y="1820371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2017</a:t>
            </a:r>
            <a:endParaRPr lang="es-EC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CuadroTexto 4"/>
          <p:cNvSpPr txBox="1"/>
          <p:nvPr/>
        </p:nvSpPr>
        <p:spPr>
          <a:xfrm>
            <a:off x="11882" y="2170697"/>
            <a:ext cx="1246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chemeClr val="accent6">
                    <a:lumMod val="75000"/>
                  </a:schemeClr>
                </a:solidFill>
              </a:rPr>
              <a:t>Meta 2018</a:t>
            </a:r>
            <a:endParaRPr lang="es-EC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CuadroTexto 4"/>
          <p:cNvSpPr txBox="1"/>
          <p:nvPr/>
        </p:nvSpPr>
        <p:spPr>
          <a:xfrm>
            <a:off x="1549751" y="1851149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USD 12.274</a:t>
            </a:r>
            <a:endParaRPr lang="es-EC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CuadroTexto 4"/>
          <p:cNvSpPr txBox="1"/>
          <p:nvPr/>
        </p:nvSpPr>
        <p:spPr>
          <a:xfrm>
            <a:off x="1549751" y="2201475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USD </a:t>
            </a:r>
            <a:r>
              <a:rPr lang="es-E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13.600</a:t>
            </a:r>
            <a:endParaRPr lang="es-EC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CuadroTexto 4"/>
          <p:cNvSpPr txBox="1"/>
          <p:nvPr/>
        </p:nvSpPr>
        <p:spPr>
          <a:xfrm>
            <a:off x="544401" y="254595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Var.</a:t>
            </a:r>
            <a:endParaRPr lang="es-EC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3" name="62 Grupo"/>
          <p:cNvGrpSpPr/>
          <p:nvPr/>
        </p:nvGrpSpPr>
        <p:grpSpPr>
          <a:xfrm>
            <a:off x="1675119" y="2541106"/>
            <a:ext cx="963710" cy="369332"/>
            <a:chOff x="1840669" y="3265500"/>
            <a:chExt cx="963710" cy="369332"/>
          </a:xfrm>
        </p:grpSpPr>
        <p:sp>
          <p:nvSpPr>
            <p:cNvPr id="17" name="CuadroTexto 4"/>
            <p:cNvSpPr txBox="1"/>
            <p:nvPr/>
          </p:nvSpPr>
          <p:spPr>
            <a:xfrm>
              <a:off x="1840669" y="3265500"/>
              <a:ext cx="9637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10,8%</a:t>
              </a:r>
              <a:endParaRPr lang="es-EC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Flecha abajo 25"/>
            <p:cNvSpPr/>
            <p:nvPr/>
          </p:nvSpPr>
          <p:spPr>
            <a:xfrm flipV="1">
              <a:off x="2602527" y="3323946"/>
              <a:ext cx="142876" cy="251438"/>
            </a:xfrm>
            <a:prstGeom prst="downArrow">
              <a:avLst/>
            </a:prstGeom>
            <a:solidFill>
              <a:srgbClr val="309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600"/>
            </a:p>
          </p:txBody>
        </p:sp>
      </p:grpSp>
      <p:sp>
        <p:nvSpPr>
          <p:cNvPr id="24" name="CuadroTexto 4"/>
          <p:cNvSpPr txBox="1"/>
          <p:nvPr/>
        </p:nvSpPr>
        <p:spPr>
          <a:xfrm>
            <a:off x="3224176" y="1851149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USD </a:t>
            </a:r>
            <a:r>
              <a:rPr lang="es-EC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13.223</a:t>
            </a:r>
            <a:endParaRPr lang="es-EC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CuadroTexto 4"/>
          <p:cNvSpPr txBox="1"/>
          <p:nvPr/>
        </p:nvSpPr>
        <p:spPr>
          <a:xfrm>
            <a:off x="3224176" y="2201475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USD </a:t>
            </a:r>
            <a:r>
              <a:rPr lang="es-EC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14.450</a:t>
            </a:r>
            <a:endParaRPr lang="es-EC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4" name="63 Grupo"/>
          <p:cNvGrpSpPr/>
          <p:nvPr/>
        </p:nvGrpSpPr>
        <p:grpSpPr>
          <a:xfrm>
            <a:off x="3421420" y="2541106"/>
            <a:ext cx="819958" cy="369332"/>
            <a:chOff x="3635490" y="3265500"/>
            <a:chExt cx="819958" cy="369332"/>
          </a:xfrm>
        </p:grpSpPr>
        <p:sp>
          <p:nvSpPr>
            <p:cNvPr id="26" name="CuadroTexto 4"/>
            <p:cNvSpPr txBox="1"/>
            <p:nvPr/>
          </p:nvSpPr>
          <p:spPr>
            <a:xfrm>
              <a:off x="3635490" y="3265500"/>
              <a:ext cx="7941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9,3%</a:t>
              </a:r>
              <a:endParaRPr lang="es-EC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Flecha abajo 25"/>
            <p:cNvSpPr/>
            <p:nvPr/>
          </p:nvSpPr>
          <p:spPr>
            <a:xfrm flipV="1">
              <a:off x="4312572" y="3323946"/>
              <a:ext cx="142876" cy="251438"/>
            </a:xfrm>
            <a:prstGeom prst="downArrow">
              <a:avLst/>
            </a:prstGeom>
            <a:solidFill>
              <a:srgbClr val="309F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600"/>
            </a:p>
          </p:txBody>
        </p:sp>
      </p:grpSp>
      <p:cxnSp>
        <p:nvCxnSpPr>
          <p:cNvPr id="32" name="31 Conector recto"/>
          <p:cNvCxnSpPr/>
          <p:nvPr/>
        </p:nvCxnSpPr>
        <p:spPr>
          <a:xfrm rot="5400000">
            <a:off x="2113811" y="2030679"/>
            <a:ext cx="1757549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/>
        </p:nvCxnSpPr>
        <p:spPr>
          <a:xfrm rot="5400000">
            <a:off x="3871360" y="2030679"/>
            <a:ext cx="1757549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 rot="5400000">
            <a:off x="439390" y="2030679"/>
            <a:ext cx="1757549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48 Grupo"/>
          <p:cNvGrpSpPr/>
          <p:nvPr/>
        </p:nvGrpSpPr>
        <p:grpSpPr>
          <a:xfrm>
            <a:off x="141514" y="1816921"/>
            <a:ext cx="4596739" cy="1082244"/>
            <a:chOff x="427499" y="2541316"/>
            <a:chExt cx="6543304" cy="1082243"/>
          </a:xfrm>
        </p:grpSpPr>
        <p:cxnSp>
          <p:nvCxnSpPr>
            <p:cNvPr id="29" name="28 Conector recto"/>
            <p:cNvCxnSpPr/>
            <p:nvPr/>
          </p:nvCxnSpPr>
          <p:spPr>
            <a:xfrm>
              <a:off x="427499" y="2885700"/>
              <a:ext cx="6543304" cy="158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>
              <a:off x="427499" y="3265711"/>
              <a:ext cx="6543304" cy="158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"/>
            <p:cNvCxnSpPr/>
            <p:nvPr/>
          </p:nvCxnSpPr>
          <p:spPr>
            <a:xfrm>
              <a:off x="427499" y="3621971"/>
              <a:ext cx="6543304" cy="158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>
              <a:off x="427499" y="2541316"/>
              <a:ext cx="6543304" cy="158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CuadroTexto 2"/>
          <p:cNvSpPr txBox="1"/>
          <p:nvPr/>
        </p:nvSpPr>
        <p:spPr>
          <a:xfrm>
            <a:off x="3051959" y="1225704"/>
            <a:ext cx="1558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C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RECAUDACIÓN</a:t>
            </a:r>
          </a:p>
          <a:p>
            <a:pPr algn="ctr">
              <a:lnSpc>
                <a:spcPct val="80000"/>
              </a:lnSpc>
            </a:pPr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BRUTA</a:t>
            </a:r>
            <a:endParaRPr lang="es-EC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CuadroTexto 2"/>
          <p:cNvSpPr txBox="1"/>
          <p:nvPr/>
        </p:nvSpPr>
        <p:spPr>
          <a:xfrm>
            <a:off x="6676697" y="2979819"/>
            <a:ext cx="187685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C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RECAUDACIÓN</a:t>
            </a:r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</a:t>
            </a:r>
          </a:p>
          <a:p>
            <a:pPr algn="ctr">
              <a:lnSpc>
                <a:spcPct val="80000"/>
              </a:lnSpc>
            </a:pPr>
            <a:r>
              <a:rPr lang="es-EC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COBRANZAS</a:t>
            </a:r>
            <a:endParaRPr lang="es-EC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8" name="67 Grupo"/>
          <p:cNvGrpSpPr/>
          <p:nvPr/>
        </p:nvGrpSpPr>
        <p:grpSpPr>
          <a:xfrm>
            <a:off x="3817411" y="2969623"/>
            <a:ext cx="4690224" cy="1782553"/>
            <a:chOff x="60704" y="1152699"/>
            <a:chExt cx="4690224" cy="1782552"/>
          </a:xfrm>
        </p:grpSpPr>
        <p:sp>
          <p:nvSpPr>
            <p:cNvPr id="70" name="CuadroTexto 4"/>
            <p:cNvSpPr txBox="1"/>
            <p:nvPr/>
          </p:nvSpPr>
          <p:spPr>
            <a:xfrm>
              <a:off x="408590" y="1806766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2017</a:t>
              </a:r>
              <a:endParaRPr lang="es-EC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" name="CuadroTexto 4"/>
            <p:cNvSpPr txBox="1"/>
            <p:nvPr/>
          </p:nvSpPr>
          <p:spPr>
            <a:xfrm>
              <a:off x="60704" y="2170696"/>
              <a:ext cx="12998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Meta 2018</a:t>
              </a:r>
              <a:endParaRPr lang="es-EC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" name="CuadroTexto 4"/>
            <p:cNvSpPr txBox="1"/>
            <p:nvPr/>
          </p:nvSpPr>
          <p:spPr>
            <a:xfrm>
              <a:off x="1549751" y="1851149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USD 923</a:t>
              </a:r>
              <a:endParaRPr lang="es-EC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CuadroTexto 4"/>
            <p:cNvSpPr txBox="1"/>
            <p:nvPr/>
          </p:nvSpPr>
          <p:spPr>
            <a:xfrm>
              <a:off x="1549751" y="2201474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USD  1.012</a:t>
              </a:r>
              <a:endParaRPr lang="es-EC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CuadroTexto 4"/>
            <p:cNvSpPr txBox="1"/>
            <p:nvPr/>
          </p:nvSpPr>
          <p:spPr>
            <a:xfrm>
              <a:off x="489193" y="2565919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Var.</a:t>
              </a:r>
              <a:endParaRPr lang="es-EC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75" name="74 Grupo"/>
            <p:cNvGrpSpPr/>
            <p:nvPr/>
          </p:nvGrpSpPr>
          <p:grpSpPr>
            <a:xfrm>
              <a:off x="1797285" y="2541105"/>
              <a:ext cx="963710" cy="369332"/>
              <a:chOff x="1962835" y="3265500"/>
              <a:chExt cx="963710" cy="369332"/>
            </a:xfrm>
          </p:grpSpPr>
          <p:sp>
            <p:nvSpPr>
              <p:cNvPr id="90" name="CuadroTexto 4"/>
              <p:cNvSpPr txBox="1"/>
              <p:nvPr/>
            </p:nvSpPr>
            <p:spPr>
              <a:xfrm>
                <a:off x="1962835" y="3265500"/>
                <a:ext cx="9637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</a:rPr>
                  <a:t>9,6%</a:t>
                </a:r>
                <a:endParaRPr lang="es-EC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1" name="Flecha abajo 25"/>
              <p:cNvSpPr/>
              <p:nvPr/>
            </p:nvSpPr>
            <p:spPr>
              <a:xfrm flipV="1">
                <a:off x="2602527" y="3323946"/>
                <a:ext cx="142876" cy="251438"/>
              </a:xfrm>
              <a:prstGeom prst="downArrow">
                <a:avLst/>
              </a:prstGeom>
              <a:solidFill>
                <a:srgbClr val="309F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600"/>
              </a:p>
            </p:txBody>
          </p:sp>
        </p:grpSp>
        <p:sp>
          <p:nvSpPr>
            <p:cNvPr id="76" name="CuadroTexto 4"/>
            <p:cNvSpPr txBox="1"/>
            <p:nvPr/>
          </p:nvSpPr>
          <p:spPr>
            <a:xfrm>
              <a:off x="3224176" y="1851149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USD 880</a:t>
              </a:r>
              <a:endParaRPr lang="es-EC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CuadroTexto 4"/>
            <p:cNvSpPr txBox="1"/>
            <p:nvPr/>
          </p:nvSpPr>
          <p:spPr>
            <a:xfrm>
              <a:off x="3224176" y="2201474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USD 962</a:t>
              </a:r>
              <a:endParaRPr lang="es-EC" sz="14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78" name="77 Grupo"/>
            <p:cNvGrpSpPr/>
            <p:nvPr/>
          </p:nvGrpSpPr>
          <p:grpSpPr>
            <a:xfrm>
              <a:off x="3421420" y="2541105"/>
              <a:ext cx="819958" cy="369332"/>
              <a:chOff x="3635490" y="3265500"/>
              <a:chExt cx="819958" cy="369332"/>
            </a:xfrm>
          </p:grpSpPr>
          <p:sp>
            <p:nvSpPr>
              <p:cNvPr id="88" name="CuadroTexto 4"/>
              <p:cNvSpPr txBox="1"/>
              <p:nvPr/>
            </p:nvSpPr>
            <p:spPr>
              <a:xfrm>
                <a:off x="3635490" y="3265500"/>
                <a:ext cx="7941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</a:rPr>
                  <a:t>9,3%</a:t>
                </a:r>
                <a:endParaRPr lang="es-EC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9" name="Flecha abajo 25"/>
              <p:cNvSpPr/>
              <p:nvPr/>
            </p:nvSpPr>
            <p:spPr>
              <a:xfrm flipV="1">
                <a:off x="4312572" y="3323946"/>
                <a:ext cx="142876" cy="251438"/>
              </a:xfrm>
              <a:prstGeom prst="downArrow">
                <a:avLst/>
              </a:prstGeom>
              <a:solidFill>
                <a:srgbClr val="309F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600"/>
              </a:p>
            </p:txBody>
          </p:sp>
        </p:grpSp>
        <p:cxnSp>
          <p:nvCxnSpPr>
            <p:cNvPr id="79" name="78 Conector recto"/>
            <p:cNvCxnSpPr/>
            <p:nvPr/>
          </p:nvCxnSpPr>
          <p:spPr>
            <a:xfrm rot="5400000">
              <a:off x="2113811" y="2030679"/>
              <a:ext cx="1757548" cy="158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79 Conector recto"/>
            <p:cNvCxnSpPr/>
            <p:nvPr/>
          </p:nvCxnSpPr>
          <p:spPr>
            <a:xfrm rot="5400000">
              <a:off x="3871360" y="2030679"/>
              <a:ext cx="1757548" cy="158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80 Conector recto"/>
            <p:cNvCxnSpPr/>
            <p:nvPr/>
          </p:nvCxnSpPr>
          <p:spPr>
            <a:xfrm rot="5400000">
              <a:off x="439390" y="2030679"/>
              <a:ext cx="1757548" cy="158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81 Grupo"/>
            <p:cNvGrpSpPr/>
            <p:nvPr/>
          </p:nvGrpSpPr>
          <p:grpSpPr>
            <a:xfrm>
              <a:off x="60704" y="1163782"/>
              <a:ext cx="4677549" cy="1735382"/>
              <a:chOff x="-208389" y="1888177"/>
              <a:chExt cx="7179192" cy="1735382"/>
            </a:xfrm>
          </p:grpSpPr>
          <p:cxnSp>
            <p:nvCxnSpPr>
              <p:cNvPr id="84" name="83 Conector recto"/>
              <p:cNvCxnSpPr/>
              <p:nvPr/>
            </p:nvCxnSpPr>
            <p:spPr>
              <a:xfrm>
                <a:off x="-208389" y="2876549"/>
                <a:ext cx="7179192" cy="107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84 Conector recto"/>
              <p:cNvCxnSpPr/>
              <p:nvPr/>
            </p:nvCxnSpPr>
            <p:spPr>
              <a:xfrm flipV="1">
                <a:off x="-208389" y="3267299"/>
                <a:ext cx="7179192" cy="2663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85 Conector recto"/>
              <p:cNvCxnSpPr/>
              <p:nvPr/>
            </p:nvCxnSpPr>
            <p:spPr>
              <a:xfrm>
                <a:off x="-208389" y="3613657"/>
                <a:ext cx="7179192" cy="990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86 Conector recto"/>
              <p:cNvCxnSpPr/>
              <p:nvPr/>
            </p:nvCxnSpPr>
            <p:spPr>
              <a:xfrm flipV="1">
                <a:off x="-208389" y="2542904"/>
                <a:ext cx="7179192" cy="186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91 Conector recto"/>
              <p:cNvCxnSpPr/>
              <p:nvPr/>
            </p:nvCxnSpPr>
            <p:spPr>
              <a:xfrm>
                <a:off x="1739808" y="1888177"/>
                <a:ext cx="5230995" cy="158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9" name="118 Arco"/>
          <p:cNvSpPr/>
          <p:nvPr/>
        </p:nvSpPr>
        <p:spPr>
          <a:xfrm>
            <a:off x="3975156" y="1723059"/>
            <a:ext cx="2303813" cy="2315688"/>
          </a:xfrm>
          <a:prstGeom prst="arc">
            <a:avLst>
              <a:gd name="adj1" fmla="val 15233009"/>
              <a:gd name="adj2" fmla="val 0"/>
            </a:avLst>
          </a:prstGeom>
          <a:ln w="57150"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6" name="55 Rectángulo"/>
          <p:cNvSpPr/>
          <p:nvPr/>
        </p:nvSpPr>
        <p:spPr>
          <a:xfrm>
            <a:off x="9577413" y="986644"/>
            <a:ext cx="1729972" cy="1116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44401" y="2970697"/>
            <a:ext cx="25075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50" dirty="0" smtClean="0"/>
              <a:t>* Sin contribuciones solidarias</a:t>
            </a:r>
            <a:endParaRPr lang="es-EC" sz="1050" dirty="0"/>
          </a:p>
        </p:txBody>
      </p:sp>
      <p:pic>
        <p:nvPicPr>
          <p:cNvPr id="2050" name="Picture 2" descr="C:\Users\lmjb050617\Downloads\profit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4828" y="3217333"/>
            <a:ext cx="1648453" cy="1648453"/>
          </a:xfrm>
          <a:prstGeom prst="rect">
            <a:avLst/>
          </a:prstGeom>
          <a:noFill/>
        </p:spPr>
      </p:pic>
      <p:pic>
        <p:nvPicPr>
          <p:cNvPr id="2051" name="Picture 3" descr="C:\Users\lmjb050617\Downloads\sri-roj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78888" y="1150914"/>
            <a:ext cx="1145021" cy="7863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1824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"/>
          <p:cNvSpPr/>
          <p:nvPr/>
        </p:nvSpPr>
        <p:spPr>
          <a:xfrm>
            <a:off x="1961746" y="2254000"/>
            <a:ext cx="62960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3600" dirty="0" smtClean="0">
                <a:solidFill>
                  <a:srgbClr val="404040"/>
                </a:solidFill>
              </a:rPr>
              <a:t>Recaudación y Contribución Tributaria</a:t>
            </a:r>
          </a:p>
        </p:txBody>
      </p:sp>
      <p:pic>
        <p:nvPicPr>
          <p:cNvPr id="14" name="Picture 2" descr="D:\ESCRITORIO\PENDIENTES\REFORMA TRIBUTARIA 2016\PPT\0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9125" y="3336716"/>
            <a:ext cx="6993129" cy="648072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1082184" y="2156142"/>
            <a:ext cx="879565" cy="879565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69125" y="2272758"/>
            <a:ext cx="705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329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declaraciones.sri.gob.ec/recursos-sri-en-linea/imagenes/consultas/segundo-nivel/pagos/medios_pagos.svg?d=Wed%20Jan%2010%202018%2012:16:30%20GMT-0500%20(Hora%20est.%20Pac%C3%ADfico,%20Sudam%C3%A9rica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028" name="AutoShape 4" descr="https://declaraciones.sri.gob.ec/recursos-sri-en-linea/imagenes/consultas/segundo-nivel/pagos/medios_pagos.svg?d=Wed%20Jan%2010%202018%2012:16:30%20GMT-0500%20(Hora%20est.%20Pac%C3%ADfico,%20Sudam%C3%A9rica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xmlns="" id="{F3824B0C-9463-4543-A32D-A3AABFEE13F2}"/>
              </a:ext>
            </a:extLst>
          </p:cNvPr>
          <p:cNvSpPr txBox="1">
            <a:spLocks/>
          </p:cNvSpPr>
          <p:nvPr/>
        </p:nvSpPr>
        <p:spPr bwMode="auto">
          <a:xfrm>
            <a:off x="286494" y="214296"/>
            <a:ext cx="7669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</a:pP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Crecimiento de la recaudación</a:t>
            </a:r>
            <a:endParaRPr lang="es-ES" sz="20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2" descr="F:\RUEDA DE PRENSA\2.1.png"/>
          <p:cNvPicPr>
            <a:picLocks noChangeAspect="1" noChangeArrowheads="1"/>
          </p:cNvPicPr>
          <p:nvPr/>
        </p:nvPicPr>
        <p:blipFill>
          <a:blip r:embed="rId2" cstate="print"/>
          <a:srcRect l="73744" t="26321" r="17188" b="20561"/>
          <a:stretch>
            <a:fillRect/>
          </a:stretch>
        </p:blipFill>
        <p:spPr bwMode="auto">
          <a:xfrm>
            <a:off x="8081309" y="2595257"/>
            <a:ext cx="534300" cy="184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4 CuadroTexto"/>
          <p:cNvSpPr txBox="1"/>
          <p:nvPr/>
        </p:nvSpPr>
        <p:spPr>
          <a:xfrm>
            <a:off x="6824" y="4948528"/>
            <a:ext cx="40705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Nota</a:t>
            </a:r>
            <a:r>
              <a:rPr lang="es-EC" sz="6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Recaudación Neta sin remisión 2015 – sin contribuciones solidarias 2016 - 2017</a:t>
            </a:r>
            <a:endParaRPr lang="es-EC" sz="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5313" y="542611"/>
            <a:ext cx="7535541" cy="4209907"/>
          </a:xfrm>
          <a:prstGeom prst="rect">
            <a:avLst/>
          </a:prstGeom>
        </p:spPr>
      </p:pic>
      <p:grpSp>
        <p:nvGrpSpPr>
          <p:cNvPr id="21" name="Grupo 20"/>
          <p:cNvGrpSpPr/>
          <p:nvPr/>
        </p:nvGrpSpPr>
        <p:grpSpPr>
          <a:xfrm>
            <a:off x="460375" y="2804677"/>
            <a:ext cx="252418" cy="968829"/>
            <a:chOff x="632362" y="3143990"/>
            <a:chExt cx="252418" cy="968829"/>
          </a:xfrm>
        </p:grpSpPr>
        <p:sp>
          <p:nvSpPr>
            <p:cNvPr id="22" name="17 Rectángulo redondeado"/>
            <p:cNvSpPr/>
            <p:nvPr/>
          </p:nvSpPr>
          <p:spPr>
            <a:xfrm rot="16200000">
              <a:off x="273132" y="3503220"/>
              <a:ext cx="968829" cy="25037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>
                <a:solidFill>
                  <a:schemeClr val="bg1"/>
                </a:solidFill>
              </a:endParaRPr>
            </a:p>
          </p:txBody>
        </p:sp>
        <p:sp>
          <p:nvSpPr>
            <p:cNvPr id="23" name="18 CuadroTexto"/>
            <p:cNvSpPr txBox="1"/>
            <p:nvPr/>
          </p:nvSpPr>
          <p:spPr>
            <a:xfrm rot="16200000">
              <a:off x="310349" y="3519926"/>
              <a:ext cx="917708" cy="2311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wrap="square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C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Creación </a:t>
              </a:r>
              <a:r>
                <a:rPr kumimoji="0" lang="es-EC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SRI</a:t>
              </a:r>
              <a:endParaRPr kumimoji="0" lang="es-EC" sz="11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" name="1 CuadroTexto"/>
          <p:cNvSpPr txBox="1"/>
          <p:nvPr/>
        </p:nvSpPr>
        <p:spPr>
          <a:xfrm>
            <a:off x="7718026" y="1023446"/>
            <a:ext cx="1311157" cy="60939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Crecimiento 17/16</a:t>
            </a:r>
            <a:endParaRPr kumimoji="0" lang="es-EC" sz="11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USD 1.019</a:t>
            </a:r>
            <a:endParaRPr kumimoji="0" lang="es-EC" sz="2000" b="1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1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millones</a:t>
            </a:r>
          </a:p>
        </p:txBody>
      </p:sp>
      <p:sp>
        <p:nvSpPr>
          <p:cNvPr id="13" name="1 CuadroTexto"/>
          <p:cNvSpPr txBox="1"/>
          <p:nvPr/>
        </p:nvSpPr>
        <p:spPr>
          <a:xfrm>
            <a:off x="7724849" y="1926592"/>
            <a:ext cx="1311157" cy="34471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Crecimiento </a:t>
            </a:r>
            <a:r>
              <a:rPr kumimoji="0" lang="es-EC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9%</a:t>
            </a:r>
            <a:endParaRPr kumimoji="0" lang="es-EC" sz="2000" b="1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517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37888849"/>
              </p:ext>
            </p:extLst>
          </p:nvPr>
        </p:nvGraphicFramePr>
        <p:xfrm>
          <a:off x="3546755" y="1378223"/>
          <a:ext cx="4682543" cy="3478139"/>
        </p:xfrm>
        <a:graphic>
          <a:graphicData uri="http://schemas.openxmlformats.org/drawingml/2006/table">
            <a:tbl>
              <a:tblPr/>
              <a:tblGrid>
                <a:gridCol w="2325089">
                  <a:extLst>
                    <a:ext uri="{9D8B030D-6E8A-4147-A177-3AD203B41FA5}">
                      <a16:colId xmlns:a16="http://schemas.microsoft.com/office/drawing/2014/main" xmlns="" val="1174502887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xmlns="" val="1419762179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xmlns="" val="1938486250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xmlns="" val="3312822109"/>
                    </a:ext>
                  </a:extLst>
                </a:gridCol>
              </a:tblGrid>
              <a:tr h="1408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 </a:t>
                      </a:r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Renta 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Global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3.946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4.177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5,9%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9979569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IVA 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5.704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6.315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10,7%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64787077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>
                        <a:buFont typeface="Arial" pitchFamily="34" charset="0"/>
                        <a:buChar char="•"/>
                      </a:pPr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IVA 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Operaciones Internas </a:t>
                      </a:r>
                    </a:p>
                  </a:txBody>
                  <a:tcPr marL="144616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4.375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4.669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6,7%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13852268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>
                        <a:buFont typeface="Arial" pitchFamily="34" charset="0"/>
                        <a:buChar char="•"/>
                      </a:pPr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IVA 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Importaciones</a:t>
                      </a:r>
                    </a:p>
                  </a:txBody>
                  <a:tcPr marL="144616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1.329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1.646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23,8%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55851427"/>
                  </a:ext>
                </a:extLst>
              </a:tr>
              <a:tr h="186881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Impuesto 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la Salida de Divisas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965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1.098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13,8%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30077769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Impuesto 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los Consumos Especiales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798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949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18,9%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49076225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>
                        <a:buFont typeface="Arial" pitchFamily="34" charset="0"/>
                        <a:buChar char="•"/>
                      </a:pPr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ICE 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Operaciones Internas </a:t>
                      </a:r>
                    </a:p>
                  </a:txBody>
                  <a:tcPr marL="144616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674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741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9,8%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55784662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>
                        <a:buFont typeface="Arial" pitchFamily="34" charset="0"/>
                        <a:buChar char="•"/>
                      </a:pPr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ICE 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Importaciones </a:t>
                      </a:r>
                    </a:p>
                  </a:txBody>
                  <a:tcPr marL="144616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68,3%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71157061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807464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Otros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678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684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0,8%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24023757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84810091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1" i="0" u="none" strike="noStrike" dirty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  <a:r>
                        <a:rPr lang="es-ES" sz="1100" b="1" i="0" u="none" strike="noStrike" dirty="0" smtClean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recaudado </a:t>
                      </a:r>
                      <a:r>
                        <a:rPr lang="es-ES" sz="1100" b="1" i="0" u="none" strike="noStrike" dirty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sin </a:t>
                      </a:r>
                      <a:r>
                        <a:rPr lang="es-ES" sz="1100" b="1" i="0" u="none" strike="noStrike" dirty="0" smtClean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contribuciones solidarias</a:t>
                      </a:r>
                      <a:endParaRPr lang="es-ES" sz="1100" b="1" i="0" u="none" strike="noStrike" dirty="0">
                        <a:solidFill>
                          <a:srgbClr val="25406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1" i="0" u="none" strike="noStrike" dirty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12.092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1" i="0" u="none" strike="noStrike" dirty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13.223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1" i="0" u="none" strike="noStrike" dirty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9,4%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79952855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40457426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Contribuciones Solidarias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1.161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458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49174588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98161895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1" i="0" u="none" strike="noStrike" dirty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  <a:r>
                        <a:rPr lang="es-ES" sz="1100" b="1" i="0" u="none" strike="noStrike" dirty="0" smtClean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recaudado</a:t>
                      </a:r>
                      <a:endParaRPr lang="es-ES" sz="1100" b="1" i="0" u="none" strike="noStrike" dirty="0">
                        <a:solidFill>
                          <a:srgbClr val="25406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1" i="0" u="none" strike="noStrike" dirty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13.252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1" i="0" u="none" strike="noStrike" dirty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13.681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1" i="0" u="none" strike="noStrike" dirty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3,2%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95293634"/>
                  </a:ext>
                </a:extLst>
              </a:tr>
              <a:tr h="287910">
                <a:tc>
                  <a:txBody>
                    <a:bodyPr/>
                    <a:lstStyle/>
                    <a:p>
                      <a:pPr algn="l" rtl="0" fontAlgn="ctr"/>
                      <a:endParaRPr lang="es-ES" sz="600" b="1" i="0" u="none" strike="noStrike" dirty="0" smtClean="0">
                        <a:solidFill>
                          <a:srgbClr val="25406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rtl="0" fontAlgn="ctr"/>
                      <a:r>
                        <a:rPr lang="es-ES" sz="1400" b="1" i="0" u="none" strike="noStrike" dirty="0" smtClean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Total recaudación neta</a:t>
                      </a:r>
                      <a:endParaRPr lang="es-ES" sz="1400" b="1" i="0" u="none" strike="noStrike" dirty="0">
                        <a:solidFill>
                          <a:srgbClr val="25406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ES" sz="600" b="1" i="0" u="none" strike="noStrike" dirty="0" smtClean="0">
                        <a:solidFill>
                          <a:srgbClr val="25406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 rtl="0" fontAlgn="ctr"/>
                      <a:r>
                        <a:rPr lang="es-ES" sz="1400" b="1" i="0" u="none" strike="noStrike" dirty="0" smtClean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11.263</a:t>
                      </a:r>
                      <a:endParaRPr lang="es-ES" sz="1400" b="1" i="0" u="none" strike="noStrike" dirty="0">
                        <a:solidFill>
                          <a:srgbClr val="25406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ES" sz="600" b="1" i="0" u="none" strike="noStrike" dirty="0" smtClean="0">
                        <a:solidFill>
                          <a:srgbClr val="25406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 rtl="0" fontAlgn="ctr"/>
                      <a:r>
                        <a:rPr lang="es-ES" sz="1400" b="1" i="0" u="none" strike="noStrike" dirty="0" smtClean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12.282</a:t>
                      </a:r>
                      <a:endParaRPr lang="es-ES" sz="1400" b="1" i="0" u="none" strike="noStrike" dirty="0">
                        <a:solidFill>
                          <a:srgbClr val="25406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ES" sz="600" b="1" i="0" u="none" strike="noStrike" dirty="0" smtClean="0">
                        <a:solidFill>
                          <a:srgbClr val="25406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 rtl="0" fontAlgn="ctr"/>
                      <a:r>
                        <a:rPr lang="es-ES" sz="1400" b="1" i="0" u="none" strike="noStrike" dirty="0" smtClean="0">
                          <a:solidFill>
                            <a:srgbClr val="254061"/>
                          </a:solidFill>
                          <a:effectLst/>
                          <a:latin typeface="Calibri" panose="020F0502020204030204" pitchFamily="34" charset="0"/>
                        </a:rPr>
                        <a:t>9,0%</a:t>
                      </a:r>
                      <a:endParaRPr lang="es-ES" sz="1400" b="1" i="0" u="none" strike="noStrike" dirty="0">
                        <a:solidFill>
                          <a:srgbClr val="25406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34033167"/>
                  </a:ext>
                </a:extLst>
              </a:tr>
              <a:tr h="1408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34" marR="8034" marT="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86648016"/>
                  </a:ext>
                </a:extLst>
              </a:tr>
            </a:tbl>
          </a:graphicData>
        </a:graphic>
      </p:graphicFrame>
      <p:sp>
        <p:nvSpPr>
          <p:cNvPr id="25" name="Rectángulo 10"/>
          <p:cNvSpPr/>
          <p:nvPr/>
        </p:nvSpPr>
        <p:spPr>
          <a:xfrm>
            <a:off x="285720" y="528682"/>
            <a:ext cx="24020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defRPr/>
            </a:pPr>
            <a:r>
              <a:rPr lang="es-EC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</a:t>
            </a:r>
            <a:r>
              <a:rPr lang="es-EC" sz="1400" dirty="0" smtClean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Cifras </a:t>
            </a:r>
            <a:r>
              <a:rPr lang="es-EC" sz="1400" dirty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en </a:t>
            </a:r>
            <a:r>
              <a:rPr lang="es-EC" sz="1400" dirty="0" smtClean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millones </a:t>
            </a:r>
            <a:r>
              <a:rPr lang="es-EC" sz="1400" dirty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de </a:t>
            </a:r>
            <a:r>
              <a:rPr lang="es-EC" sz="1400" dirty="0" smtClean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dólares</a:t>
            </a:r>
            <a:r>
              <a:rPr lang="es-EC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)</a:t>
            </a:r>
            <a:endParaRPr lang="es-EC" sz="16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26" name="18 CuadroTexto"/>
          <p:cNvSpPr txBox="1"/>
          <p:nvPr/>
        </p:nvSpPr>
        <p:spPr>
          <a:xfrm>
            <a:off x="3514390" y="974936"/>
            <a:ext cx="2428892" cy="34624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s-EC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Concepto</a:t>
            </a:r>
            <a:endParaRPr lang="es-EC" sz="1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23 CuadroTexto"/>
          <p:cNvSpPr txBox="1"/>
          <p:nvPr/>
        </p:nvSpPr>
        <p:spPr>
          <a:xfrm>
            <a:off x="5869145" y="903498"/>
            <a:ext cx="931394" cy="43858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s-EC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Ene – </a:t>
            </a:r>
            <a:r>
              <a:rPr lang="es-EC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Dic</a:t>
            </a:r>
            <a:endParaRPr lang="es-EC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s-EC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2016 </a:t>
            </a:r>
          </a:p>
        </p:txBody>
      </p:sp>
      <p:sp>
        <p:nvSpPr>
          <p:cNvPr id="28" name="23 CuadroTexto"/>
          <p:cNvSpPr txBox="1"/>
          <p:nvPr/>
        </p:nvSpPr>
        <p:spPr>
          <a:xfrm>
            <a:off x="6657662" y="903498"/>
            <a:ext cx="928694" cy="43858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s-EC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Ene – </a:t>
            </a:r>
            <a:r>
              <a:rPr lang="es-EC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Dic</a:t>
            </a:r>
            <a:endParaRPr lang="es-EC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s-EC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2017</a:t>
            </a:r>
          </a:p>
        </p:txBody>
      </p:sp>
      <p:sp>
        <p:nvSpPr>
          <p:cNvPr id="29" name="23 CuadroTexto"/>
          <p:cNvSpPr txBox="1"/>
          <p:nvPr/>
        </p:nvSpPr>
        <p:spPr>
          <a:xfrm>
            <a:off x="7514918" y="903498"/>
            <a:ext cx="928694" cy="43858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s-EC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Variación </a:t>
            </a:r>
          </a:p>
          <a:p>
            <a:pPr algn="ctr"/>
            <a:r>
              <a:rPr lang="es-EC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2016/2017</a:t>
            </a:r>
            <a:endParaRPr lang="es-EC" sz="12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Abrir llave 44"/>
          <p:cNvSpPr/>
          <p:nvPr/>
        </p:nvSpPr>
        <p:spPr bwMode="auto">
          <a:xfrm>
            <a:off x="3207964" y="1040586"/>
            <a:ext cx="217674" cy="3691403"/>
          </a:xfrm>
          <a:prstGeom prst="leftBrace">
            <a:avLst>
              <a:gd name="adj1" fmla="val 72766"/>
              <a:gd name="adj2" fmla="val 49180"/>
            </a:avLst>
          </a:prstGeom>
          <a:ln>
            <a:solidFill>
              <a:srgbClr val="72CEE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s-EC" dirty="0">
              <a:solidFill>
                <a:schemeClr val="accent5">
                  <a:lumMod val="50000"/>
                </a:schemeClr>
              </a:solidFill>
              <a:latin typeface="Calibri" pitchFamily="34" charset="0"/>
              <a:ea typeface="ＭＳ Ｐゴシック" charset="0"/>
              <a:cs typeface="Calibri" pitchFamily="34" charset="0"/>
            </a:endParaRPr>
          </a:p>
        </p:txBody>
      </p:sp>
      <p:cxnSp>
        <p:nvCxnSpPr>
          <p:cNvPr id="34" name="9 Conector recto"/>
          <p:cNvCxnSpPr/>
          <p:nvPr/>
        </p:nvCxnSpPr>
        <p:spPr>
          <a:xfrm>
            <a:off x="2059431" y="5072074"/>
            <a:ext cx="6408000" cy="0"/>
          </a:xfrm>
          <a:prstGeom prst="line">
            <a:avLst/>
          </a:prstGeom>
          <a:ln w="9525" cmpd="sng">
            <a:solidFill>
              <a:srgbClr val="404040"/>
            </a:solidFill>
            <a:prstDash val="sysDash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8" name="CuadroTexto 3"/>
          <p:cNvSpPr txBox="1"/>
          <p:nvPr/>
        </p:nvSpPr>
        <p:spPr>
          <a:xfrm>
            <a:off x="1560726" y="1101618"/>
            <a:ext cx="122367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</a:pPr>
            <a:r>
              <a:rPr lang="es-EC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9%</a:t>
            </a:r>
            <a:endParaRPr lang="es-ES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96147" y="3166017"/>
            <a:ext cx="3214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CRECIMIENTO TOTAL DE LA</a:t>
            </a:r>
          </a:p>
          <a:p>
            <a:pPr algn="ctr"/>
            <a:r>
              <a:rPr lang="es-EC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RECAUDACIÓN</a:t>
            </a:r>
            <a:endParaRPr lang="es-EC" sz="20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183628" y="4731989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* Recaudación Neta </a:t>
            </a:r>
            <a:endParaRPr lang="es-EC" sz="10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3" name="9 Conector recto"/>
          <p:cNvCxnSpPr/>
          <p:nvPr/>
        </p:nvCxnSpPr>
        <p:spPr>
          <a:xfrm>
            <a:off x="3514390" y="1332126"/>
            <a:ext cx="5000660" cy="1588"/>
          </a:xfrm>
          <a:prstGeom prst="line">
            <a:avLst/>
          </a:prstGeom>
          <a:ln w="9525" cmpd="sng">
            <a:solidFill>
              <a:srgbClr val="404040"/>
            </a:solidFill>
            <a:prstDash val="sysDash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9 Conector recto"/>
          <p:cNvCxnSpPr/>
          <p:nvPr/>
        </p:nvCxnSpPr>
        <p:spPr>
          <a:xfrm>
            <a:off x="3464711" y="3275913"/>
            <a:ext cx="4929222" cy="1588"/>
          </a:xfrm>
          <a:prstGeom prst="line">
            <a:avLst/>
          </a:prstGeom>
          <a:ln w="9525" cmpd="sng">
            <a:solidFill>
              <a:srgbClr val="404040"/>
            </a:solidFill>
            <a:prstDash val="sysDash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21 Conector recto"/>
          <p:cNvCxnSpPr/>
          <p:nvPr/>
        </p:nvCxnSpPr>
        <p:spPr>
          <a:xfrm>
            <a:off x="6724819" y="947016"/>
            <a:ext cx="0" cy="3816136"/>
          </a:xfrm>
          <a:prstGeom prst="line">
            <a:avLst/>
          </a:prstGeom>
          <a:ln w="9525" cmpd="sng">
            <a:solidFill>
              <a:srgbClr val="404040"/>
            </a:solidFill>
            <a:prstDash val="sysDash"/>
          </a:ln>
          <a:effec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9458" name="Picture 2" descr="Resultado de imagen para grow ic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848" y="1363492"/>
            <a:ext cx="2014155" cy="2014155"/>
          </a:xfrm>
          <a:prstGeom prst="rect">
            <a:avLst/>
          </a:prstGeom>
          <a:noFill/>
        </p:spPr>
      </p:pic>
      <p:sp>
        <p:nvSpPr>
          <p:cNvPr id="55" name="1 Título">
            <a:extLst>
              <a:ext uri="{FF2B5EF4-FFF2-40B4-BE49-F238E27FC236}">
                <a16:creationId xmlns:a16="http://schemas.microsoft.com/office/drawing/2014/main" xmlns="" id="{F3824B0C-9463-4543-A32D-A3AABFEE13F2}"/>
              </a:ext>
            </a:extLst>
          </p:cNvPr>
          <p:cNvSpPr txBox="1">
            <a:spLocks/>
          </p:cNvSpPr>
          <p:nvPr/>
        </p:nvSpPr>
        <p:spPr bwMode="auto">
          <a:xfrm>
            <a:off x="286494" y="214296"/>
            <a:ext cx="7669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</a:pPr>
            <a:r>
              <a:rPr lang="es-ES" sz="2000" b="1" i="1" dirty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Recaudación </a:t>
            </a: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enero </a:t>
            </a:r>
            <a:r>
              <a:rPr lang="es-ES" sz="2000" b="1" i="1" dirty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– </a:t>
            </a: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diciembre 2016-2017</a:t>
            </a:r>
            <a:endParaRPr lang="es-ES" sz="20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1" name="9 Conector recto"/>
          <p:cNvCxnSpPr/>
          <p:nvPr/>
        </p:nvCxnSpPr>
        <p:spPr>
          <a:xfrm>
            <a:off x="3540578" y="4090485"/>
            <a:ext cx="4929222" cy="1588"/>
          </a:xfrm>
          <a:prstGeom prst="line">
            <a:avLst/>
          </a:prstGeom>
          <a:ln w="9525" cmpd="sng">
            <a:solidFill>
              <a:srgbClr val="404040"/>
            </a:solidFill>
            <a:prstDash val="sysDash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9 Conector recto"/>
          <p:cNvCxnSpPr/>
          <p:nvPr/>
        </p:nvCxnSpPr>
        <p:spPr>
          <a:xfrm>
            <a:off x="3550109" y="4421060"/>
            <a:ext cx="4929222" cy="1588"/>
          </a:xfrm>
          <a:prstGeom prst="line">
            <a:avLst/>
          </a:prstGeom>
          <a:ln w="9525" cmpd="sng">
            <a:solidFill>
              <a:srgbClr val="404040"/>
            </a:solidFill>
            <a:prstDash val="sysDash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9 Conector recto"/>
          <p:cNvCxnSpPr/>
          <p:nvPr/>
        </p:nvCxnSpPr>
        <p:spPr>
          <a:xfrm>
            <a:off x="3562939" y="4750120"/>
            <a:ext cx="4929222" cy="1588"/>
          </a:xfrm>
          <a:prstGeom prst="line">
            <a:avLst/>
          </a:prstGeom>
          <a:ln w="9525" cmpd="sng">
            <a:solidFill>
              <a:srgbClr val="404040"/>
            </a:solidFill>
            <a:prstDash val="sysDash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21 Conector recto"/>
          <p:cNvCxnSpPr/>
          <p:nvPr/>
        </p:nvCxnSpPr>
        <p:spPr>
          <a:xfrm>
            <a:off x="5874066" y="956826"/>
            <a:ext cx="0" cy="3816136"/>
          </a:xfrm>
          <a:prstGeom prst="line">
            <a:avLst/>
          </a:prstGeom>
          <a:ln w="9525" cmpd="sng">
            <a:solidFill>
              <a:srgbClr val="404040"/>
            </a:solidFill>
            <a:prstDash val="sysDash"/>
          </a:ln>
          <a:effec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9 Conector recto"/>
          <p:cNvCxnSpPr/>
          <p:nvPr/>
        </p:nvCxnSpPr>
        <p:spPr>
          <a:xfrm>
            <a:off x="3533350" y="3749401"/>
            <a:ext cx="4929222" cy="1588"/>
          </a:xfrm>
          <a:prstGeom prst="line">
            <a:avLst/>
          </a:prstGeom>
          <a:ln w="9525" cmpd="sng">
            <a:solidFill>
              <a:srgbClr val="404040"/>
            </a:solidFill>
            <a:prstDash val="sysDash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21 Conector recto"/>
          <p:cNvCxnSpPr/>
          <p:nvPr/>
        </p:nvCxnSpPr>
        <p:spPr>
          <a:xfrm>
            <a:off x="7533352" y="946786"/>
            <a:ext cx="0" cy="3816136"/>
          </a:xfrm>
          <a:prstGeom prst="line">
            <a:avLst/>
          </a:prstGeom>
          <a:ln w="9525" cmpd="sng">
            <a:solidFill>
              <a:srgbClr val="404040"/>
            </a:solidFill>
            <a:prstDash val="sysDash"/>
          </a:ln>
          <a:effec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0" y="3995169"/>
            <a:ext cx="331032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200" dirty="0" smtClean="0"/>
              <a:t>Las devoluciones alcanzaron los </a:t>
            </a:r>
            <a:r>
              <a:rPr lang="es-EC" sz="1600" b="1" dirty="0" smtClean="0"/>
              <a:t>USD 910 </a:t>
            </a:r>
            <a:r>
              <a:rPr lang="es-EC" sz="1100" b="1" dirty="0" smtClean="0"/>
              <a:t>MM</a:t>
            </a:r>
            <a:r>
              <a:rPr lang="es-EC" sz="1200" dirty="0" smtClean="0"/>
              <a:t>, un crecimiento de </a:t>
            </a:r>
            <a:r>
              <a:rPr lang="es-EC" b="1" dirty="0" smtClean="0"/>
              <a:t>8,7% </a:t>
            </a:r>
            <a:r>
              <a:rPr lang="es-EC" sz="1200" dirty="0" smtClean="0"/>
              <a:t>respecto al 2016 </a:t>
            </a:r>
            <a:endParaRPr lang="es-EC" sz="1200" dirty="0"/>
          </a:p>
        </p:txBody>
      </p:sp>
    </p:spTree>
    <p:extLst>
      <p:ext uri="{BB962C8B-B14F-4D97-AF65-F5344CB8AC3E}">
        <p14:creationId xmlns:p14="http://schemas.microsoft.com/office/powerpoint/2010/main" xmlns="" val="42923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5079421"/>
              </p:ext>
            </p:extLst>
          </p:nvPr>
        </p:nvGraphicFramePr>
        <p:xfrm>
          <a:off x="0" y="955343"/>
          <a:ext cx="8730343" cy="3740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Rectángulo"/>
          <p:cNvSpPr/>
          <p:nvPr/>
        </p:nvSpPr>
        <p:spPr>
          <a:xfrm>
            <a:off x="230447" y="507228"/>
            <a:ext cx="13724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s-ES" sz="1400" dirty="0" smtClean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(En porcentajes)</a:t>
            </a:r>
            <a:endParaRPr lang="es-ES" sz="1400" dirty="0">
              <a:solidFill>
                <a:srgbClr val="474747"/>
              </a:solidFill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30447" y="176543"/>
            <a:ext cx="56661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Contribución tributaria países América Latina 2015</a:t>
            </a:r>
            <a:endParaRPr lang="es-ES" sz="20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4 CuadroTexto"/>
          <p:cNvSpPr txBox="1"/>
          <p:nvPr/>
        </p:nvSpPr>
        <p:spPr>
          <a:xfrm>
            <a:off x="0" y="4957015"/>
            <a:ext cx="36433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Nota</a:t>
            </a:r>
            <a:r>
              <a:rPr lang="es-EC" sz="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(*) Contribución tributaria Ecuador 2017</a:t>
            </a:r>
            <a:endParaRPr lang="es-EC" sz="8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9 Rectángulo"/>
          <p:cNvSpPr>
            <a:spLocks noChangeArrowheads="1"/>
          </p:cNvSpPr>
          <p:nvPr/>
        </p:nvSpPr>
        <p:spPr bwMode="auto">
          <a:xfrm>
            <a:off x="7226965" y="1236842"/>
            <a:ext cx="13256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C" sz="28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13,9%</a:t>
            </a:r>
            <a:endParaRPr lang="es-EC" sz="28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18 CuadroTexto"/>
          <p:cNvSpPr txBox="1"/>
          <p:nvPr/>
        </p:nvSpPr>
        <p:spPr>
          <a:xfrm>
            <a:off x="6822510" y="1702062"/>
            <a:ext cx="2089314" cy="363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Promedio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contribución tributaria 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América Latina al año 2015</a:t>
            </a:r>
          </a:p>
        </p:txBody>
      </p:sp>
      <p:sp>
        <p:nvSpPr>
          <p:cNvPr id="12" name="Rectángulo 18"/>
          <p:cNvSpPr/>
          <p:nvPr/>
        </p:nvSpPr>
        <p:spPr>
          <a:xfrm>
            <a:off x="6865622" y="1257541"/>
            <a:ext cx="2046201" cy="85438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3" name="12 Imagen" descr="Ecuador-ic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407" y="1546322"/>
            <a:ext cx="1034143" cy="103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107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4186478"/>
              </p:ext>
            </p:extLst>
          </p:nvPr>
        </p:nvGraphicFramePr>
        <p:xfrm>
          <a:off x="46675" y="791110"/>
          <a:ext cx="9097325" cy="4107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85720" y="83287"/>
            <a:ext cx="74888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Evolución </a:t>
            </a:r>
            <a:r>
              <a:rPr lang="es-ES" sz="2000" b="1" i="1" dirty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de la contribución tributaria en el </a:t>
            </a:r>
            <a:r>
              <a:rPr lang="es-ES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Ecuador</a:t>
            </a:r>
            <a:endParaRPr lang="es-ES" sz="20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85720" y="372736"/>
            <a:ext cx="13724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s-ES" sz="1400" dirty="0" smtClean="0">
                <a:solidFill>
                  <a:srgbClr val="474747"/>
                </a:solidFill>
                <a:latin typeface="+mj-lt"/>
                <a:ea typeface="ＭＳ Ｐゴシック" charset="0"/>
                <a:cs typeface="ＭＳ Ｐゴシック" charset="0"/>
              </a:rPr>
              <a:t>(En porcentajes)</a:t>
            </a:r>
            <a:endParaRPr lang="es-ES" sz="1400" dirty="0">
              <a:solidFill>
                <a:srgbClr val="474747"/>
              </a:solidFill>
              <a:latin typeface="+mj-lt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19706059"/>
              </p:ext>
            </p:extLst>
          </p:nvPr>
        </p:nvGraphicFramePr>
        <p:xfrm>
          <a:off x="118663" y="771550"/>
          <a:ext cx="9025337" cy="4271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75869" y="4959032"/>
            <a:ext cx="55791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Nota</a:t>
            </a:r>
            <a:r>
              <a:rPr lang="es-EC" sz="6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El cálculo del indicador considera la recaudación neta, en el 2015 no considera remisión.</a:t>
            </a:r>
            <a:endParaRPr lang="es-EC" sz="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1 CuadroTexto"/>
          <p:cNvSpPr txBox="1"/>
          <p:nvPr/>
        </p:nvSpPr>
        <p:spPr>
          <a:xfrm>
            <a:off x="384935" y="3386493"/>
            <a:ext cx="1067794" cy="6093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1997</a:t>
            </a:r>
            <a:endParaRPr lang="es-EC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1.455</a:t>
            </a:r>
            <a:endParaRPr lang="es-EC" sz="2000" b="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C" b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millones</a:t>
            </a:r>
          </a:p>
        </p:txBody>
      </p:sp>
      <p:sp>
        <p:nvSpPr>
          <p:cNvPr id="7" name="8 Rectángulo"/>
          <p:cNvSpPr>
            <a:spLocks noChangeArrowheads="1"/>
          </p:cNvSpPr>
          <p:nvPr/>
        </p:nvSpPr>
        <p:spPr bwMode="auto">
          <a:xfrm>
            <a:off x="574645" y="3995891"/>
            <a:ext cx="688374" cy="338554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C" sz="1600" b="1" dirty="0" smtClean="0">
                <a:solidFill>
                  <a:schemeClr val="bg1"/>
                </a:solidFill>
                <a:latin typeface="Calibri" pitchFamily="34" charset="0"/>
              </a:rPr>
              <a:t>5,2%</a:t>
            </a:r>
            <a:endParaRPr lang="es-EC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1 CuadroTexto"/>
          <p:cNvSpPr txBox="1"/>
          <p:nvPr/>
        </p:nvSpPr>
        <p:spPr>
          <a:xfrm>
            <a:off x="2378322" y="3563183"/>
            <a:ext cx="1067794" cy="393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b="1" dirty="0" smtClean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4,4</a:t>
            </a:r>
            <a:endParaRPr lang="es-EC" sz="700" b="1" dirty="0">
              <a:solidFill>
                <a:srgbClr val="404040"/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C" sz="700" dirty="0">
                <a:solidFill>
                  <a:srgbClr val="404040"/>
                </a:solidFill>
                <a:latin typeface="Calibri" pitchFamily="34" charset="0"/>
                <a:cs typeface="Calibri" pitchFamily="34" charset="0"/>
              </a:rPr>
              <a:t>Incremento</a:t>
            </a:r>
          </a:p>
        </p:txBody>
      </p:sp>
      <p:sp>
        <p:nvSpPr>
          <p:cNvPr id="9" name="11 Flecha derecha"/>
          <p:cNvSpPr>
            <a:spLocks noChangeArrowheads="1"/>
          </p:cNvSpPr>
          <p:nvPr/>
        </p:nvSpPr>
        <p:spPr bwMode="auto">
          <a:xfrm>
            <a:off x="2445917" y="3941610"/>
            <a:ext cx="932603" cy="186047"/>
          </a:xfrm>
          <a:prstGeom prst="rightArrow">
            <a:avLst>
              <a:gd name="adj1" fmla="val 50000"/>
              <a:gd name="adj2" fmla="val 50534"/>
            </a:avLst>
          </a:prstGeom>
          <a:solidFill>
            <a:schemeClr val="accent6">
              <a:lumMod val="75000"/>
            </a:schemeClr>
          </a:solidFill>
          <a:ln w="9525">
            <a:noFill/>
            <a:prstDash val="sysDash"/>
            <a:miter lim="800000"/>
            <a:headEnd/>
            <a:tailEnd/>
          </a:ln>
          <a:effectLst/>
          <a:extLst/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05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18832" y="840493"/>
            <a:ext cx="4784186" cy="89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2000" b="1" dirty="0">
                <a:solidFill>
                  <a:schemeClr val="accent3">
                    <a:lumMod val="75000"/>
                  </a:schemeClr>
                </a:solidFill>
                <a:ea typeface="Arial" charset="0"/>
                <a:cs typeface="Arial" charset="0"/>
              </a:rPr>
              <a:t>Gestión </a:t>
            </a:r>
            <a:r>
              <a:rPr lang="es-ES_tradnl" sz="2000" b="1" dirty="0" smtClean="0">
                <a:solidFill>
                  <a:schemeClr val="accent3">
                    <a:lumMod val="75000"/>
                  </a:schemeClr>
                </a:solidFill>
                <a:ea typeface="Arial" charset="0"/>
                <a:cs typeface="Arial" charset="0"/>
              </a:rPr>
              <a:t>SRI  </a:t>
            </a:r>
            <a:r>
              <a:rPr lang="es-ES_tradnl" sz="1600" dirty="0" smtClean="0">
                <a:solidFill>
                  <a:schemeClr val="accent3">
                    <a:lumMod val="75000"/>
                  </a:schemeClr>
                </a:solidFill>
                <a:ea typeface="Arial" charset="0"/>
                <a:cs typeface="Arial" charset="0"/>
              </a:rPr>
              <a:t>(81</a:t>
            </a:r>
            <a:r>
              <a:rPr lang="es-ES_tradnl" sz="1600" dirty="0">
                <a:solidFill>
                  <a:schemeClr val="accent3">
                    <a:lumMod val="75000"/>
                  </a:schemeClr>
                </a:solidFill>
                <a:ea typeface="Arial" charset="0"/>
                <a:cs typeface="Arial" charset="0"/>
              </a:rPr>
              <a:t>% del incremento</a:t>
            </a:r>
            <a:r>
              <a:rPr lang="es-ES_tradnl" sz="1600" dirty="0" smtClean="0">
                <a:solidFill>
                  <a:schemeClr val="accent3">
                    <a:lumMod val="75000"/>
                  </a:schemeClr>
                </a:solidFill>
                <a:ea typeface="Arial" charset="0"/>
                <a:cs typeface="Arial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s-ES_tradnl" sz="2000" b="1" dirty="0">
                <a:solidFill>
                  <a:srgbClr val="C00000"/>
                </a:solidFill>
                <a:ea typeface="Arial" charset="0"/>
                <a:cs typeface="Arial" charset="0"/>
              </a:rPr>
              <a:t>Reformas </a:t>
            </a:r>
            <a:r>
              <a:rPr lang="es-ES_tradnl" sz="2000" b="1" dirty="0" smtClean="0">
                <a:solidFill>
                  <a:srgbClr val="C00000"/>
                </a:solidFill>
                <a:ea typeface="Arial" charset="0"/>
                <a:cs typeface="Arial" charset="0"/>
              </a:rPr>
              <a:t> </a:t>
            </a:r>
            <a:r>
              <a:rPr lang="es-ES_tradnl" sz="16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(</a:t>
            </a:r>
            <a:r>
              <a:rPr lang="es-ES_tradnl" sz="1600" dirty="0">
                <a:solidFill>
                  <a:srgbClr val="C00000"/>
                </a:solidFill>
                <a:ea typeface="Arial" charset="0"/>
                <a:cs typeface="Arial" charset="0"/>
              </a:rPr>
              <a:t>19% del incremento)</a:t>
            </a:r>
            <a:endParaRPr lang="es-ES_tradnl" sz="2800" dirty="0">
              <a:solidFill>
                <a:srgbClr val="C00000"/>
              </a:solidFill>
              <a:ea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endParaRPr lang="es-ES_tradnl" sz="1600" dirty="0">
              <a:solidFill>
                <a:schemeClr val="accent3">
                  <a:lumMod val="75000"/>
                </a:schemeClr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763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2" descr="C:\Users\lmjb050617\Downloads\EC.png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245455" y="514958"/>
            <a:ext cx="5611592" cy="3854071"/>
          </a:xfrm>
          <a:prstGeom prst="rect">
            <a:avLst/>
          </a:prstGeom>
          <a:noFill/>
        </p:spPr>
      </p:pic>
      <p:sp>
        <p:nvSpPr>
          <p:cNvPr id="34" name="1 Título">
            <a:extLst>
              <a:ext uri="{FF2B5EF4-FFF2-40B4-BE49-F238E27FC236}">
                <a16:creationId xmlns:a16="http://schemas.microsoft.com/office/drawing/2014/main" xmlns="" id="{F3824B0C-9463-4543-A32D-A3AABFEE13F2}"/>
              </a:ext>
            </a:extLst>
          </p:cNvPr>
          <p:cNvSpPr txBox="1">
            <a:spLocks/>
          </p:cNvSpPr>
          <p:nvPr/>
        </p:nvSpPr>
        <p:spPr bwMode="auto">
          <a:xfrm>
            <a:off x="376342" y="98737"/>
            <a:ext cx="59843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C" sz="2000" b="1" i="1" dirty="0" smtClean="0">
                <a:solidFill>
                  <a:srgbClr val="004D89"/>
                </a:solidFill>
                <a:latin typeface="Calibri" pitchFamily="34" charset="0"/>
                <a:cs typeface="Calibri" pitchFamily="34" charset="0"/>
              </a:rPr>
              <a:t>Importancia de los impuestos en la inversión social</a:t>
            </a:r>
            <a:endParaRPr lang="es-EC" sz="2000" b="1" i="1" dirty="0">
              <a:solidFill>
                <a:srgbClr val="004D89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213" y="1709344"/>
            <a:ext cx="3757376" cy="2923239"/>
          </a:xfrm>
          <a:prstGeom prst="rect">
            <a:avLst/>
          </a:prstGeom>
        </p:spPr>
      </p:pic>
      <p:sp>
        <p:nvSpPr>
          <p:cNvPr id="40" name="43 CuadroTexto"/>
          <p:cNvSpPr txBox="1"/>
          <p:nvPr/>
        </p:nvSpPr>
        <p:spPr>
          <a:xfrm>
            <a:off x="1298156" y="642977"/>
            <a:ext cx="1364935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20"/>
              </a:lnSpc>
            </a:pPr>
            <a:r>
              <a:rPr lang="es-EC" sz="1600" dirty="0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s-EC" sz="1600" dirty="0" smtClean="0">
                <a:solidFill>
                  <a:schemeClr val="bg1">
                    <a:lumMod val="50000"/>
                  </a:schemeClr>
                </a:solidFill>
              </a:rPr>
              <a:t>ngresos </a:t>
            </a:r>
            <a:r>
              <a:rPr lang="es-EC" sz="1600" b="1" dirty="0" smtClean="0">
                <a:solidFill>
                  <a:schemeClr val="bg1">
                    <a:lumMod val="50000"/>
                  </a:schemeClr>
                </a:solidFill>
              </a:rPr>
              <a:t>tributarios* </a:t>
            </a:r>
            <a:endParaRPr lang="es-EC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86498" y="4519564"/>
            <a:ext cx="3757376" cy="338554"/>
            <a:chOff x="286498" y="4360499"/>
            <a:chExt cx="3757376" cy="338554"/>
          </a:xfrm>
        </p:grpSpPr>
        <p:sp>
          <p:nvSpPr>
            <p:cNvPr id="4" name="Rectangle 3"/>
            <p:cNvSpPr/>
            <p:nvPr/>
          </p:nvSpPr>
          <p:spPr>
            <a:xfrm>
              <a:off x="286498" y="4367912"/>
              <a:ext cx="3757376" cy="3222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91525" y="4360499"/>
              <a:ext cx="33311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</a:rPr>
                <a:t>PRESUPUESTO GENERAL DEL ESTADO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1" name="Straight Arrow Connector 40"/>
          <p:cNvCxnSpPr/>
          <p:nvPr/>
        </p:nvCxnSpPr>
        <p:spPr>
          <a:xfrm flipH="1" flipV="1">
            <a:off x="2909772" y="2534393"/>
            <a:ext cx="1825" cy="50038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1525" y="578526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66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1410790" y="1421446"/>
            <a:ext cx="11377" cy="45089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039235" y="2067476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34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%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55637" y="1247786"/>
            <a:ext cx="1616606" cy="1429079"/>
          </a:xfrm>
          <a:prstGeom prst="rect">
            <a:avLst/>
          </a:prstGeom>
        </p:spPr>
      </p:pic>
      <p:sp>
        <p:nvSpPr>
          <p:cNvPr id="60" name="19 CuadroTexto"/>
          <p:cNvSpPr txBox="1"/>
          <p:nvPr/>
        </p:nvSpPr>
        <p:spPr>
          <a:xfrm>
            <a:off x="4352806" y="1097617"/>
            <a:ext cx="742979" cy="300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80"/>
              </a:lnSpc>
            </a:pPr>
            <a:endParaRPr lang="es-EC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591172" y="2935763"/>
            <a:ext cx="2036623" cy="1433266"/>
            <a:chOff x="6582699" y="2036684"/>
            <a:chExt cx="2341201" cy="178688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656805" y="2036684"/>
              <a:ext cx="2267095" cy="1686719"/>
            </a:xfrm>
            <a:prstGeom prst="rect">
              <a:avLst/>
            </a:prstGeom>
          </p:spPr>
        </p:pic>
        <p:sp>
          <p:nvSpPr>
            <p:cNvPr id="46" name="Rectangle 45"/>
            <p:cNvSpPr/>
            <p:nvPr/>
          </p:nvSpPr>
          <p:spPr>
            <a:xfrm>
              <a:off x="6582699" y="3573979"/>
              <a:ext cx="2277964" cy="249591"/>
            </a:xfrm>
            <a:prstGeom prst="rect">
              <a:avLst/>
            </a:prstGeom>
            <a:solidFill>
              <a:srgbClr val="684B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875644" y="1179468"/>
            <a:ext cx="1734592" cy="276999"/>
            <a:chOff x="286498" y="4360499"/>
            <a:chExt cx="3757376" cy="336835"/>
          </a:xfrm>
        </p:grpSpPr>
        <p:sp>
          <p:nvSpPr>
            <p:cNvPr id="75" name="Rectangle 74"/>
            <p:cNvSpPr/>
            <p:nvPr/>
          </p:nvSpPr>
          <p:spPr>
            <a:xfrm>
              <a:off x="286498" y="4367912"/>
              <a:ext cx="3757376" cy="3222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555801" y="4360499"/>
              <a:ext cx="1202620" cy="336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SALUD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938478" y="3034775"/>
            <a:ext cx="1601991" cy="276999"/>
            <a:chOff x="286498" y="4360499"/>
            <a:chExt cx="3757376" cy="336835"/>
          </a:xfrm>
        </p:grpSpPr>
        <p:sp>
          <p:nvSpPr>
            <p:cNvPr id="78" name="Rectangle 77"/>
            <p:cNvSpPr/>
            <p:nvPr/>
          </p:nvSpPr>
          <p:spPr>
            <a:xfrm>
              <a:off x="286498" y="4367912"/>
              <a:ext cx="3757376" cy="3222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365006" y="4360499"/>
              <a:ext cx="1584219" cy="336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EDUCACI</a:t>
              </a:r>
              <a:r>
                <a:rPr lang="es-ES" sz="1200" b="1" dirty="0" smtClean="0">
                  <a:solidFill>
                    <a:schemeClr val="bg1"/>
                  </a:solidFill>
                </a:rPr>
                <a:t>ÓN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43 CuadroTexto"/>
          <p:cNvSpPr txBox="1"/>
          <p:nvPr/>
        </p:nvSpPr>
        <p:spPr>
          <a:xfrm>
            <a:off x="2796053" y="2099653"/>
            <a:ext cx="1144905" cy="438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20"/>
              </a:lnSpc>
            </a:pPr>
            <a:r>
              <a:rPr lang="es-EC" sz="1600" dirty="0" smtClean="0">
                <a:solidFill>
                  <a:schemeClr val="bg1">
                    <a:lumMod val="50000"/>
                  </a:schemeClr>
                </a:solidFill>
              </a:rPr>
              <a:t>Ingresos no </a:t>
            </a:r>
            <a:r>
              <a:rPr lang="es-EC" sz="1600" b="1" dirty="0" smtClean="0">
                <a:solidFill>
                  <a:schemeClr val="bg1">
                    <a:lumMod val="50000"/>
                  </a:schemeClr>
                </a:solidFill>
              </a:rPr>
              <a:t>tributarios </a:t>
            </a:r>
            <a:endParaRPr lang="es-EC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938478" y="1709344"/>
            <a:ext cx="16717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 smtClean="0"/>
              <a:t>27,1%</a:t>
            </a:r>
            <a:r>
              <a:rPr lang="es-EC" sz="2800" dirty="0" smtClean="0"/>
              <a:t> </a:t>
            </a:r>
          </a:p>
          <a:p>
            <a:pPr algn="ctr"/>
            <a:r>
              <a:rPr lang="es-EC" sz="1200" dirty="0" smtClean="0"/>
              <a:t>del monto total recaudado por el SRI</a:t>
            </a:r>
            <a:endParaRPr lang="es-EC" sz="12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7076852" y="3549312"/>
            <a:ext cx="16717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 smtClean="0"/>
              <a:t>46,5%</a:t>
            </a:r>
            <a:r>
              <a:rPr lang="es-EC" sz="2800" dirty="0"/>
              <a:t> </a:t>
            </a:r>
            <a:endParaRPr lang="es-EC" sz="2800" dirty="0" smtClean="0"/>
          </a:p>
          <a:p>
            <a:pPr algn="ctr"/>
            <a:r>
              <a:rPr lang="es-EC" sz="1200" dirty="0"/>
              <a:t>del monto total recaudado por el SRI</a:t>
            </a:r>
          </a:p>
          <a:p>
            <a:pPr algn="ctr"/>
            <a:endParaRPr lang="es-EC" sz="2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1091" y="4965800"/>
            <a:ext cx="911290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" dirty="0" smtClean="0">
                <a:solidFill>
                  <a:schemeClr val="bg1"/>
                </a:solidFill>
              </a:rPr>
              <a:t>Nota: los ingresos tributarios corresponden a los impuestos administrados  por el SRI sin considerar contribuciones solidarias. El monto de salud corresponde </a:t>
            </a:r>
            <a:r>
              <a:rPr lang="es-EC" sz="600" dirty="0">
                <a:solidFill>
                  <a:schemeClr val="bg1"/>
                </a:solidFill>
              </a:rPr>
              <a:t>a información de las entidades que conforman el sectorial de Salud del </a:t>
            </a:r>
            <a:r>
              <a:rPr lang="es-EC" sz="600" dirty="0" smtClean="0">
                <a:solidFill>
                  <a:schemeClr val="bg1"/>
                </a:solidFill>
              </a:rPr>
              <a:t>PGE sin considerar la Seguridad Social</a:t>
            </a:r>
            <a:r>
              <a:rPr lang="es-EC" sz="600" dirty="0">
                <a:solidFill>
                  <a:schemeClr val="bg1"/>
                </a:solidFill>
              </a:rPr>
              <a:t> </a:t>
            </a:r>
            <a:r>
              <a:rPr lang="es-EC" sz="600" dirty="0" smtClean="0">
                <a:solidFill>
                  <a:schemeClr val="bg1"/>
                </a:solidFill>
              </a:rPr>
              <a:t>a febrero del 2018</a:t>
            </a:r>
            <a:endParaRPr lang="es-EC" sz="600" dirty="0">
              <a:solidFill>
                <a:schemeClr val="bg1"/>
              </a:solidFill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894840" y="975765"/>
            <a:ext cx="1229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12.282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MM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747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6783</TotalTime>
  <Words>2060</Words>
  <Application>Microsoft Office PowerPoint</Application>
  <PresentationFormat>Presentación en pantalla (16:9)</PresentationFormat>
  <Paragraphs>620</Paragraphs>
  <Slides>33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¿Qué hemos hecho frente al fraude?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lmjb050617</dc:creator>
  <cp:lastModifiedBy>ravm010715</cp:lastModifiedBy>
  <cp:revision>825</cp:revision>
  <dcterms:created xsi:type="dcterms:W3CDTF">2017-10-26T01:17:34Z</dcterms:created>
  <dcterms:modified xsi:type="dcterms:W3CDTF">2018-03-03T18:47:55Z</dcterms:modified>
</cp:coreProperties>
</file>