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4097" r:id="rId6"/>
    <p:sldId id="264" r:id="rId7"/>
    <p:sldId id="263" r:id="rId8"/>
    <p:sldId id="4098" r:id="rId9"/>
    <p:sldId id="4100" r:id="rId10"/>
    <p:sldId id="4102" r:id="rId11"/>
    <p:sldId id="4103" r:id="rId12"/>
    <p:sldId id="4101" r:id="rId13"/>
    <p:sldId id="281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85196" autoAdjust="0"/>
  </p:normalViewPr>
  <p:slideViewPr>
    <p:cSldViewPr snapToGrid="0">
      <p:cViewPr varScale="1">
        <p:scale>
          <a:sx n="70" d="100"/>
          <a:sy n="70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A651FF-7113-4B51-B4C6-6D83BEDBA736}" type="doc">
      <dgm:prSet loTypeId="urn:microsoft.com/office/officeart/2005/8/layout/vList2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s-ES"/>
        </a:p>
      </dgm:t>
    </dgm:pt>
    <dgm:pt modelId="{D43E3A03-09DD-40BB-ABE6-ADD5571299CF}">
      <dgm:prSet/>
      <dgm:spPr/>
      <dgm:t>
        <a:bodyPr/>
        <a:lstStyle/>
        <a:p>
          <a:r>
            <a:rPr lang="es-ES" b="0" i="0" dirty="0"/>
            <a:t>Definir políticas de fomento, promoción, y atracción de las inversiones.</a:t>
          </a:r>
          <a:endParaRPr lang="es-ES" dirty="0"/>
        </a:p>
      </dgm:t>
    </dgm:pt>
    <dgm:pt modelId="{415ECD27-F2D4-443C-A5B2-E2AB368A66A3}" type="parTrans" cxnId="{62B2620D-733D-43E2-8159-71ABABB78364}">
      <dgm:prSet/>
      <dgm:spPr/>
      <dgm:t>
        <a:bodyPr/>
        <a:lstStyle/>
        <a:p>
          <a:endParaRPr lang="es-ES"/>
        </a:p>
      </dgm:t>
    </dgm:pt>
    <dgm:pt modelId="{136E603F-40F4-45AF-B8EA-BCE1BB787556}" type="sibTrans" cxnId="{62B2620D-733D-43E2-8159-71ABABB78364}">
      <dgm:prSet/>
      <dgm:spPr/>
      <dgm:t>
        <a:bodyPr/>
        <a:lstStyle/>
        <a:p>
          <a:endParaRPr lang="es-ES"/>
        </a:p>
      </dgm:t>
    </dgm:pt>
    <dgm:pt modelId="{76A15836-8751-43A8-9A24-4010953B12B0}">
      <dgm:prSet/>
      <dgm:spPr/>
      <dgm:t>
        <a:bodyPr/>
        <a:lstStyle/>
        <a:p>
          <a:r>
            <a:rPr lang="es-ES" b="0" i="0"/>
            <a:t>Emitir dictamen favorable para la declaratoria de Zonas Francas.</a:t>
          </a:r>
          <a:endParaRPr lang="es-ES"/>
        </a:p>
      </dgm:t>
    </dgm:pt>
    <dgm:pt modelId="{8B63AF49-6B37-4B8F-B0B1-0CACEC4B6FC8}" type="parTrans" cxnId="{B6AF2FA6-3BBC-48F5-82B7-7830D308200E}">
      <dgm:prSet/>
      <dgm:spPr/>
      <dgm:t>
        <a:bodyPr/>
        <a:lstStyle/>
        <a:p>
          <a:endParaRPr lang="es-ES"/>
        </a:p>
      </dgm:t>
    </dgm:pt>
    <dgm:pt modelId="{F72A9FB5-0F7B-4CD1-8597-76C989222E0D}" type="sibTrans" cxnId="{B6AF2FA6-3BBC-48F5-82B7-7830D308200E}">
      <dgm:prSet/>
      <dgm:spPr/>
      <dgm:t>
        <a:bodyPr/>
        <a:lstStyle/>
        <a:p>
          <a:endParaRPr lang="es-ES"/>
        </a:p>
      </dgm:t>
    </dgm:pt>
    <dgm:pt modelId="{3EF45325-9585-49BB-8C61-44C06A0C95D8}">
      <dgm:prSet/>
      <dgm:spPr/>
      <dgm:t>
        <a:bodyPr/>
        <a:lstStyle/>
        <a:p>
          <a:r>
            <a:rPr lang="es-ES" b="0" i="0" dirty="0"/>
            <a:t>Establecer los parámetros que deberán cumplir las inversiones que soliciten someterse al régimen de incentivos.</a:t>
          </a:r>
          <a:endParaRPr lang="es-ES" dirty="0"/>
        </a:p>
      </dgm:t>
    </dgm:pt>
    <dgm:pt modelId="{1BBD9958-B82E-48A6-9891-26D2222EB344}" type="parTrans" cxnId="{55F5B9ED-9966-46F8-AE31-A43F20A70083}">
      <dgm:prSet/>
      <dgm:spPr/>
      <dgm:t>
        <a:bodyPr/>
        <a:lstStyle/>
        <a:p>
          <a:endParaRPr lang="es-ES"/>
        </a:p>
      </dgm:t>
    </dgm:pt>
    <dgm:pt modelId="{D399BCAD-C9A5-4A43-955A-2FD0B040DAAB}" type="sibTrans" cxnId="{55F5B9ED-9966-46F8-AE31-A43F20A70083}">
      <dgm:prSet/>
      <dgm:spPr/>
      <dgm:t>
        <a:bodyPr/>
        <a:lstStyle/>
        <a:p>
          <a:endParaRPr lang="es-ES"/>
        </a:p>
      </dgm:t>
    </dgm:pt>
    <dgm:pt modelId="{306EBDE4-E297-4079-8FF5-F3CF44D4DD32}">
      <dgm:prSet/>
      <dgm:spPr/>
      <dgm:t>
        <a:bodyPr/>
        <a:lstStyle/>
        <a:p>
          <a:r>
            <a:rPr lang="es-ES" b="0" i="0" dirty="0"/>
            <a:t>Aprobar los proyectos de inversión y autorizar la suscripción de contratos de inversión.</a:t>
          </a:r>
          <a:endParaRPr lang="es-ES" dirty="0"/>
        </a:p>
      </dgm:t>
    </dgm:pt>
    <dgm:pt modelId="{023C9C6A-A98B-4B02-A7D0-3F551177E4EF}" type="parTrans" cxnId="{999FB7D1-66DB-4A6F-8FB3-547D96046567}">
      <dgm:prSet/>
      <dgm:spPr/>
      <dgm:t>
        <a:bodyPr/>
        <a:lstStyle/>
        <a:p>
          <a:endParaRPr lang="es-ES"/>
        </a:p>
      </dgm:t>
    </dgm:pt>
    <dgm:pt modelId="{D26B3CD1-41D6-4B2A-9F8E-03937D3F7937}" type="sibTrans" cxnId="{999FB7D1-66DB-4A6F-8FB3-547D96046567}">
      <dgm:prSet/>
      <dgm:spPr/>
      <dgm:t>
        <a:bodyPr/>
        <a:lstStyle/>
        <a:p>
          <a:endParaRPr lang="es-ES"/>
        </a:p>
      </dgm:t>
    </dgm:pt>
    <dgm:pt modelId="{A0D6DDCD-9E71-424A-B215-EE624CC2AEF9}">
      <dgm:prSet/>
      <dgm:spPr/>
      <dgm:t>
        <a:bodyPr/>
        <a:lstStyle/>
        <a:p>
          <a:r>
            <a:rPr lang="es-ES" b="0" i="0" dirty="0"/>
            <a:t>Disponer la revocatoria de los beneficios otorgados a los inversionistas en los contratos de inversión.</a:t>
          </a:r>
          <a:endParaRPr lang="es-ES" dirty="0"/>
        </a:p>
      </dgm:t>
    </dgm:pt>
    <dgm:pt modelId="{5733DC3A-1B9D-4AE0-9C4E-D9B7F650863E}" type="parTrans" cxnId="{D7272BE5-9416-4AB6-A7AD-A01E7781E169}">
      <dgm:prSet/>
      <dgm:spPr/>
      <dgm:t>
        <a:bodyPr/>
        <a:lstStyle/>
        <a:p>
          <a:endParaRPr lang="es-ES"/>
        </a:p>
      </dgm:t>
    </dgm:pt>
    <dgm:pt modelId="{F08A6375-872F-4838-BB6A-A204B40229FE}" type="sibTrans" cxnId="{D7272BE5-9416-4AB6-A7AD-A01E7781E169}">
      <dgm:prSet/>
      <dgm:spPr/>
      <dgm:t>
        <a:bodyPr/>
        <a:lstStyle/>
        <a:p>
          <a:endParaRPr lang="es-ES"/>
        </a:p>
      </dgm:t>
    </dgm:pt>
    <dgm:pt modelId="{00E9BAD0-5737-4A0D-B46C-F91A2A00C03E}">
      <dgm:prSet/>
      <dgm:spPr/>
      <dgm:t>
        <a:bodyPr/>
        <a:lstStyle/>
        <a:p>
          <a:r>
            <a:rPr lang="es-ES" b="1" i="0" dirty="0"/>
            <a:t>Monitorear a través de la Secretaría del CEPAI el cumplimiento de las obligaciones legales y contractuales de los inversionistas que hubieren firmado contratos de inversión.</a:t>
          </a:r>
          <a:endParaRPr lang="es-ES" b="1" dirty="0"/>
        </a:p>
      </dgm:t>
    </dgm:pt>
    <dgm:pt modelId="{2930D554-DA60-4AC4-AD97-B00E22A814A0}" type="parTrans" cxnId="{2B432ED5-D233-49EE-A486-A430CF2A3D88}">
      <dgm:prSet/>
      <dgm:spPr/>
      <dgm:t>
        <a:bodyPr/>
        <a:lstStyle/>
        <a:p>
          <a:endParaRPr lang="es-EC"/>
        </a:p>
      </dgm:t>
    </dgm:pt>
    <dgm:pt modelId="{8EA6B3BE-10DA-40FF-BFB1-6DF396BBF2F9}" type="sibTrans" cxnId="{2B432ED5-D233-49EE-A486-A430CF2A3D88}">
      <dgm:prSet/>
      <dgm:spPr/>
      <dgm:t>
        <a:bodyPr/>
        <a:lstStyle/>
        <a:p>
          <a:endParaRPr lang="es-EC"/>
        </a:p>
      </dgm:t>
    </dgm:pt>
    <dgm:pt modelId="{37778E58-98E5-4388-9BAC-29A295270602}" type="pres">
      <dgm:prSet presAssocID="{6EA651FF-7113-4B51-B4C6-6D83BEDBA736}" presName="linear" presStyleCnt="0">
        <dgm:presLayoutVars>
          <dgm:animLvl val="lvl"/>
          <dgm:resizeHandles val="exact"/>
        </dgm:presLayoutVars>
      </dgm:prSet>
      <dgm:spPr/>
    </dgm:pt>
    <dgm:pt modelId="{B065B3C1-3C8A-48B9-9406-A8A9F4480A71}" type="pres">
      <dgm:prSet presAssocID="{D43E3A03-09DD-40BB-ABE6-ADD5571299CF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72D3453-0BAA-4906-8A57-AAC880F31B66}" type="pres">
      <dgm:prSet presAssocID="{136E603F-40F4-45AF-B8EA-BCE1BB787556}" presName="spacer" presStyleCnt="0"/>
      <dgm:spPr/>
    </dgm:pt>
    <dgm:pt modelId="{13F576FE-B579-4348-9550-60231DD42B1A}" type="pres">
      <dgm:prSet presAssocID="{76A15836-8751-43A8-9A24-4010953B12B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3CFFB98-8D14-4C2C-A761-9ECDA1508FF2}" type="pres">
      <dgm:prSet presAssocID="{F72A9FB5-0F7B-4CD1-8597-76C989222E0D}" presName="spacer" presStyleCnt="0"/>
      <dgm:spPr/>
    </dgm:pt>
    <dgm:pt modelId="{454E3F9B-34DA-4CE5-91F7-8118FDC77619}" type="pres">
      <dgm:prSet presAssocID="{3EF45325-9585-49BB-8C61-44C06A0C95D8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429F952-64F2-46B3-9189-63C49D21C27A}" type="pres">
      <dgm:prSet presAssocID="{D399BCAD-C9A5-4A43-955A-2FD0B040DAAB}" presName="spacer" presStyleCnt="0"/>
      <dgm:spPr/>
    </dgm:pt>
    <dgm:pt modelId="{3AC6C4AB-99D6-4769-9809-648E21D96883}" type="pres">
      <dgm:prSet presAssocID="{306EBDE4-E297-4079-8FF5-F3CF44D4DD3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0E15D55-1C2C-4DAE-BC98-C37F633F388B}" type="pres">
      <dgm:prSet presAssocID="{D26B3CD1-41D6-4B2A-9F8E-03937D3F7937}" presName="spacer" presStyleCnt="0"/>
      <dgm:spPr/>
    </dgm:pt>
    <dgm:pt modelId="{83909008-BB11-4251-BC21-BB86F130E52B}" type="pres">
      <dgm:prSet presAssocID="{00E9BAD0-5737-4A0D-B46C-F91A2A00C03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2A773EB-1C96-42BF-A388-1DD6A575DB92}" type="pres">
      <dgm:prSet presAssocID="{8EA6B3BE-10DA-40FF-BFB1-6DF396BBF2F9}" presName="spacer" presStyleCnt="0"/>
      <dgm:spPr/>
    </dgm:pt>
    <dgm:pt modelId="{B5BFCC62-2BCD-42D0-AF45-74C4AE9A08F4}" type="pres">
      <dgm:prSet presAssocID="{A0D6DDCD-9E71-424A-B215-EE624CC2AEF9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2B2620D-733D-43E2-8159-71ABABB78364}" srcId="{6EA651FF-7113-4B51-B4C6-6D83BEDBA736}" destId="{D43E3A03-09DD-40BB-ABE6-ADD5571299CF}" srcOrd="0" destOrd="0" parTransId="{415ECD27-F2D4-443C-A5B2-E2AB368A66A3}" sibTransId="{136E603F-40F4-45AF-B8EA-BCE1BB787556}"/>
    <dgm:cxn modelId="{CAC76A5F-5684-4867-A1AF-85D5984E61FA}" type="presOf" srcId="{6EA651FF-7113-4B51-B4C6-6D83BEDBA736}" destId="{37778E58-98E5-4388-9BAC-29A295270602}" srcOrd="0" destOrd="0" presId="urn:microsoft.com/office/officeart/2005/8/layout/vList2"/>
    <dgm:cxn modelId="{B9CC8764-7B78-427F-B337-1FD083EAE872}" type="presOf" srcId="{76A15836-8751-43A8-9A24-4010953B12B0}" destId="{13F576FE-B579-4348-9550-60231DD42B1A}" srcOrd="0" destOrd="0" presId="urn:microsoft.com/office/officeart/2005/8/layout/vList2"/>
    <dgm:cxn modelId="{A1277479-8763-4F52-BE70-17ED4792F25A}" type="presOf" srcId="{A0D6DDCD-9E71-424A-B215-EE624CC2AEF9}" destId="{B5BFCC62-2BCD-42D0-AF45-74C4AE9A08F4}" srcOrd="0" destOrd="0" presId="urn:microsoft.com/office/officeart/2005/8/layout/vList2"/>
    <dgm:cxn modelId="{AF3FCDA5-3D73-4E15-930C-E7BAB1B080F8}" type="presOf" srcId="{D43E3A03-09DD-40BB-ABE6-ADD5571299CF}" destId="{B065B3C1-3C8A-48B9-9406-A8A9F4480A71}" srcOrd="0" destOrd="0" presId="urn:microsoft.com/office/officeart/2005/8/layout/vList2"/>
    <dgm:cxn modelId="{B6AF2FA6-3BBC-48F5-82B7-7830D308200E}" srcId="{6EA651FF-7113-4B51-B4C6-6D83BEDBA736}" destId="{76A15836-8751-43A8-9A24-4010953B12B0}" srcOrd="1" destOrd="0" parTransId="{8B63AF49-6B37-4B8F-B0B1-0CACEC4B6FC8}" sibTransId="{F72A9FB5-0F7B-4CD1-8597-76C989222E0D}"/>
    <dgm:cxn modelId="{674010C0-21B5-4D9A-B27E-970D911F00E6}" type="presOf" srcId="{3EF45325-9585-49BB-8C61-44C06A0C95D8}" destId="{454E3F9B-34DA-4CE5-91F7-8118FDC77619}" srcOrd="0" destOrd="0" presId="urn:microsoft.com/office/officeart/2005/8/layout/vList2"/>
    <dgm:cxn modelId="{4C5F2AC7-1724-45DE-8550-9AFFF498E9B6}" type="presOf" srcId="{00E9BAD0-5737-4A0D-B46C-F91A2A00C03E}" destId="{83909008-BB11-4251-BC21-BB86F130E52B}" srcOrd="0" destOrd="0" presId="urn:microsoft.com/office/officeart/2005/8/layout/vList2"/>
    <dgm:cxn modelId="{999FB7D1-66DB-4A6F-8FB3-547D96046567}" srcId="{6EA651FF-7113-4B51-B4C6-6D83BEDBA736}" destId="{306EBDE4-E297-4079-8FF5-F3CF44D4DD32}" srcOrd="3" destOrd="0" parTransId="{023C9C6A-A98B-4B02-A7D0-3F551177E4EF}" sibTransId="{D26B3CD1-41D6-4B2A-9F8E-03937D3F7937}"/>
    <dgm:cxn modelId="{2B432ED5-D233-49EE-A486-A430CF2A3D88}" srcId="{6EA651FF-7113-4B51-B4C6-6D83BEDBA736}" destId="{00E9BAD0-5737-4A0D-B46C-F91A2A00C03E}" srcOrd="4" destOrd="0" parTransId="{2930D554-DA60-4AC4-AD97-B00E22A814A0}" sibTransId="{8EA6B3BE-10DA-40FF-BFB1-6DF396BBF2F9}"/>
    <dgm:cxn modelId="{D7272BE5-9416-4AB6-A7AD-A01E7781E169}" srcId="{6EA651FF-7113-4B51-B4C6-6D83BEDBA736}" destId="{A0D6DDCD-9E71-424A-B215-EE624CC2AEF9}" srcOrd="5" destOrd="0" parTransId="{5733DC3A-1B9D-4AE0-9C4E-D9B7F650863E}" sibTransId="{F08A6375-872F-4838-BB6A-A204B40229FE}"/>
    <dgm:cxn modelId="{AB1324EA-947B-437C-A597-89D1677817FB}" type="presOf" srcId="{306EBDE4-E297-4079-8FF5-F3CF44D4DD32}" destId="{3AC6C4AB-99D6-4769-9809-648E21D96883}" srcOrd="0" destOrd="0" presId="urn:microsoft.com/office/officeart/2005/8/layout/vList2"/>
    <dgm:cxn modelId="{55F5B9ED-9966-46F8-AE31-A43F20A70083}" srcId="{6EA651FF-7113-4B51-B4C6-6D83BEDBA736}" destId="{3EF45325-9585-49BB-8C61-44C06A0C95D8}" srcOrd="2" destOrd="0" parTransId="{1BBD9958-B82E-48A6-9891-26D2222EB344}" sibTransId="{D399BCAD-C9A5-4A43-955A-2FD0B040DAAB}"/>
    <dgm:cxn modelId="{95DA3768-2A3F-4066-A9A1-22214B8D0CFD}" type="presParOf" srcId="{37778E58-98E5-4388-9BAC-29A295270602}" destId="{B065B3C1-3C8A-48B9-9406-A8A9F4480A71}" srcOrd="0" destOrd="0" presId="urn:microsoft.com/office/officeart/2005/8/layout/vList2"/>
    <dgm:cxn modelId="{3F4713CD-9AF5-4D1A-B2D1-F2CB1003C692}" type="presParOf" srcId="{37778E58-98E5-4388-9BAC-29A295270602}" destId="{572D3453-0BAA-4906-8A57-AAC880F31B66}" srcOrd="1" destOrd="0" presId="urn:microsoft.com/office/officeart/2005/8/layout/vList2"/>
    <dgm:cxn modelId="{65B87ACA-B90D-44C3-B8AB-B42C7280BF01}" type="presParOf" srcId="{37778E58-98E5-4388-9BAC-29A295270602}" destId="{13F576FE-B579-4348-9550-60231DD42B1A}" srcOrd="2" destOrd="0" presId="urn:microsoft.com/office/officeart/2005/8/layout/vList2"/>
    <dgm:cxn modelId="{F34BDB69-18D6-4FCB-911D-33F52C79D661}" type="presParOf" srcId="{37778E58-98E5-4388-9BAC-29A295270602}" destId="{F3CFFB98-8D14-4C2C-A761-9ECDA1508FF2}" srcOrd="3" destOrd="0" presId="urn:microsoft.com/office/officeart/2005/8/layout/vList2"/>
    <dgm:cxn modelId="{ABED129E-761A-4CAC-A082-BCE6DC638B2D}" type="presParOf" srcId="{37778E58-98E5-4388-9BAC-29A295270602}" destId="{454E3F9B-34DA-4CE5-91F7-8118FDC77619}" srcOrd="4" destOrd="0" presId="urn:microsoft.com/office/officeart/2005/8/layout/vList2"/>
    <dgm:cxn modelId="{6A226FD8-C3E1-4295-B083-AB5227A0F502}" type="presParOf" srcId="{37778E58-98E5-4388-9BAC-29A295270602}" destId="{C429F952-64F2-46B3-9189-63C49D21C27A}" srcOrd="5" destOrd="0" presId="urn:microsoft.com/office/officeart/2005/8/layout/vList2"/>
    <dgm:cxn modelId="{F0F95BE9-B6C2-4D1A-9B86-9C6247FF437B}" type="presParOf" srcId="{37778E58-98E5-4388-9BAC-29A295270602}" destId="{3AC6C4AB-99D6-4769-9809-648E21D96883}" srcOrd="6" destOrd="0" presId="urn:microsoft.com/office/officeart/2005/8/layout/vList2"/>
    <dgm:cxn modelId="{644A6197-2271-4455-9F98-26E6ED93A007}" type="presParOf" srcId="{37778E58-98E5-4388-9BAC-29A295270602}" destId="{70E15D55-1C2C-4DAE-BC98-C37F633F388B}" srcOrd="7" destOrd="0" presId="urn:microsoft.com/office/officeart/2005/8/layout/vList2"/>
    <dgm:cxn modelId="{7C45767D-6D7F-4D2A-B101-A9C002C1351F}" type="presParOf" srcId="{37778E58-98E5-4388-9BAC-29A295270602}" destId="{83909008-BB11-4251-BC21-BB86F130E52B}" srcOrd="8" destOrd="0" presId="urn:microsoft.com/office/officeart/2005/8/layout/vList2"/>
    <dgm:cxn modelId="{E739A5BD-E69E-476D-9E04-46C80712AD5F}" type="presParOf" srcId="{37778E58-98E5-4388-9BAC-29A295270602}" destId="{82A773EB-1C96-42BF-A388-1DD6A575DB92}" srcOrd="9" destOrd="0" presId="urn:microsoft.com/office/officeart/2005/8/layout/vList2"/>
    <dgm:cxn modelId="{3C4FC819-AF03-4D33-A39C-244BDED1C770}" type="presParOf" srcId="{37778E58-98E5-4388-9BAC-29A295270602}" destId="{B5BFCC62-2BCD-42D0-AF45-74C4AE9A08F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FA0298-1FC8-427A-B88E-D2E52E474CC0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ES"/>
        </a:p>
      </dgm:t>
    </dgm:pt>
    <dgm:pt modelId="{1918BCD4-187F-47C7-91C5-C8DC60A26CFC}">
      <dgm:prSet/>
      <dgm:spPr/>
      <dgm:t>
        <a:bodyPr/>
        <a:lstStyle/>
        <a:p>
          <a:r>
            <a:rPr lang="es-ES" b="0" i="0" dirty="0"/>
            <a:t>Ministerio de Producción, Comercio Exterior, Inversiones y Pesca </a:t>
          </a:r>
          <a:r>
            <a:rPr lang="es-ES" b="0" i="1" dirty="0"/>
            <a:t>(quien lo preside)</a:t>
          </a:r>
          <a:endParaRPr lang="es-ES" i="1" dirty="0"/>
        </a:p>
      </dgm:t>
    </dgm:pt>
    <dgm:pt modelId="{726E5EAB-9E66-4BFB-B8AC-3FB7015C7415}" type="parTrans" cxnId="{2D4BBED4-DEB2-485A-A1F1-21024CD606FA}">
      <dgm:prSet/>
      <dgm:spPr/>
      <dgm:t>
        <a:bodyPr/>
        <a:lstStyle/>
        <a:p>
          <a:endParaRPr lang="es-ES"/>
        </a:p>
      </dgm:t>
    </dgm:pt>
    <dgm:pt modelId="{987BFA23-A248-42A7-B264-54D7153F4174}" type="sibTrans" cxnId="{2D4BBED4-DEB2-485A-A1F1-21024CD606FA}">
      <dgm:prSet/>
      <dgm:spPr/>
      <dgm:t>
        <a:bodyPr/>
        <a:lstStyle/>
        <a:p>
          <a:endParaRPr lang="es-ES"/>
        </a:p>
      </dgm:t>
    </dgm:pt>
    <dgm:pt modelId="{4C19491F-7506-45C3-96FD-A808CE412311}">
      <dgm:prSet/>
      <dgm:spPr/>
      <dgm:t>
        <a:bodyPr/>
        <a:lstStyle/>
        <a:p>
          <a:r>
            <a:rPr lang="es-ES" b="0" i="0"/>
            <a:t>Ministerio de Economía y Finanzas</a:t>
          </a:r>
          <a:endParaRPr lang="es-ES"/>
        </a:p>
      </dgm:t>
    </dgm:pt>
    <dgm:pt modelId="{6561CB49-314C-471A-9444-776CD239265C}" type="parTrans" cxnId="{54F280C1-B4A8-434C-A5E1-9DA71CE09262}">
      <dgm:prSet/>
      <dgm:spPr/>
      <dgm:t>
        <a:bodyPr/>
        <a:lstStyle/>
        <a:p>
          <a:endParaRPr lang="es-ES"/>
        </a:p>
      </dgm:t>
    </dgm:pt>
    <dgm:pt modelId="{966A6E9C-AF5D-4170-900B-E9D0455E2F16}" type="sibTrans" cxnId="{54F280C1-B4A8-434C-A5E1-9DA71CE09262}">
      <dgm:prSet/>
      <dgm:spPr/>
      <dgm:t>
        <a:bodyPr/>
        <a:lstStyle/>
        <a:p>
          <a:endParaRPr lang="es-ES"/>
        </a:p>
      </dgm:t>
    </dgm:pt>
    <dgm:pt modelId="{E69AE08E-B028-422C-8D2C-4E09EBA90FA3}">
      <dgm:prSet/>
      <dgm:spPr/>
      <dgm:t>
        <a:bodyPr/>
        <a:lstStyle/>
        <a:p>
          <a:r>
            <a:rPr lang="es-ES" b="0" i="0" dirty="0"/>
            <a:t>Secretaría Nacional de Planificación</a:t>
          </a:r>
          <a:endParaRPr lang="es-ES" dirty="0"/>
        </a:p>
      </dgm:t>
    </dgm:pt>
    <dgm:pt modelId="{83941C87-996B-4371-A8BD-1E558D0DC0B1}" type="parTrans" cxnId="{45C2D7C6-5D0D-4348-994D-062D27E1CF04}">
      <dgm:prSet/>
      <dgm:spPr/>
      <dgm:t>
        <a:bodyPr/>
        <a:lstStyle/>
        <a:p>
          <a:endParaRPr lang="es-ES"/>
        </a:p>
      </dgm:t>
    </dgm:pt>
    <dgm:pt modelId="{9DA780E3-5706-44AC-9F95-F858345E4A80}" type="sibTrans" cxnId="{45C2D7C6-5D0D-4348-994D-062D27E1CF04}">
      <dgm:prSet/>
      <dgm:spPr/>
      <dgm:t>
        <a:bodyPr/>
        <a:lstStyle/>
        <a:p>
          <a:endParaRPr lang="es-ES"/>
        </a:p>
      </dgm:t>
    </dgm:pt>
    <dgm:pt modelId="{47AEF26F-2DA8-4948-BE0B-FA3798132FFC}">
      <dgm:prSet/>
      <dgm:spPr/>
      <dgm:t>
        <a:bodyPr/>
        <a:lstStyle/>
        <a:p>
          <a:r>
            <a:rPr lang="es-ES" b="0" i="0"/>
            <a:t>Secretaría General de Administración Pública y Gabinete de la Presidencia de la República</a:t>
          </a:r>
          <a:endParaRPr lang="es-ES"/>
        </a:p>
      </dgm:t>
    </dgm:pt>
    <dgm:pt modelId="{EA87B97D-2717-4959-87B3-0F0CAF5E0139}" type="parTrans" cxnId="{50C2B9DA-0C45-4FE0-9693-849F65F98C14}">
      <dgm:prSet/>
      <dgm:spPr/>
      <dgm:t>
        <a:bodyPr/>
        <a:lstStyle/>
        <a:p>
          <a:endParaRPr lang="es-ES"/>
        </a:p>
      </dgm:t>
    </dgm:pt>
    <dgm:pt modelId="{9CB9B8D6-E7D1-4D0D-A173-54745AFB71D0}" type="sibTrans" cxnId="{50C2B9DA-0C45-4FE0-9693-849F65F98C14}">
      <dgm:prSet/>
      <dgm:spPr/>
      <dgm:t>
        <a:bodyPr/>
        <a:lstStyle/>
        <a:p>
          <a:endParaRPr lang="es-ES"/>
        </a:p>
      </dgm:t>
    </dgm:pt>
    <dgm:pt modelId="{3C5E4355-F5DB-455D-B9C0-947334DC495D}">
      <dgm:prSet/>
      <dgm:spPr/>
      <dgm:t>
        <a:bodyPr/>
        <a:lstStyle/>
        <a:p>
          <a:r>
            <a:rPr lang="es-ES" b="0" i="0" dirty="0"/>
            <a:t>Entidades Rectoras en materia en la que se desarrolla la inversión </a:t>
          </a:r>
          <a:r>
            <a:rPr lang="es-ES" b="0" i="1" dirty="0"/>
            <a:t>(únicamente en el ámbito de sus competencias)</a:t>
          </a:r>
          <a:endParaRPr lang="es-ES" i="1" dirty="0"/>
        </a:p>
      </dgm:t>
    </dgm:pt>
    <dgm:pt modelId="{F0094D4E-893B-4895-9461-4F8A1E8BE9C2}" type="parTrans" cxnId="{57AC00D6-DF56-442C-AE4A-B09C5D469522}">
      <dgm:prSet/>
      <dgm:spPr/>
      <dgm:t>
        <a:bodyPr/>
        <a:lstStyle/>
        <a:p>
          <a:endParaRPr lang="es-ES"/>
        </a:p>
      </dgm:t>
    </dgm:pt>
    <dgm:pt modelId="{0CEA1213-67AA-4CE3-907A-0E5A448247A2}" type="sibTrans" cxnId="{57AC00D6-DF56-442C-AE4A-B09C5D469522}">
      <dgm:prSet/>
      <dgm:spPr/>
      <dgm:t>
        <a:bodyPr/>
        <a:lstStyle/>
        <a:p>
          <a:endParaRPr lang="es-ES"/>
        </a:p>
      </dgm:t>
    </dgm:pt>
    <dgm:pt modelId="{21445407-F77D-41BC-A825-A22F2A07D9B1}">
      <dgm:prSet/>
      <dgm:spPr/>
      <dgm:t>
        <a:bodyPr/>
        <a:lstStyle/>
        <a:p>
          <a:r>
            <a:rPr lang="es-ES" b="0" i="0" dirty="0"/>
            <a:t>Servicios de Rentas Internas </a:t>
          </a:r>
          <a:r>
            <a:rPr lang="es-ES" b="0" i="1" dirty="0"/>
            <a:t>(Con voz y sin voto)</a:t>
          </a:r>
          <a:endParaRPr lang="es-ES" i="1" dirty="0"/>
        </a:p>
      </dgm:t>
    </dgm:pt>
    <dgm:pt modelId="{FEBD224B-2CCA-42E5-BADC-F0A1DF3BBDA3}" type="parTrans" cxnId="{5A7D19A2-A6EA-42B2-BC8E-C0057C4052F7}">
      <dgm:prSet/>
      <dgm:spPr/>
      <dgm:t>
        <a:bodyPr/>
        <a:lstStyle/>
        <a:p>
          <a:endParaRPr lang="es-ES"/>
        </a:p>
      </dgm:t>
    </dgm:pt>
    <dgm:pt modelId="{87F89829-B033-4694-84AB-E04E00FB50B6}" type="sibTrans" cxnId="{5A7D19A2-A6EA-42B2-BC8E-C0057C4052F7}">
      <dgm:prSet/>
      <dgm:spPr/>
      <dgm:t>
        <a:bodyPr/>
        <a:lstStyle/>
        <a:p>
          <a:endParaRPr lang="es-ES"/>
        </a:p>
      </dgm:t>
    </dgm:pt>
    <dgm:pt modelId="{EC4EADB8-0EED-41E0-A529-85821271CE36}" type="pres">
      <dgm:prSet presAssocID="{3DFA0298-1FC8-427A-B88E-D2E52E474CC0}" presName="linear" presStyleCnt="0">
        <dgm:presLayoutVars>
          <dgm:animLvl val="lvl"/>
          <dgm:resizeHandles val="exact"/>
        </dgm:presLayoutVars>
      </dgm:prSet>
      <dgm:spPr/>
    </dgm:pt>
    <dgm:pt modelId="{4E1D8824-DB19-4A4B-B890-8D879E92F650}" type="pres">
      <dgm:prSet presAssocID="{1918BCD4-187F-47C7-91C5-C8DC60A26CF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D27E455D-C17A-4B85-93A7-5E5300F025B7}" type="pres">
      <dgm:prSet presAssocID="{987BFA23-A248-42A7-B264-54D7153F4174}" presName="spacer" presStyleCnt="0"/>
      <dgm:spPr/>
    </dgm:pt>
    <dgm:pt modelId="{33CF2E86-67B3-4767-9CA2-721603084E5A}" type="pres">
      <dgm:prSet presAssocID="{4C19491F-7506-45C3-96FD-A808CE412311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F8151765-AEF7-4B2C-80F4-DAAF54D79927}" type="pres">
      <dgm:prSet presAssocID="{966A6E9C-AF5D-4170-900B-E9D0455E2F16}" presName="spacer" presStyleCnt="0"/>
      <dgm:spPr/>
    </dgm:pt>
    <dgm:pt modelId="{5EE4C4E3-FBEC-4FC7-BBD9-8393DA5AB569}" type="pres">
      <dgm:prSet presAssocID="{E69AE08E-B028-422C-8D2C-4E09EBA90FA3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AD5510C-87E9-4F33-9283-F1184A2A2128}" type="pres">
      <dgm:prSet presAssocID="{9DA780E3-5706-44AC-9F95-F858345E4A80}" presName="spacer" presStyleCnt="0"/>
      <dgm:spPr/>
    </dgm:pt>
    <dgm:pt modelId="{1CEB72A3-E630-4EBB-A013-0199EC5605C1}" type="pres">
      <dgm:prSet presAssocID="{47AEF26F-2DA8-4948-BE0B-FA3798132FFC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3A7F08B9-03FE-49D3-91A7-E032F38E57C1}" type="pres">
      <dgm:prSet presAssocID="{9CB9B8D6-E7D1-4D0D-A173-54745AFB71D0}" presName="spacer" presStyleCnt="0"/>
      <dgm:spPr/>
    </dgm:pt>
    <dgm:pt modelId="{63256A62-A567-4719-BA53-18ACD5EA10F0}" type="pres">
      <dgm:prSet presAssocID="{3C5E4355-F5DB-455D-B9C0-947334DC495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6B19660-3EE5-451E-8C40-B065069FD59B}" type="pres">
      <dgm:prSet presAssocID="{0CEA1213-67AA-4CE3-907A-0E5A448247A2}" presName="spacer" presStyleCnt="0"/>
      <dgm:spPr/>
    </dgm:pt>
    <dgm:pt modelId="{124F90CE-EA4F-4D20-A5C6-32051281898A}" type="pres">
      <dgm:prSet presAssocID="{21445407-F77D-41BC-A825-A22F2A07D9B1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2ECD1C12-3636-4FBD-A0A6-16042CA5DE1C}" type="presOf" srcId="{47AEF26F-2DA8-4948-BE0B-FA3798132FFC}" destId="{1CEB72A3-E630-4EBB-A013-0199EC5605C1}" srcOrd="0" destOrd="0" presId="urn:microsoft.com/office/officeart/2005/8/layout/vList2"/>
    <dgm:cxn modelId="{18747C20-7B59-4C8B-95F8-19ABEBE25734}" type="presOf" srcId="{1918BCD4-187F-47C7-91C5-C8DC60A26CFC}" destId="{4E1D8824-DB19-4A4B-B890-8D879E92F650}" srcOrd="0" destOrd="0" presId="urn:microsoft.com/office/officeart/2005/8/layout/vList2"/>
    <dgm:cxn modelId="{92902629-8957-4B4F-B459-21493B4B6FF7}" type="presOf" srcId="{3DFA0298-1FC8-427A-B88E-D2E52E474CC0}" destId="{EC4EADB8-0EED-41E0-A529-85821271CE36}" srcOrd="0" destOrd="0" presId="urn:microsoft.com/office/officeart/2005/8/layout/vList2"/>
    <dgm:cxn modelId="{5CACC83E-7870-43B4-BFFF-2E3631E4B35C}" type="presOf" srcId="{3C5E4355-F5DB-455D-B9C0-947334DC495D}" destId="{63256A62-A567-4719-BA53-18ACD5EA10F0}" srcOrd="0" destOrd="0" presId="urn:microsoft.com/office/officeart/2005/8/layout/vList2"/>
    <dgm:cxn modelId="{EF970559-3143-4411-9656-623007FCAD5F}" type="presOf" srcId="{4C19491F-7506-45C3-96FD-A808CE412311}" destId="{33CF2E86-67B3-4767-9CA2-721603084E5A}" srcOrd="0" destOrd="0" presId="urn:microsoft.com/office/officeart/2005/8/layout/vList2"/>
    <dgm:cxn modelId="{5A7D19A2-A6EA-42B2-BC8E-C0057C4052F7}" srcId="{3DFA0298-1FC8-427A-B88E-D2E52E474CC0}" destId="{21445407-F77D-41BC-A825-A22F2A07D9B1}" srcOrd="5" destOrd="0" parTransId="{FEBD224B-2CCA-42E5-BADC-F0A1DF3BBDA3}" sibTransId="{87F89829-B033-4694-84AB-E04E00FB50B6}"/>
    <dgm:cxn modelId="{4E1103AD-EDA8-4F6C-8F64-EFBE12ADC4C7}" type="presOf" srcId="{21445407-F77D-41BC-A825-A22F2A07D9B1}" destId="{124F90CE-EA4F-4D20-A5C6-32051281898A}" srcOrd="0" destOrd="0" presId="urn:microsoft.com/office/officeart/2005/8/layout/vList2"/>
    <dgm:cxn modelId="{C19EF0BD-59E8-4229-B01E-82898CC6E516}" type="presOf" srcId="{E69AE08E-B028-422C-8D2C-4E09EBA90FA3}" destId="{5EE4C4E3-FBEC-4FC7-BBD9-8393DA5AB569}" srcOrd="0" destOrd="0" presId="urn:microsoft.com/office/officeart/2005/8/layout/vList2"/>
    <dgm:cxn modelId="{54F280C1-B4A8-434C-A5E1-9DA71CE09262}" srcId="{3DFA0298-1FC8-427A-B88E-D2E52E474CC0}" destId="{4C19491F-7506-45C3-96FD-A808CE412311}" srcOrd="1" destOrd="0" parTransId="{6561CB49-314C-471A-9444-776CD239265C}" sibTransId="{966A6E9C-AF5D-4170-900B-E9D0455E2F16}"/>
    <dgm:cxn modelId="{45C2D7C6-5D0D-4348-994D-062D27E1CF04}" srcId="{3DFA0298-1FC8-427A-B88E-D2E52E474CC0}" destId="{E69AE08E-B028-422C-8D2C-4E09EBA90FA3}" srcOrd="2" destOrd="0" parTransId="{83941C87-996B-4371-A8BD-1E558D0DC0B1}" sibTransId="{9DA780E3-5706-44AC-9F95-F858345E4A80}"/>
    <dgm:cxn modelId="{2D4BBED4-DEB2-485A-A1F1-21024CD606FA}" srcId="{3DFA0298-1FC8-427A-B88E-D2E52E474CC0}" destId="{1918BCD4-187F-47C7-91C5-C8DC60A26CFC}" srcOrd="0" destOrd="0" parTransId="{726E5EAB-9E66-4BFB-B8AC-3FB7015C7415}" sibTransId="{987BFA23-A248-42A7-B264-54D7153F4174}"/>
    <dgm:cxn modelId="{57AC00D6-DF56-442C-AE4A-B09C5D469522}" srcId="{3DFA0298-1FC8-427A-B88E-D2E52E474CC0}" destId="{3C5E4355-F5DB-455D-B9C0-947334DC495D}" srcOrd="4" destOrd="0" parTransId="{F0094D4E-893B-4895-9461-4F8A1E8BE9C2}" sibTransId="{0CEA1213-67AA-4CE3-907A-0E5A448247A2}"/>
    <dgm:cxn modelId="{50C2B9DA-0C45-4FE0-9693-849F65F98C14}" srcId="{3DFA0298-1FC8-427A-B88E-D2E52E474CC0}" destId="{47AEF26F-2DA8-4948-BE0B-FA3798132FFC}" srcOrd="3" destOrd="0" parTransId="{EA87B97D-2717-4959-87B3-0F0CAF5E0139}" sibTransId="{9CB9B8D6-E7D1-4D0D-A173-54745AFB71D0}"/>
    <dgm:cxn modelId="{29F3F1D3-0754-4385-9E85-EB1FF8CA65B5}" type="presParOf" srcId="{EC4EADB8-0EED-41E0-A529-85821271CE36}" destId="{4E1D8824-DB19-4A4B-B890-8D879E92F650}" srcOrd="0" destOrd="0" presId="urn:microsoft.com/office/officeart/2005/8/layout/vList2"/>
    <dgm:cxn modelId="{39E8A7DC-D0B8-4B6A-BB60-F191C670CF78}" type="presParOf" srcId="{EC4EADB8-0EED-41E0-A529-85821271CE36}" destId="{D27E455D-C17A-4B85-93A7-5E5300F025B7}" srcOrd="1" destOrd="0" presId="urn:microsoft.com/office/officeart/2005/8/layout/vList2"/>
    <dgm:cxn modelId="{5EF54A6D-6B0B-4AFA-94AB-0FBF43383C43}" type="presParOf" srcId="{EC4EADB8-0EED-41E0-A529-85821271CE36}" destId="{33CF2E86-67B3-4767-9CA2-721603084E5A}" srcOrd="2" destOrd="0" presId="urn:microsoft.com/office/officeart/2005/8/layout/vList2"/>
    <dgm:cxn modelId="{9C554F15-8B1E-45CC-BF4C-CF922A2CBA8E}" type="presParOf" srcId="{EC4EADB8-0EED-41E0-A529-85821271CE36}" destId="{F8151765-AEF7-4B2C-80F4-DAAF54D79927}" srcOrd="3" destOrd="0" presId="urn:microsoft.com/office/officeart/2005/8/layout/vList2"/>
    <dgm:cxn modelId="{F04E69DF-457C-46F7-BDFC-699ABB062614}" type="presParOf" srcId="{EC4EADB8-0EED-41E0-A529-85821271CE36}" destId="{5EE4C4E3-FBEC-4FC7-BBD9-8393DA5AB569}" srcOrd="4" destOrd="0" presId="urn:microsoft.com/office/officeart/2005/8/layout/vList2"/>
    <dgm:cxn modelId="{37C8190F-0B61-4F03-81ED-448B32689BD4}" type="presParOf" srcId="{EC4EADB8-0EED-41E0-A529-85821271CE36}" destId="{DAD5510C-87E9-4F33-9283-F1184A2A2128}" srcOrd="5" destOrd="0" presId="urn:microsoft.com/office/officeart/2005/8/layout/vList2"/>
    <dgm:cxn modelId="{7E12F4B0-50BA-44F5-880E-1CB171A322D7}" type="presParOf" srcId="{EC4EADB8-0EED-41E0-A529-85821271CE36}" destId="{1CEB72A3-E630-4EBB-A013-0199EC5605C1}" srcOrd="6" destOrd="0" presId="urn:microsoft.com/office/officeart/2005/8/layout/vList2"/>
    <dgm:cxn modelId="{2458C862-C481-48F6-B5ED-F5B87DB4D42D}" type="presParOf" srcId="{EC4EADB8-0EED-41E0-A529-85821271CE36}" destId="{3A7F08B9-03FE-49D3-91A7-E032F38E57C1}" srcOrd="7" destOrd="0" presId="urn:microsoft.com/office/officeart/2005/8/layout/vList2"/>
    <dgm:cxn modelId="{DBB1BA71-7F72-4EDA-AD7A-6B00D9B6EBFF}" type="presParOf" srcId="{EC4EADB8-0EED-41E0-A529-85821271CE36}" destId="{63256A62-A567-4719-BA53-18ACD5EA10F0}" srcOrd="8" destOrd="0" presId="urn:microsoft.com/office/officeart/2005/8/layout/vList2"/>
    <dgm:cxn modelId="{AE34A188-820A-492A-9D20-9623530938F0}" type="presParOf" srcId="{EC4EADB8-0EED-41E0-A529-85821271CE36}" destId="{16B19660-3EE5-451E-8C40-B065069FD59B}" srcOrd="9" destOrd="0" presId="urn:microsoft.com/office/officeart/2005/8/layout/vList2"/>
    <dgm:cxn modelId="{CAB67DB6-FD9A-414F-ABBD-E9144235183D}" type="presParOf" srcId="{EC4EADB8-0EED-41E0-A529-85821271CE36}" destId="{124F90CE-EA4F-4D20-A5C6-32051281898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0BE5F-6F9B-42CF-B331-C7D642079DF8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7BC896B8-4C12-4457-ABCF-A279175B89C0}">
      <dgm:prSet custT="1"/>
      <dgm:spPr/>
      <dgm:t>
        <a:bodyPr/>
        <a:lstStyle/>
        <a:p>
          <a:r>
            <a:rPr lang="es-ES" sz="1200" b="0" i="0" dirty="0"/>
            <a:t>Suscribir los contratos de inversión, previa aprobación del CEPAI.</a:t>
          </a:r>
          <a:endParaRPr lang="es-ES" sz="1200" dirty="0"/>
        </a:p>
      </dgm:t>
    </dgm:pt>
    <dgm:pt modelId="{B86BE4F2-2296-449D-8700-4C277670A65A}" type="parTrans" cxnId="{CE6778A3-E90D-44EB-A06C-5AABFD54BB41}">
      <dgm:prSet/>
      <dgm:spPr/>
      <dgm:t>
        <a:bodyPr/>
        <a:lstStyle/>
        <a:p>
          <a:endParaRPr lang="es-ES" sz="4000"/>
        </a:p>
      </dgm:t>
    </dgm:pt>
    <dgm:pt modelId="{9E24DB6C-E286-44E3-81D8-D10F316B6D47}" type="sibTrans" cxnId="{CE6778A3-E90D-44EB-A06C-5AABFD54BB41}">
      <dgm:prSet/>
      <dgm:spPr/>
      <dgm:t>
        <a:bodyPr/>
        <a:lstStyle/>
        <a:p>
          <a:endParaRPr lang="es-ES" sz="4000"/>
        </a:p>
      </dgm:t>
    </dgm:pt>
    <dgm:pt modelId="{F9B21540-B2CB-424E-9AAA-ABBC32932EC5}">
      <dgm:prSet custT="1"/>
      <dgm:spPr/>
      <dgm:t>
        <a:bodyPr/>
        <a:lstStyle/>
        <a:p>
          <a:r>
            <a:rPr lang="es-ES" sz="1200" b="0" i="0" dirty="0"/>
            <a:t>Mantener un registro actualizado de los beneficiarios de los incentivos y de los contratos de inversión que se suscriban en el país.</a:t>
          </a:r>
          <a:endParaRPr lang="es-ES" sz="1200" dirty="0"/>
        </a:p>
      </dgm:t>
    </dgm:pt>
    <dgm:pt modelId="{B0E66FA5-C5F2-4C50-B1EF-AD189125B10E}" type="parTrans" cxnId="{063924C7-65AF-4473-92BA-65CB8EB2275F}">
      <dgm:prSet/>
      <dgm:spPr/>
      <dgm:t>
        <a:bodyPr/>
        <a:lstStyle/>
        <a:p>
          <a:endParaRPr lang="es-ES" sz="4000"/>
        </a:p>
      </dgm:t>
    </dgm:pt>
    <dgm:pt modelId="{44125431-7897-4F8C-82E8-F8AE075B2678}" type="sibTrans" cxnId="{063924C7-65AF-4473-92BA-65CB8EB2275F}">
      <dgm:prSet/>
      <dgm:spPr/>
      <dgm:t>
        <a:bodyPr/>
        <a:lstStyle/>
        <a:p>
          <a:endParaRPr lang="es-ES" sz="4000"/>
        </a:p>
      </dgm:t>
    </dgm:pt>
    <dgm:pt modelId="{C251CA9F-5639-48D9-A71C-8EBF91AB8976}">
      <dgm:prSet custT="1"/>
      <dgm:spPr>
        <a:solidFill>
          <a:schemeClr val="tx2"/>
        </a:solidFill>
      </dgm:spPr>
      <dgm:t>
        <a:bodyPr/>
        <a:lstStyle/>
        <a:p>
          <a:r>
            <a:rPr lang="es-ES" sz="1200" b="0" i="0" dirty="0"/>
            <a:t>Realizar el seguimiento y monitoreo del cumplimiento de las obligaciones legales y contractuales asumidas por los inversionistas en los contratos de inversión.</a:t>
          </a:r>
          <a:endParaRPr lang="es-ES" sz="1200" dirty="0"/>
        </a:p>
      </dgm:t>
    </dgm:pt>
    <dgm:pt modelId="{6BC9768A-0715-4C74-ABFE-D1E4C229B57F}" type="parTrans" cxnId="{14FAF9FB-B82A-47E4-9113-A52041FAA990}">
      <dgm:prSet/>
      <dgm:spPr/>
      <dgm:t>
        <a:bodyPr/>
        <a:lstStyle/>
        <a:p>
          <a:endParaRPr lang="es-ES" sz="4000"/>
        </a:p>
      </dgm:t>
    </dgm:pt>
    <dgm:pt modelId="{21DC8E7B-2571-4ABA-894F-28C29D9B3326}" type="sibTrans" cxnId="{14FAF9FB-B82A-47E4-9113-A52041FAA990}">
      <dgm:prSet/>
      <dgm:spPr/>
      <dgm:t>
        <a:bodyPr/>
        <a:lstStyle/>
        <a:p>
          <a:endParaRPr lang="es-ES" sz="4000"/>
        </a:p>
      </dgm:t>
    </dgm:pt>
    <dgm:pt modelId="{C9E93C8D-751D-4995-A8C6-83F5F94187B6}">
      <dgm:prSet custT="1"/>
      <dgm:spPr>
        <a:solidFill>
          <a:schemeClr val="tx2"/>
        </a:solidFill>
      </dgm:spPr>
      <dgm:t>
        <a:bodyPr/>
        <a:lstStyle/>
        <a:p>
          <a:r>
            <a:rPr lang="es-ES" sz="1200" b="0" i="0" dirty="0"/>
            <a:t>Coordinar con los organismos de control competentes la ejecución adecuada de los beneficios para cada proyecto de inversión.</a:t>
          </a:r>
          <a:endParaRPr lang="es-ES" sz="1200" dirty="0"/>
        </a:p>
      </dgm:t>
    </dgm:pt>
    <dgm:pt modelId="{BAD7DA17-52AE-4316-BDBE-60E770445145}" type="parTrans" cxnId="{7CE940D0-AABF-488B-B7E9-635DA9A4FE0F}">
      <dgm:prSet/>
      <dgm:spPr/>
      <dgm:t>
        <a:bodyPr/>
        <a:lstStyle/>
        <a:p>
          <a:endParaRPr lang="es-ES" sz="4000"/>
        </a:p>
      </dgm:t>
    </dgm:pt>
    <dgm:pt modelId="{D5DC6723-E4CF-488A-BAA1-CF5AED956F94}" type="sibTrans" cxnId="{7CE940D0-AABF-488B-B7E9-635DA9A4FE0F}">
      <dgm:prSet/>
      <dgm:spPr/>
      <dgm:t>
        <a:bodyPr/>
        <a:lstStyle/>
        <a:p>
          <a:endParaRPr lang="es-ES" sz="4000"/>
        </a:p>
      </dgm:t>
    </dgm:pt>
    <dgm:pt modelId="{ACD58340-4DB5-43DD-A7B9-0E21AD6C9512}">
      <dgm:prSet custT="1"/>
      <dgm:spPr>
        <a:solidFill>
          <a:schemeClr val="tx2"/>
        </a:solidFill>
      </dgm:spPr>
      <dgm:t>
        <a:bodyPr/>
        <a:lstStyle/>
        <a:p>
          <a:r>
            <a:rPr lang="es-ES" sz="1200" b="0" i="0" dirty="0"/>
            <a:t>Notificar al inversionista el incumplimiento de requisitos, montos y plazos para realizar la inversión y/o los compromisos asumidos por el inversor en relación con el contrato de inversión.</a:t>
          </a:r>
          <a:endParaRPr lang="es-ES" sz="1200" dirty="0"/>
        </a:p>
      </dgm:t>
    </dgm:pt>
    <dgm:pt modelId="{C7937ED3-ADAE-4255-A122-D43D9C2C1AE1}" type="parTrans" cxnId="{1FC7713D-1254-4FA3-8131-8F3B5480694C}">
      <dgm:prSet/>
      <dgm:spPr/>
      <dgm:t>
        <a:bodyPr/>
        <a:lstStyle/>
        <a:p>
          <a:endParaRPr lang="es-ES" sz="4000"/>
        </a:p>
      </dgm:t>
    </dgm:pt>
    <dgm:pt modelId="{083461D2-5C19-4ED2-B601-8E79C7569FA2}" type="sibTrans" cxnId="{1FC7713D-1254-4FA3-8131-8F3B5480694C}">
      <dgm:prSet/>
      <dgm:spPr/>
      <dgm:t>
        <a:bodyPr/>
        <a:lstStyle/>
        <a:p>
          <a:endParaRPr lang="es-ES" sz="4000"/>
        </a:p>
      </dgm:t>
    </dgm:pt>
    <dgm:pt modelId="{D30F4911-A325-4CF6-9E05-13D054C3F890}">
      <dgm:prSet custT="1"/>
      <dgm:spPr/>
      <dgm:t>
        <a:bodyPr/>
        <a:lstStyle/>
        <a:p>
          <a:r>
            <a:rPr lang="es-ES" sz="1200" b="0" i="0" dirty="0"/>
            <a:t>Emitir informes de viabilidad en materia de Zonas Francas.</a:t>
          </a:r>
          <a:endParaRPr lang="es-ES" sz="1200" dirty="0"/>
        </a:p>
      </dgm:t>
    </dgm:pt>
    <dgm:pt modelId="{82537863-9522-462C-889A-73322A6FB096}" type="parTrans" cxnId="{70ACF22F-EF62-4752-AE0C-06065903243A}">
      <dgm:prSet/>
      <dgm:spPr/>
      <dgm:t>
        <a:bodyPr/>
        <a:lstStyle/>
        <a:p>
          <a:endParaRPr lang="es-EC"/>
        </a:p>
      </dgm:t>
    </dgm:pt>
    <dgm:pt modelId="{61F630EE-A966-4864-BAFA-4CD71BFC2C5A}" type="sibTrans" cxnId="{70ACF22F-EF62-4752-AE0C-06065903243A}">
      <dgm:prSet/>
      <dgm:spPr/>
      <dgm:t>
        <a:bodyPr/>
        <a:lstStyle/>
        <a:p>
          <a:endParaRPr lang="es-EC"/>
        </a:p>
      </dgm:t>
    </dgm:pt>
    <dgm:pt modelId="{7771166E-4DA3-43DA-9718-D5B550DE3EB4}" type="pres">
      <dgm:prSet presAssocID="{2740BE5F-6F9B-42CF-B331-C7D642079DF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C996563-E626-400B-A71F-B5064855FB23}" type="pres">
      <dgm:prSet presAssocID="{D30F4911-A325-4CF6-9E05-13D054C3F890}" presName="hierRoot1" presStyleCnt="0">
        <dgm:presLayoutVars>
          <dgm:hierBranch val="init"/>
        </dgm:presLayoutVars>
      </dgm:prSet>
      <dgm:spPr/>
    </dgm:pt>
    <dgm:pt modelId="{2986183F-97FC-4C93-9622-8561257D2E7F}" type="pres">
      <dgm:prSet presAssocID="{D30F4911-A325-4CF6-9E05-13D054C3F890}" presName="rootComposite1" presStyleCnt="0"/>
      <dgm:spPr/>
    </dgm:pt>
    <dgm:pt modelId="{1EA3C6D1-C835-4880-9736-FB034429C153}" type="pres">
      <dgm:prSet presAssocID="{D30F4911-A325-4CF6-9E05-13D054C3F890}" presName="rootText1" presStyleLbl="node0" presStyleIdx="0" presStyleCnt="6" custScaleY="251148" custLinFactNeighborY="1634">
        <dgm:presLayoutVars>
          <dgm:chPref val="3"/>
        </dgm:presLayoutVars>
      </dgm:prSet>
      <dgm:spPr/>
    </dgm:pt>
    <dgm:pt modelId="{33C8D5D0-CE8E-4117-AD6A-C1FF5DE8A3F1}" type="pres">
      <dgm:prSet presAssocID="{D30F4911-A325-4CF6-9E05-13D054C3F890}" presName="rootConnector1" presStyleLbl="node1" presStyleIdx="0" presStyleCnt="0"/>
      <dgm:spPr/>
    </dgm:pt>
    <dgm:pt modelId="{A7CB723C-6E63-4F21-8757-899DFE9125D0}" type="pres">
      <dgm:prSet presAssocID="{D30F4911-A325-4CF6-9E05-13D054C3F890}" presName="hierChild2" presStyleCnt="0"/>
      <dgm:spPr/>
    </dgm:pt>
    <dgm:pt modelId="{95C865D5-FE71-4099-B9EB-CF4369503EED}" type="pres">
      <dgm:prSet presAssocID="{D30F4911-A325-4CF6-9E05-13D054C3F890}" presName="hierChild3" presStyleCnt="0"/>
      <dgm:spPr/>
    </dgm:pt>
    <dgm:pt modelId="{CE4EBDA1-4E0C-4807-9E8F-20FC2EC581A9}" type="pres">
      <dgm:prSet presAssocID="{7BC896B8-4C12-4457-ABCF-A279175B89C0}" presName="hierRoot1" presStyleCnt="0">
        <dgm:presLayoutVars>
          <dgm:hierBranch val="init"/>
        </dgm:presLayoutVars>
      </dgm:prSet>
      <dgm:spPr/>
    </dgm:pt>
    <dgm:pt modelId="{A224440C-B4E8-4620-9B38-05EA3BEC60C4}" type="pres">
      <dgm:prSet presAssocID="{7BC896B8-4C12-4457-ABCF-A279175B89C0}" presName="rootComposite1" presStyleCnt="0"/>
      <dgm:spPr/>
    </dgm:pt>
    <dgm:pt modelId="{987DEA31-A8A1-46C9-920A-99A99F406186}" type="pres">
      <dgm:prSet presAssocID="{7BC896B8-4C12-4457-ABCF-A279175B89C0}" presName="rootText1" presStyleLbl="node0" presStyleIdx="1" presStyleCnt="6" custScaleY="251148">
        <dgm:presLayoutVars>
          <dgm:chPref val="3"/>
        </dgm:presLayoutVars>
      </dgm:prSet>
      <dgm:spPr/>
    </dgm:pt>
    <dgm:pt modelId="{AE886653-99AC-40A2-B57A-154FD08D9B6E}" type="pres">
      <dgm:prSet presAssocID="{7BC896B8-4C12-4457-ABCF-A279175B89C0}" presName="rootConnector1" presStyleLbl="node1" presStyleIdx="0" presStyleCnt="0"/>
      <dgm:spPr/>
    </dgm:pt>
    <dgm:pt modelId="{8EFB7FE9-55F5-4676-9A65-4DF52C90DEC0}" type="pres">
      <dgm:prSet presAssocID="{7BC896B8-4C12-4457-ABCF-A279175B89C0}" presName="hierChild2" presStyleCnt="0"/>
      <dgm:spPr/>
    </dgm:pt>
    <dgm:pt modelId="{8A02BE71-ADD0-476E-B0C5-F7F2A00494BC}" type="pres">
      <dgm:prSet presAssocID="{7BC896B8-4C12-4457-ABCF-A279175B89C0}" presName="hierChild3" presStyleCnt="0"/>
      <dgm:spPr/>
    </dgm:pt>
    <dgm:pt modelId="{2B4CE3F1-85FC-4215-B40C-447502F120E3}" type="pres">
      <dgm:prSet presAssocID="{F9B21540-B2CB-424E-9AAA-ABBC32932EC5}" presName="hierRoot1" presStyleCnt="0">
        <dgm:presLayoutVars>
          <dgm:hierBranch val="init"/>
        </dgm:presLayoutVars>
      </dgm:prSet>
      <dgm:spPr/>
    </dgm:pt>
    <dgm:pt modelId="{38D8B30A-9532-42B1-9D15-C38371BA6411}" type="pres">
      <dgm:prSet presAssocID="{F9B21540-B2CB-424E-9AAA-ABBC32932EC5}" presName="rootComposite1" presStyleCnt="0"/>
      <dgm:spPr/>
    </dgm:pt>
    <dgm:pt modelId="{CE9DD12E-4FA1-40EC-A6AD-FF3A2354A242}" type="pres">
      <dgm:prSet presAssocID="{F9B21540-B2CB-424E-9AAA-ABBC32932EC5}" presName="rootText1" presStyleLbl="node0" presStyleIdx="2" presStyleCnt="6" custScaleY="251148">
        <dgm:presLayoutVars>
          <dgm:chPref val="3"/>
        </dgm:presLayoutVars>
      </dgm:prSet>
      <dgm:spPr/>
    </dgm:pt>
    <dgm:pt modelId="{EEACF7BB-2264-4858-A76B-3D2FC8D72770}" type="pres">
      <dgm:prSet presAssocID="{F9B21540-B2CB-424E-9AAA-ABBC32932EC5}" presName="rootConnector1" presStyleLbl="node1" presStyleIdx="0" presStyleCnt="0"/>
      <dgm:spPr/>
    </dgm:pt>
    <dgm:pt modelId="{BC34B3A3-B36C-42B2-B0D5-3A755DD55381}" type="pres">
      <dgm:prSet presAssocID="{F9B21540-B2CB-424E-9AAA-ABBC32932EC5}" presName="hierChild2" presStyleCnt="0"/>
      <dgm:spPr/>
    </dgm:pt>
    <dgm:pt modelId="{212B74C2-4BCB-4CEC-A6C9-E5C2E4D7DCB1}" type="pres">
      <dgm:prSet presAssocID="{F9B21540-B2CB-424E-9AAA-ABBC32932EC5}" presName="hierChild3" presStyleCnt="0"/>
      <dgm:spPr/>
    </dgm:pt>
    <dgm:pt modelId="{EADCC5B7-DF44-4532-A3C7-C3E3AC03EBFB}" type="pres">
      <dgm:prSet presAssocID="{C251CA9F-5639-48D9-A71C-8EBF91AB8976}" presName="hierRoot1" presStyleCnt="0">
        <dgm:presLayoutVars>
          <dgm:hierBranch val="init"/>
        </dgm:presLayoutVars>
      </dgm:prSet>
      <dgm:spPr/>
    </dgm:pt>
    <dgm:pt modelId="{FC6C3FDD-BAFC-429C-AD0A-A98E65195CE3}" type="pres">
      <dgm:prSet presAssocID="{C251CA9F-5639-48D9-A71C-8EBF91AB8976}" presName="rootComposite1" presStyleCnt="0"/>
      <dgm:spPr/>
    </dgm:pt>
    <dgm:pt modelId="{1F624659-36A5-4782-A21A-59FB6BAA8A17}" type="pres">
      <dgm:prSet presAssocID="{C251CA9F-5639-48D9-A71C-8EBF91AB8976}" presName="rootText1" presStyleLbl="node0" presStyleIdx="3" presStyleCnt="6" custScaleY="251148">
        <dgm:presLayoutVars>
          <dgm:chPref val="3"/>
        </dgm:presLayoutVars>
      </dgm:prSet>
      <dgm:spPr/>
    </dgm:pt>
    <dgm:pt modelId="{CBA9957D-496C-4452-A4B9-3F66906C9C07}" type="pres">
      <dgm:prSet presAssocID="{C251CA9F-5639-48D9-A71C-8EBF91AB8976}" presName="rootConnector1" presStyleLbl="node1" presStyleIdx="0" presStyleCnt="0"/>
      <dgm:spPr/>
    </dgm:pt>
    <dgm:pt modelId="{0CCC0D0F-04BD-446C-BFD1-EA98AAB69F73}" type="pres">
      <dgm:prSet presAssocID="{C251CA9F-5639-48D9-A71C-8EBF91AB8976}" presName="hierChild2" presStyleCnt="0"/>
      <dgm:spPr/>
    </dgm:pt>
    <dgm:pt modelId="{560C8007-912E-4B57-B67A-A2D4723742F5}" type="pres">
      <dgm:prSet presAssocID="{C251CA9F-5639-48D9-A71C-8EBF91AB8976}" presName="hierChild3" presStyleCnt="0"/>
      <dgm:spPr/>
    </dgm:pt>
    <dgm:pt modelId="{6E245D6B-FCF0-40FB-90F6-774F7C3396E8}" type="pres">
      <dgm:prSet presAssocID="{C9E93C8D-751D-4995-A8C6-83F5F94187B6}" presName="hierRoot1" presStyleCnt="0">
        <dgm:presLayoutVars>
          <dgm:hierBranch val="init"/>
        </dgm:presLayoutVars>
      </dgm:prSet>
      <dgm:spPr/>
    </dgm:pt>
    <dgm:pt modelId="{DC4B82CA-E78E-467D-B429-589472751DE8}" type="pres">
      <dgm:prSet presAssocID="{C9E93C8D-751D-4995-A8C6-83F5F94187B6}" presName="rootComposite1" presStyleCnt="0"/>
      <dgm:spPr/>
    </dgm:pt>
    <dgm:pt modelId="{E5A34A6A-F47C-438D-9D03-C89A11A148FC}" type="pres">
      <dgm:prSet presAssocID="{C9E93C8D-751D-4995-A8C6-83F5F94187B6}" presName="rootText1" presStyleLbl="node0" presStyleIdx="4" presStyleCnt="6" custScaleY="251148">
        <dgm:presLayoutVars>
          <dgm:chPref val="3"/>
        </dgm:presLayoutVars>
      </dgm:prSet>
      <dgm:spPr/>
    </dgm:pt>
    <dgm:pt modelId="{195DD0C2-A148-4335-B004-1D80FE0CFDCA}" type="pres">
      <dgm:prSet presAssocID="{C9E93C8D-751D-4995-A8C6-83F5F94187B6}" presName="rootConnector1" presStyleLbl="node1" presStyleIdx="0" presStyleCnt="0"/>
      <dgm:spPr/>
    </dgm:pt>
    <dgm:pt modelId="{E05B5625-3D9E-4CDE-B6AB-1E629FEF44F2}" type="pres">
      <dgm:prSet presAssocID="{C9E93C8D-751D-4995-A8C6-83F5F94187B6}" presName="hierChild2" presStyleCnt="0"/>
      <dgm:spPr/>
    </dgm:pt>
    <dgm:pt modelId="{8788AD6D-74C6-4C03-9594-6F49116224A9}" type="pres">
      <dgm:prSet presAssocID="{C9E93C8D-751D-4995-A8C6-83F5F94187B6}" presName="hierChild3" presStyleCnt="0"/>
      <dgm:spPr/>
    </dgm:pt>
    <dgm:pt modelId="{C7C7AB8A-8BD8-4490-AAA8-1536E39285D1}" type="pres">
      <dgm:prSet presAssocID="{ACD58340-4DB5-43DD-A7B9-0E21AD6C9512}" presName="hierRoot1" presStyleCnt="0">
        <dgm:presLayoutVars>
          <dgm:hierBranch val="init"/>
        </dgm:presLayoutVars>
      </dgm:prSet>
      <dgm:spPr/>
    </dgm:pt>
    <dgm:pt modelId="{CF4CB6D7-ACBF-4CF2-B20F-FDF622190C05}" type="pres">
      <dgm:prSet presAssocID="{ACD58340-4DB5-43DD-A7B9-0E21AD6C9512}" presName="rootComposite1" presStyleCnt="0"/>
      <dgm:spPr/>
    </dgm:pt>
    <dgm:pt modelId="{4C08DC7B-317B-4ADF-AF61-380CA2D5887E}" type="pres">
      <dgm:prSet presAssocID="{ACD58340-4DB5-43DD-A7B9-0E21AD6C9512}" presName="rootText1" presStyleLbl="node0" presStyleIdx="5" presStyleCnt="6" custScaleY="251148">
        <dgm:presLayoutVars>
          <dgm:chPref val="3"/>
        </dgm:presLayoutVars>
      </dgm:prSet>
      <dgm:spPr/>
    </dgm:pt>
    <dgm:pt modelId="{27823E07-7FFD-463E-9E33-A759BE7490C5}" type="pres">
      <dgm:prSet presAssocID="{ACD58340-4DB5-43DD-A7B9-0E21AD6C9512}" presName="rootConnector1" presStyleLbl="node1" presStyleIdx="0" presStyleCnt="0"/>
      <dgm:spPr/>
    </dgm:pt>
    <dgm:pt modelId="{772C14A7-B976-4C5F-B421-D42542A97D27}" type="pres">
      <dgm:prSet presAssocID="{ACD58340-4DB5-43DD-A7B9-0E21AD6C9512}" presName="hierChild2" presStyleCnt="0"/>
      <dgm:spPr/>
    </dgm:pt>
    <dgm:pt modelId="{B1FA6B23-DB51-41EE-B89C-B15C32827A7A}" type="pres">
      <dgm:prSet presAssocID="{ACD58340-4DB5-43DD-A7B9-0E21AD6C9512}" presName="hierChild3" presStyleCnt="0"/>
      <dgm:spPr/>
    </dgm:pt>
  </dgm:ptLst>
  <dgm:cxnLst>
    <dgm:cxn modelId="{EE569210-F8AE-4297-B23F-CA14AE57E921}" type="presOf" srcId="{D30F4911-A325-4CF6-9E05-13D054C3F890}" destId="{33C8D5D0-CE8E-4117-AD6A-C1FF5DE8A3F1}" srcOrd="1" destOrd="0" presId="urn:microsoft.com/office/officeart/2005/8/layout/orgChart1"/>
    <dgm:cxn modelId="{934B4717-E0C9-4F37-817F-F1755A9C0A02}" type="presOf" srcId="{ACD58340-4DB5-43DD-A7B9-0E21AD6C9512}" destId="{27823E07-7FFD-463E-9E33-A759BE7490C5}" srcOrd="1" destOrd="0" presId="urn:microsoft.com/office/officeart/2005/8/layout/orgChart1"/>
    <dgm:cxn modelId="{DE843829-6573-4806-AA31-F48C249900E9}" type="presOf" srcId="{2740BE5F-6F9B-42CF-B331-C7D642079DF8}" destId="{7771166E-4DA3-43DA-9718-D5B550DE3EB4}" srcOrd="0" destOrd="0" presId="urn:microsoft.com/office/officeart/2005/8/layout/orgChart1"/>
    <dgm:cxn modelId="{70ACF22F-EF62-4752-AE0C-06065903243A}" srcId="{2740BE5F-6F9B-42CF-B331-C7D642079DF8}" destId="{D30F4911-A325-4CF6-9E05-13D054C3F890}" srcOrd="0" destOrd="0" parTransId="{82537863-9522-462C-889A-73322A6FB096}" sibTransId="{61F630EE-A966-4864-BAFA-4CD71BFC2C5A}"/>
    <dgm:cxn modelId="{C9DC0133-7588-4BAF-9BEA-F74826CD321B}" type="presOf" srcId="{ACD58340-4DB5-43DD-A7B9-0E21AD6C9512}" destId="{4C08DC7B-317B-4ADF-AF61-380CA2D5887E}" srcOrd="0" destOrd="0" presId="urn:microsoft.com/office/officeart/2005/8/layout/orgChart1"/>
    <dgm:cxn modelId="{1FC7713D-1254-4FA3-8131-8F3B5480694C}" srcId="{2740BE5F-6F9B-42CF-B331-C7D642079DF8}" destId="{ACD58340-4DB5-43DD-A7B9-0E21AD6C9512}" srcOrd="5" destOrd="0" parTransId="{C7937ED3-ADAE-4255-A122-D43D9C2C1AE1}" sibTransId="{083461D2-5C19-4ED2-B601-8E79C7569FA2}"/>
    <dgm:cxn modelId="{B7225C5B-7611-467C-947F-2D3B6EBD14EA}" type="presOf" srcId="{C9E93C8D-751D-4995-A8C6-83F5F94187B6}" destId="{E5A34A6A-F47C-438D-9D03-C89A11A148FC}" srcOrd="0" destOrd="0" presId="urn:microsoft.com/office/officeart/2005/8/layout/orgChart1"/>
    <dgm:cxn modelId="{7293C14A-7B44-4126-8708-BA4757A5E948}" type="presOf" srcId="{C251CA9F-5639-48D9-A71C-8EBF91AB8976}" destId="{CBA9957D-496C-4452-A4B9-3F66906C9C07}" srcOrd="1" destOrd="0" presId="urn:microsoft.com/office/officeart/2005/8/layout/orgChart1"/>
    <dgm:cxn modelId="{2DFBD350-6253-4E91-B45A-072B95A2EBE5}" type="presOf" srcId="{F9B21540-B2CB-424E-9AAA-ABBC32932EC5}" destId="{CE9DD12E-4FA1-40EC-A6AD-FF3A2354A242}" srcOrd="0" destOrd="0" presId="urn:microsoft.com/office/officeart/2005/8/layout/orgChart1"/>
    <dgm:cxn modelId="{FC92A554-5A1E-4DB7-BFD5-F0CFF978F07B}" type="presOf" srcId="{D30F4911-A325-4CF6-9E05-13D054C3F890}" destId="{1EA3C6D1-C835-4880-9736-FB034429C153}" srcOrd="0" destOrd="0" presId="urn:microsoft.com/office/officeart/2005/8/layout/orgChart1"/>
    <dgm:cxn modelId="{1D0FE67A-67D1-4821-BF20-EC2D7CF3496F}" type="presOf" srcId="{C9E93C8D-751D-4995-A8C6-83F5F94187B6}" destId="{195DD0C2-A148-4335-B004-1D80FE0CFDCA}" srcOrd="1" destOrd="0" presId="urn:microsoft.com/office/officeart/2005/8/layout/orgChart1"/>
    <dgm:cxn modelId="{CE6778A3-E90D-44EB-A06C-5AABFD54BB41}" srcId="{2740BE5F-6F9B-42CF-B331-C7D642079DF8}" destId="{7BC896B8-4C12-4457-ABCF-A279175B89C0}" srcOrd="1" destOrd="0" parTransId="{B86BE4F2-2296-449D-8700-4C277670A65A}" sibTransId="{9E24DB6C-E286-44E3-81D8-D10F316B6D47}"/>
    <dgm:cxn modelId="{522676AD-C7D4-4AAB-B485-9E36F84F61D4}" type="presOf" srcId="{7BC896B8-4C12-4457-ABCF-A279175B89C0}" destId="{987DEA31-A8A1-46C9-920A-99A99F406186}" srcOrd="0" destOrd="0" presId="urn:microsoft.com/office/officeart/2005/8/layout/orgChart1"/>
    <dgm:cxn modelId="{063924C7-65AF-4473-92BA-65CB8EB2275F}" srcId="{2740BE5F-6F9B-42CF-B331-C7D642079DF8}" destId="{F9B21540-B2CB-424E-9AAA-ABBC32932EC5}" srcOrd="2" destOrd="0" parTransId="{B0E66FA5-C5F2-4C50-B1EF-AD189125B10E}" sibTransId="{44125431-7897-4F8C-82E8-F8AE075B2678}"/>
    <dgm:cxn modelId="{7CE940D0-AABF-488B-B7E9-635DA9A4FE0F}" srcId="{2740BE5F-6F9B-42CF-B331-C7D642079DF8}" destId="{C9E93C8D-751D-4995-A8C6-83F5F94187B6}" srcOrd="4" destOrd="0" parTransId="{BAD7DA17-52AE-4316-BDBE-60E770445145}" sibTransId="{D5DC6723-E4CF-488A-BAA1-CF5AED956F94}"/>
    <dgm:cxn modelId="{402AB5E5-0661-41A0-B4C3-B181561B1B4F}" type="presOf" srcId="{7BC896B8-4C12-4457-ABCF-A279175B89C0}" destId="{AE886653-99AC-40A2-B57A-154FD08D9B6E}" srcOrd="1" destOrd="0" presId="urn:microsoft.com/office/officeart/2005/8/layout/orgChart1"/>
    <dgm:cxn modelId="{EBCA4CEA-50E2-4A63-B920-656C71B88EE2}" type="presOf" srcId="{F9B21540-B2CB-424E-9AAA-ABBC32932EC5}" destId="{EEACF7BB-2264-4858-A76B-3D2FC8D72770}" srcOrd="1" destOrd="0" presId="urn:microsoft.com/office/officeart/2005/8/layout/orgChart1"/>
    <dgm:cxn modelId="{5B63C7F7-D008-4E28-99C0-FF79664CD425}" type="presOf" srcId="{C251CA9F-5639-48D9-A71C-8EBF91AB8976}" destId="{1F624659-36A5-4782-A21A-59FB6BAA8A17}" srcOrd="0" destOrd="0" presId="urn:microsoft.com/office/officeart/2005/8/layout/orgChart1"/>
    <dgm:cxn modelId="{14FAF9FB-B82A-47E4-9113-A52041FAA990}" srcId="{2740BE5F-6F9B-42CF-B331-C7D642079DF8}" destId="{C251CA9F-5639-48D9-A71C-8EBF91AB8976}" srcOrd="3" destOrd="0" parTransId="{6BC9768A-0715-4C74-ABFE-D1E4C229B57F}" sibTransId="{21DC8E7B-2571-4ABA-894F-28C29D9B3326}"/>
    <dgm:cxn modelId="{F34F2250-2741-4072-AE07-BD84B92826A5}" type="presParOf" srcId="{7771166E-4DA3-43DA-9718-D5B550DE3EB4}" destId="{EC996563-E626-400B-A71F-B5064855FB23}" srcOrd="0" destOrd="0" presId="urn:microsoft.com/office/officeart/2005/8/layout/orgChart1"/>
    <dgm:cxn modelId="{2E9B93E5-2E5C-436C-8002-76EBA8657CBB}" type="presParOf" srcId="{EC996563-E626-400B-A71F-B5064855FB23}" destId="{2986183F-97FC-4C93-9622-8561257D2E7F}" srcOrd="0" destOrd="0" presId="urn:microsoft.com/office/officeart/2005/8/layout/orgChart1"/>
    <dgm:cxn modelId="{BA7624F6-6DC7-43DF-8FDE-4E7600712B37}" type="presParOf" srcId="{2986183F-97FC-4C93-9622-8561257D2E7F}" destId="{1EA3C6D1-C835-4880-9736-FB034429C153}" srcOrd="0" destOrd="0" presId="urn:microsoft.com/office/officeart/2005/8/layout/orgChart1"/>
    <dgm:cxn modelId="{DB1B955E-40F0-406F-A515-3FC280D7D967}" type="presParOf" srcId="{2986183F-97FC-4C93-9622-8561257D2E7F}" destId="{33C8D5D0-CE8E-4117-AD6A-C1FF5DE8A3F1}" srcOrd="1" destOrd="0" presId="urn:microsoft.com/office/officeart/2005/8/layout/orgChart1"/>
    <dgm:cxn modelId="{0A2C701D-7C48-427A-98CF-8210E0D46EAD}" type="presParOf" srcId="{EC996563-E626-400B-A71F-B5064855FB23}" destId="{A7CB723C-6E63-4F21-8757-899DFE9125D0}" srcOrd="1" destOrd="0" presId="urn:microsoft.com/office/officeart/2005/8/layout/orgChart1"/>
    <dgm:cxn modelId="{1368A0A6-685A-40FD-BBEF-A3C1E05F2F45}" type="presParOf" srcId="{EC996563-E626-400B-A71F-B5064855FB23}" destId="{95C865D5-FE71-4099-B9EB-CF4369503EED}" srcOrd="2" destOrd="0" presId="urn:microsoft.com/office/officeart/2005/8/layout/orgChart1"/>
    <dgm:cxn modelId="{97125434-1CFF-4FD2-AAD2-43E8928F6327}" type="presParOf" srcId="{7771166E-4DA3-43DA-9718-D5B550DE3EB4}" destId="{CE4EBDA1-4E0C-4807-9E8F-20FC2EC581A9}" srcOrd="1" destOrd="0" presId="urn:microsoft.com/office/officeart/2005/8/layout/orgChart1"/>
    <dgm:cxn modelId="{9EE68E60-3C60-496B-96CE-FA982C26F271}" type="presParOf" srcId="{CE4EBDA1-4E0C-4807-9E8F-20FC2EC581A9}" destId="{A224440C-B4E8-4620-9B38-05EA3BEC60C4}" srcOrd="0" destOrd="0" presId="urn:microsoft.com/office/officeart/2005/8/layout/orgChart1"/>
    <dgm:cxn modelId="{FC12AFE0-E38A-4944-8B25-9CB8EE1FB199}" type="presParOf" srcId="{A224440C-B4E8-4620-9B38-05EA3BEC60C4}" destId="{987DEA31-A8A1-46C9-920A-99A99F406186}" srcOrd="0" destOrd="0" presId="urn:microsoft.com/office/officeart/2005/8/layout/orgChart1"/>
    <dgm:cxn modelId="{B98094BB-E122-4B45-9ADC-1C470F8C0744}" type="presParOf" srcId="{A224440C-B4E8-4620-9B38-05EA3BEC60C4}" destId="{AE886653-99AC-40A2-B57A-154FD08D9B6E}" srcOrd="1" destOrd="0" presId="urn:microsoft.com/office/officeart/2005/8/layout/orgChart1"/>
    <dgm:cxn modelId="{E6F506EC-98FA-4A15-BCFC-AF25D3748B58}" type="presParOf" srcId="{CE4EBDA1-4E0C-4807-9E8F-20FC2EC581A9}" destId="{8EFB7FE9-55F5-4676-9A65-4DF52C90DEC0}" srcOrd="1" destOrd="0" presId="urn:microsoft.com/office/officeart/2005/8/layout/orgChart1"/>
    <dgm:cxn modelId="{FA7F4B78-5B2E-49A4-942B-20C2CBEFDEF8}" type="presParOf" srcId="{CE4EBDA1-4E0C-4807-9E8F-20FC2EC581A9}" destId="{8A02BE71-ADD0-476E-B0C5-F7F2A00494BC}" srcOrd="2" destOrd="0" presId="urn:microsoft.com/office/officeart/2005/8/layout/orgChart1"/>
    <dgm:cxn modelId="{8E0FD623-72BA-4F4E-BDF4-A1F8D9A85201}" type="presParOf" srcId="{7771166E-4DA3-43DA-9718-D5B550DE3EB4}" destId="{2B4CE3F1-85FC-4215-B40C-447502F120E3}" srcOrd="2" destOrd="0" presId="urn:microsoft.com/office/officeart/2005/8/layout/orgChart1"/>
    <dgm:cxn modelId="{FFEDB62C-2D6B-47CB-9927-504A347D5064}" type="presParOf" srcId="{2B4CE3F1-85FC-4215-B40C-447502F120E3}" destId="{38D8B30A-9532-42B1-9D15-C38371BA6411}" srcOrd="0" destOrd="0" presId="urn:microsoft.com/office/officeart/2005/8/layout/orgChart1"/>
    <dgm:cxn modelId="{C0C2ED34-2ECA-4C1C-82F2-DD54983D67EC}" type="presParOf" srcId="{38D8B30A-9532-42B1-9D15-C38371BA6411}" destId="{CE9DD12E-4FA1-40EC-A6AD-FF3A2354A242}" srcOrd="0" destOrd="0" presId="urn:microsoft.com/office/officeart/2005/8/layout/orgChart1"/>
    <dgm:cxn modelId="{4178EDA9-E395-4C6A-BBAC-E98499571772}" type="presParOf" srcId="{38D8B30A-9532-42B1-9D15-C38371BA6411}" destId="{EEACF7BB-2264-4858-A76B-3D2FC8D72770}" srcOrd="1" destOrd="0" presId="urn:microsoft.com/office/officeart/2005/8/layout/orgChart1"/>
    <dgm:cxn modelId="{8FDDF1F2-9030-4AE7-8F07-554646CEE6D6}" type="presParOf" srcId="{2B4CE3F1-85FC-4215-B40C-447502F120E3}" destId="{BC34B3A3-B36C-42B2-B0D5-3A755DD55381}" srcOrd="1" destOrd="0" presId="urn:microsoft.com/office/officeart/2005/8/layout/orgChart1"/>
    <dgm:cxn modelId="{5CE916F9-874E-487A-ABD1-13FA935AD16A}" type="presParOf" srcId="{2B4CE3F1-85FC-4215-B40C-447502F120E3}" destId="{212B74C2-4BCB-4CEC-A6C9-E5C2E4D7DCB1}" srcOrd="2" destOrd="0" presId="urn:microsoft.com/office/officeart/2005/8/layout/orgChart1"/>
    <dgm:cxn modelId="{DC67161E-99D2-4B7E-BB26-643AABCCE7AA}" type="presParOf" srcId="{7771166E-4DA3-43DA-9718-D5B550DE3EB4}" destId="{EADCC5B7-DF44-4532-A3C7-C3E3AC03EBFB}" srcOrd="3" destOrd="0" presId="urn:microsoft.com/office/officeart/2005/8/layout/orgChart1"/>
    <dgm:cxn modelId="{7A525C46-FFEC-4198-ABD9-F10F171DAADC}" type="presParOf" srcId="{EADCC5B7-DF44-4532-A3C7-C3E3AC03EBFB}" destId="{FC6C3FDD-BAFC-429C-AD0A-A98E65195CE3}" srcOrd="0" destOrd="0" presId="urn:microsoft.com/office/officeart/2005/8/layout/orgChart1"/>
    <dgm:cxn modelId="{4F531F2F-66FE-4B1F-8173-C4D728E5F98A}" type="presParOf" srcId="{FC6C3FDD-BAFC-429C-AD0A-A98E65195CE3}" destId="{1F624659-36A5-4782-A21A-59FB6BAA8A17}" srcOrd="0" destOrd="0" presId="urn:microsoft.com/office/officeart/2005/8/layout/orgChart1"/>
    <dgm:cxn modelId="{4A4E52C6-E425-45EF-A09F-3C6FE26B8820}" type="presParOf" srcId="{FC6C3FDD-BAFC-429C-AD0A-A98E65195CE3}" destId="{CBA9957D-496C-4452-A4B9-3F66906C9C07}" srcOrd="1" destOrd="0" presId="urn:microsoft.com/office/officeart/2005/8/layout/orgChart1"/>
    <dgm:cxn modelId="{34FA8B90-73F7-44E4-9962-AC989FB6DD7B}" type="presParOf" srcId="{EADCC5B7-DF44-4532-A3C7-C3E3AC03EBFB}" destId="{0CCC0D0F-04BD-446C-BFD1-EA98AAB69F73}" srcOrd="1" destOrd="0" presId="urn:microsoft.com/office/officeart/2005/8/layout/orgChart1"/>
    <dgm:cxn modelId="{385CE6F6-07DC-452F-80B0-B10E44BAE88C}" type="presParOf" srcId="{EADCC5B7-DF44-4532-A3C7-C3E3AC03EBFB}" destId="{560C8007-912E-4B57-B67A-A2D4723742F5}" srcOrd="2" destOrd="0" presId="urn:microsoft.com/office/officeart/2005/8/layout/orgChart1"/>
    <dgm:cxn modelId="{368DE3C0-1676-433F-918D-52D01FE4F7FF}" type="presParOf" srcId="{7771166E-4DA3-43DA-9718-D5B550DE3EB4}" destId="{6E245D6B-FCF0-40FB-90F6-774F7C3396E8}" srcOrd="4" destOrd="0" presId="urn:microsoft.com/office/officeart/2005/8/layout/orgChart1"/>
    <dgm:cxn modelId="{D066D0B4-78EF-46EB-8CDF-5D10A3B9BF0E}" type="presParOf" srcId="{6E245D6B-FCF0-40FB-90F6-774F7C3396E8}" destId="{DC4B82CA-E78E-467D-B429-589472751DE8}" srcOrd="0" destOrd="0" presId="urn:microsoft.com/office/officeart/2005/8/layout/orgChart1"/>
    <dgm:cxn modelId="{74066561-5BD4-45DA-9F7D-F3E9C0088D2F}" type="presParOf" srcId="{DC4B82CA-E78E-467D-B429-589472751DE8}" destId="{E5A34A6A-F47C-438D-9D03-C89A11A148FC}" srcOrd="0" destOrd="0" presId="urn:microsoft.com/office/officeart/2005/8/layout/orgChart1"/>
    <dgm:cxn modelId="{E01E262F-0A4F-42A6-95F4-9B04796A51F8}" type="presParOf" srcId="{DC4B82CA-E78E-467D-B429-589472751DE8}" destId="{195DD0C2-A148-4335-B004-1D80FE0CFDCA}" srcOrd="1" destOrd="0" presId="urn:microsoft.com/office/officeart/2005/8/layout/orgChart1"/>
    <dgm:cxn modelId="{BAF4E44D-2E5A-41B7-9682-85C526008A28}" type="presParOf" srcId="{6E245D6B-FCF0-40FB-90F6-774F7C3396E8}" destId="{E05B5625-3D9E-4CDE-B6AB-1E629FEF44F2}" srcOrd="1" destOrd="0" presId="urn:microsoft.com/office/officeart/2005/8/layout/orgChart1"/>
    <dgm:cxn modelId="{FA6ED6C2-08B2-465D-8AB6-14201C1353E3}" type="presParOf" srcId="{6E245D6B-FCF0-40FB-90F6-774F7C3396E8}" destId="{8788AD6D-74C6-4C03-9594-6F49116224A9}" srcOrd="2" destOrd="0" presId="urn:microsoft.com/office/officeart/2005/8/layout/orgChart1"/>
    <dgm:cxn modelId="{C2808896-B218-41E7-9424-555E10DD5888}" type="presParOf" srcId="{7771166E-4DA3-43DA-9718-D5B550DE3EB4}" destId="{C7C7AB8A-8BD8-4490-AAA8-1536E39285D1}" srcOrd="5" destOrd="0" presId="urn:microsoft.com/office/officeart/2005/8/layout/orgChart1"/>
    <dgm:cxn modelId="{58FCE614-747C-4B38-B868-19BBA9AB0BE8}" type="presParOf" srcId="{C7C7AB8A-8BD8-4490-AAA8-1536E39285D1}" destId="{CF4CB6D7-ACBF-4CF2-B20F-FDF622190C05}" srcOrd="0" destOrd="0" presId="urn:microsoft.com/office/officeart/2005/8/layout/orgChart1"/>
    <dgm:cxn modelId="{5616FD57-F38C-4274-8DE1-45B07A7037CC}" type="presParOf" srcId="{CF4CB6D7-ACBF-4CF2-B20F-FDF622190C05}" destId="{4C08DC7B-317B-4ADF-AF61-380CA2D5887E}" srcOrd="0" destOrd="0" presId="urn:microsoft.com/office/officeart/2005/8/layout/orgChart1"/>
    <dgm:cxn modelId="{55264DD9-B8D5-4E9F-910B-0688AD4C5070}" type="presParOf" srcId="{CF4CB6D7-ACBF-4CF2-B20F-FDF622190C05}" destId="{27823E07-7FFD-463E-9E33-A759BE7490C5}" srcOrd="1" destOrd="0" presId="urn:microsoft.com/office/officeart/2005/8/layout/orgChart1"/>
    <dgm:cxn modelId="{13AC89CB-5F6C-4462-B18B-0C0E42926351}" type="presParOf" srcId="{C7C7AB8A-8BD8-4490-AAA8-1536E39285D1}" destId="{772C14A7-B976-4C5F-B421-D42542A97D27}" srcOrd="1" destOrd="0" presId="urn:microsoft.com/office/officeart/2005/8/layout/orgChart1"/>
    <dgm:cxn modelId="{91330C5C-2EE0-4584-9E92-C592C563EF3B}" type="presParOf" srcId="{C7C7AB8A-8BD8-4490-AAA8-1536E39285D1}" destId="{B1FA6B23-DB51-41EE-B89C-B15C32827A7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7B946E-C47A-49EB-BC46-59258DCFA121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A1CC98DF-2317-47E0-A573-5126AEF507F5}">
      <dgm:prSet custT="1"/>
      <dgm:spPr/>
      <dgm:t>
        <a:bodyPr/>
        <a:lstStyle/>
        <a:p>
          <a:r>
            <a:rPr lang="es-ES" sz="1600" b="0" i="0" baseline="0" dirty="0"/>
            <a:t>Todos los inversionistas y sociedades receptoras, que hayan suscrito un contrato de inversión están sujetos al seguimiento y monitoreo en la ejecución de sus proyectos.</a:t>
          </a:r>
          <a:endParaRPr lang="es-ES" sz="1600" dirty="0"/>
        </a:p>
      </dgm:t>
    </dgm:pt>
    <dgm:pt modelId="{0E3FA0F2-9536-4700-A492-8001E669C456}" type="parTrans" cxnId="{896D6B6F-3EBE-4D1F-A236-65FFC18A2279}">
      <dgm:prSet/>
      <dgm:spPr/>
      <dgm:t>
        <a:bodyPr/>
        <a:lstStyle/>
        <a:p>
          <a:endParaRPr lang="es-ES" sz="1800"/>
        </a:p>
      </dgm:t>
    </dgm:pt>
    <dgm:pt modelId="{A1DFA595-6F2C-4B8A-94E2-8D56F288B498}" type="sibTrans" cxnId="{896D6B6F-3EBE-4D1F-A236-65FFC18A2279}">
      <dgm:prSet/>
      <dgm:spPr/>
      <dgm:t>
        <a:bodyPr/>
        <a:lstStyle/>
        <a:p>
          <a:endParaRPr lang="es-ES" sz="1800"/>
        </a:p>
      </dgm:t>
    </dgm:pt>
    <dgm:pt modelId="{C33EFE32-92EC-4809-B92F-FC009642C1B4}">
      <dgm:prSet custT="1"/>
      <dgm:spPr/>
      <dgm:t>
        <a:bodyPr/>
        <a:lstStyle/>
        <a:p>
          <a:pPr algn="just"/>
          <a:r>
            <a:rPr lang="es-ES" sz="1600" b="0" i="0" baseline="0" dirty="0"/>
            <a:t>Objeto de monitoreo: Objeto, monto, empleo, plazo, y demás compromisos establecidos en el contrato. </a:t>
          </a:r>
          <a:endParaRPr lang="es-ES" sz="1600" dirty="0"/>
        </a:p>
      </dgm:t>
    </dgm:pt>
    <dgm:pt modelId="{EF89D0FC-8F2D-4890-B93F-70761FB9BCCC}" type="parTrans" cxnId="{CD156534-92F9-44B8-B193-129A2FF6DE8D}">
      <dgm:prSet/>
      <dgm:spPr/>
      <dgm:t>
        <a:bodyPr/>
        <a:lstStyle/>
        <a:p>
          <a:endParaRPr lang="es-ES" sz="1800"/>
        </a:p>
      </dgm:t>
    </dgm:pt>
    <dgm:pt modelId="{F0E897C2-9D0F-48E1-A755-01D932E8E924}" type="sibTrans" cxnId="{CD156534-92F9-44B8-B193-129A2FF6DE8D}">
      <dgm:prSet/>
      <dgm:spPr/>
      <dgm:t>
        <a:bodyPr/>
        <a:lstStyle/>
        <a:p>
          <a:endParaRPr lang="es-ES" sz="1800"/>
        </a:p>
      </dgm:t>
    </dgm:pt>
    <dgm:pt modelId="{3620289A-9C3B-4B57-9378-9FE714DB7339}">
      <dgm:prSet custT="1"/>
      <dgm:spPr/>
      <dgm:t>
        <a:bodyPr/>
        <a:lstStyle/>
        <a:p>
          <a:r>
            <a:rPr lang="es-ES" sz="1600" b="0" i="0" baseline="0" dirty="0"/>
            <a:t>El monitoreo y seguimiento podrá ejecutarse conforme lo establecido en el Reglamento, así como en cualquier momento que lo determine el ente rector de las inversiones.</a:t>
          </a:r>
          <a:endParaRPr lang="es-ES" sz="1600" dirty="0"/>
        </a:p>
      </dgm:t>
    </dgm:pt>
    <dgm:pt modelId="{964CC417-6C8F-480C-B410-FB83D5648460}" type="parTrans" cxnId="{48F7F623-751E-45D5-B833-9E2D94F61873}">
      <dgm:prSet/>
      <dgm:spPr/>
      <dgm:t>
        <a:bodyPr/>
        <a:lstStyle/>
        <a:p>
          <a:endParaRPr lang="es-ES" sz="1800"/>
        </a:p>
      </dgm:t>
    </dgm:pt>
    <dgm:pt modelId="{0EC2FA7C-9EED-42F2-BF36-B061A49F5A01}" type="sibTrans" cxnId="{48F7F623-751E-45D5-B833-9E2D94F61873}">
      <dgm:prSet/>
      <dgm:spPr/>
      <dgm:t>
        <a:bodyPr/>
        <a:lstStyle/>
        <a:p>
          <a:endParaRPr lang="es-ES" sz="1800"/>
        </a:p>
      </dgm:t>
    </dgm:pt>
    <dgm:pt modelId="{3B8E0D34-AAD3-4462-9D61-75997418A048}">
      <dgm:prSet custT="1"/>
      <dgm:spPr/>
      <dgm:t>
        <a:bodyPr/>
        <a:lstStyle/>
        <a:p>
          <a:r>
            <a:rPr lang="es-ES" sz="1200" dirty="0"/>
            <a:t>Ministerio rector de las inversiones podrá requerir:</a:t>
          </a:r>
        </a:p>
        <a:p>
          <a:r>
            <a:rPr lang="es-ES" sz="1200" dirty="0"/>
            <a:t>a. Información al SRI sobre la aplicación de los incentivos y,</a:t>
          </a:r>
        </a:p>
        <a:p>
          <a:r>
            <a:rPr lang="es-ES" sz="1200" dirty="0"/>
            <a:t>b. Información a otros organismos de control o entidades públicas o privadas, sobre el cumplimiento de las obligaciones.</a:t>
          </a:r>
        </a:p>
      </dgm:t>
    </dgm:pt>
    <dgm:pt modelId="{893BF661-329B-48FC-B23D-144AF3EA8DBC}" type="parTrans" cxnId="{3600DA48-0E9F-4FFC-8D73-5B5EB845BAAB}">
      <dgm:prSet/>
      <dgm:spPr/>
      <dgm:t>
        <a:bodyPr/>
        <a:lstStyle/>
        <a:p>
          <a:endParaRPr lang="es-ES" sz="1800"/>
        </a:p>
      </dgm:t>
    </dgm:pt>
    <dgm:pt modelId="{BAFFEF0E-0C09-4D71-B425-16FCB7A71AF9}" type="sibTrans" cxnId="{3600DA48-0E9F-4FFC-8D73-5B5EB845BAAB}">
      <dgm:prSet/>
      <dgm:spPr/>
      <dgm:t>
        <a:bodyPr/>
        <a:lstStyle/>
        <a:p>
          <a:endParaRPr lang="es-ES" sz="1800"/>
        </a:p>
      </dgm:t>
    </dgm:pt>
    <dgm:pt modelId="{FF74508A-8413-430B-91CA-D99BEC3D7FC8}" type="pres">
      <dgm:prSet presAssocID="{F87B946E-C47A-49EB-BC46-59258DCFA121}" presName="Name0" presStyleCnt="0">
        <dgm:presLayoutVars>
          <dgm:dir/>
          <dgm:resizeHandles val="exact"/>
        </dgm:presLayoutVars>
      </dgm:prSet>
      <dgm:spPr/>
    </dgm:pt>
    <dgm:pt modelId="{ABCD0AB8-2F15-4719-941E-6DF4FD577478}" type="pres">
      <dgm:prSet presAssocID="{A1CC98DF-2317-47E0-A573-5126AEF507F5}" presName="node" presStyleLbl="node1" presStyleIdx="0" presStyleCnt="4">
        <dgm:presLayoutVars>
          <dgm:bulletEnabled val="1"/>
        </dgm:presLayoutVars>
      </dgm:prSet>
      <dgm:spPr/>
    </dgm:pt>
    <dgm:pt modelId="{9D491BD4-5727-4312-B5F9-B8ABCAC390E6}" type="pres">
      <dgm:prSet presAssocID="{A1DFA595-6F2C-4B8A-94E2-8D56F288B498}" presName="sibTrans" presStyleCnt="0"/>
      <dgm:spPr/>
    </dgm:pt>
    <dgm:pt modelId="{E7016548-414A-44CF-96C9-05EAB7F79F23}" type="pres">
      <dgm:prSet presAssocID="{C33EFE32-92EC-4809-B92F-FC009642C1B4}" presName="node" presStyleLbl="node1" presStyleIdx="1" presStyleCnt="4" custLinFactNeighborY="255">
        <dgm:presLayoutVars>
          <dgm:bulletEnabled val="1"/>
        </dgm:presLayoutVars>
      </dgm:prSet>
      <dgm:spPr/>
    </dgm:pt>
    <dgm:pt modelId="{F994EAB1-951B-40DB-9858-4BA7AB481F6D}" type="pres">
      <dgm:prSet presAssocID="{F0E897C2-9D0F-48E1-A755-01D932E8E924}" presName="sibTrans" presStyleCnt="0"/>
      <dgm:spPr/>
    </dgm:pt>
    <dgm:pt modelId="{CAFE16AC-BF30-4BDB-8EF0-E07FA5CDB0FA}" type="pres">
      <dgm:prSet presAssocID="{3620289A-9C3B-4B57-9378-9FE714DB7339}" presName="node" presStyleLbl="node1" presStyleIdx="2" presStyleCnt="4">
        <dgm:presLayoutVars>
          <dgm:bulletEnabled val="1"/>
        </dgm:presLayoutVars>
      </dgm:prSet>
      <dgm:spPr/>
    </dgm:pt>
    <dgm:pt modelId="{4B1BA318-0D4A-477C-8D18-E8D2441A2EE7}" type="pres">
      <dgm:prSet presAssocID="{0EC2FA7C-9EED-42F2-BF36-B061A49F5A01}" presName="sibTrans" presStyleCnt="0"/>
      <dgm:spPr/>
    </dgm:pt>
    <dgm:pt modelId="{2FC99E68-F99B-481A-83FA-EB70BBBC56D3}" type="pres">
      <dgm:prSet presAssocID="{3B8E0D34-AAD3-4462-9D61-75997418A048}" presName="node" presStyleLbl="node1" presStyleIdx="3" presStyleCnt="4">
        <dgm:presLayoutVars>
          <dgm:bulletEnabled val="1"/>
        </dgm:presLayoutVars>
      </dgm:prSet>
      <dgm:spPr/>
    </dgm:pt>
  </dgm:ptLst>
  <dgm:cxnLst>
    <dgm:cxn modelId="{F1FB5711-E063-4594-BACE-657D0B186FF9}" type="presOf" srcId="{A1CC98DF-2317-47E0-A573-5126AEF507F5}" destId="{ABCD0AB8-2F15-4719-941E-6DF4FD577478}" srcOrd="0" destOrd="0" presId="urn:microsoft.com/office/officeart/2005/8/layout/hList6"/>
    <dgm:cxn modelId="{3E899521-9708-4E3C-A0F8-B598B4BAF301}" type="presOf" srcId="{3B8E0D34-AAD3-4462-9D61-75997418A048}" destId="{2FC99E68-F99B-481A-83FA-EB70BBBC56D3}" srcOrd="0" destOrd="0" presId="urn:microsoft.com/office/officeart/2005/8/layout/hList6"/>
    <dgm:cxn modelId="{48F7F623-751E-45D5-B833-9E2D94F61873}" srcId="{F87B946E-C47A-49EB-BC46-59258DCFA121}" destId="{3620289A-9C3B-4B57-9378-9FE714DB7339}" srcOrd="2" destOrd="0" parTransId="{964CC417-6C8F-480C-B410-FB83D5648460}" sibTransId="{0EC2FA7C-9EED-42F2-BF36-B061A49F5A01}"/>
    <dgm:cxn modelId="{CD156534-92F9-44B8-B193-129A2FF6DE8D}" srcId="{F87B946E-C47A-49EB-BC46-59258DCFA121}" destId="{C33EFE32-92EC-4809-B92F-FC009642C1B4}" srcOrd="1" destOrd="0" parTransId="{EF89D0FC-8F2D-4890-B93F-70761FB9BCCC}" sibTransId="{F0E897C2-9D0F-48E1-A755-01D932E8E924}"/>
    <dgm:cxn modelId="{D4CBE361-05C3-4A13-A47A-AE1054940D14}" type="presOf" srcId="{3620289A-9C3B-4B57-9378-9FE714DB7339}" destId="{CAFE16AC-BF30-4BDB-8EF0-E07FA5CDB0FA}" srcOrd="0" destOrd="0" presId="urn:microsoft.com/office/officeart/2005/8/layout/hList6"/>
    <dgm:cxn modelId="{3600DA48-0E9F-4FFC-8D73-5B5EB845BAAB}" srcId="{F87B946E-C47A-49EB-BC46-59258DCFA121}" destId="{3B8E0D34-AAD3-4462-9D61-75997418A048}" srcOrd="3" destOrd="0" parTransId="{893BF661-329B-48FC-B23D-144AF3EA8DBC}" sibTransId="{BAFFEF0E-0C09-4D71-B425-16FCB7A71AF9}"/>
    <dgm:cxn modelId="{896D6B6F-3EBE-4D1F-A236-65FFC18A2279}" srcId="{F87B946E-C47A-49EB-BC46-59258DCFA121}" destId="{A1CC98DF-2317-47E0-A573-5126AEF507F5}" srcOrd="0" destOrd="0" parTransId="{0E3FA0F2-9536-4700-A492-8001E669C456}" sibTransId="{A1DFA595-6F2C-4B8A-94E2-8D56F288B498}"/>
    <dgm:cxn modelId="{6E00C589-1295-4B1E-9942-3F424081C399}" type="presOf" srcId="{C33EFE32-92EC-4809-B92F-FC009642C1B4}" destId="{E7016548-414A-44CF-96C9-05EAB7F79F23}" srcOrd="0" destOrd="0" presId="urn:microsoft.com/office/officeart/2005/8/layout/hList6"/>
    <dgm:cxn modelId="{AAA8C3D3-60C4-40A5-AAFC-2AB387FC9C6E}" type="presOf" srcId="{F87B946E-C47A-49EB-BC46-59258DCFA121}" destId="{FF74508A-8413-430B-91CA-D99BEC3D7FC8}" srcOrd="0" destOrd="0" presId="urn:microsoft.com/office/officeart/2005/8/layout/hList6"/>
    <dgm:cxn modelId="{5608E500-74D3-4E6C-8A02-363611B10DF1}" type="presParOf" srcId="{FF74508A-8413-430B-91CA-D99BEC3D7FC8}" destId="{ABCD0AB8-2F15-4719-941E-6DF4FD577478}" srcOrd="0" destOrd="0" presId="urn:microsoft.com/office/officeart/2005/8/layout/hList6"/>
    <dgm:cxn modelId="{4EE254EF-76FB-4609-AE14-C2BEA67A0577}" type="presParOf" srcId="{FF74508A-8413-430B-91CA-D99BEC3D7FC8}" destId="{9D491BD4-5727-4312-B5F9-B8ABCAC390E6}" srcOrd="1" destOrd="0" presId="urn:microsoft.com/office/officeart/2005/8/layout/hList6"/>
    <dgm:cxn modelId="{C71D69F7-21C0-4096-B49A-BC1FAA18C884}" type="presParOf" srcId="{FF74508A-8413-430B-91CA-D99BEC3D7FC8}" destId="{E7016548-414A-44CF-96C9-05EAB7F79F23}" srcOrd="2" destOrd="0" presId="urn:microsoft.com/office/officeart/2005/8/layout/hList6"/>
    <dgm:cxn modelId="{740465C6-E67B-46E9-81FD-BE3A03AFA069}" type="presParOf" srcId="{FF74508A-8413-430B-91CA-D99BEC3D7FC8}" destId="{F994EAB1-951B-40DB-9858-4BA7AB481F6D}" srcOrd="3" destOrd="0" presId="urn:microsoft.com/office/officeart/2005/8/layout/hList6"/>
    <dgm:cxn modelId="{5E0EBC87-ABD7-41E0-B269-64FD9B0453AE}" type="presParOf" srcId="{FF74508A-8413-430B-91CA-D99BEC3D7FC8}" destId="{CAFE16AC-BF30-4BDB-8EF0-E07FA5CDB0FA}" srcOrd="4" destOrd="0" presId="urn:microsoft.com/office/officeart/2005/8/layout/hList6"/>
    <dgm:cxn modelId="{AB7600CC-AF28-4EF7-B08B-8540F7E8BC41}" type="presParOf" srcId="{FF74508A-8413-430B-91CA-D99BEC3D7FC8}" destId="{4B1BA318-0D4A-477C-8D18-E8D2441A2EE7}" srcOrd="5" destOrd="0" presId="urn:microsoft.com/office/officeart/2005/8/layout/hList6"/>
    <dgm:cxn modelId="{48A8165C-1151-4208-AD4D-8DF20BB40CEE}" type="presParOf" srcId="{FF74508A-8413-430B-91CA-D99BEC3D7FC8}" destId="{2FC99E68-F99B-481A-83FA-EB70BBBC56D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2D4CEB-BF62-44F8-AF71-9855F56DEDC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3E186BFF-FDED-48CB-B13B-A5D17075B391}">
      <dgm:prSet phldrT="[Texto]" custT="1"/>
      <dgm:spPr/>
      <dgm:t>
        <a:bodyPr/>
        <a:lstStyle/>
        <a:p>
          <a:r>
            <a:rPr lang="es-ES" sz="1700" b="1" dirty="0">
              <a:solidFill>
                <a:schemeClr val="bg1"/>
              </a:solidFill>
            </a:rPr>
            <a:t>Obligación de realizar la inversión y generar empleo: </a:t>
          </a:r>
          <a:r>
            <a:rPr lang="es-ES" sz="1700" dirty="0">
              <a:solidFill>
                <a:schemeClr val="bg1"/>
              </a:solidFill>
            </a:rPr>
            <a:t>Cumplir oportunamente las obligaciones asumidas en el contrato de inversión, en el monto número y plazos establecidos</a:t>
          </a:r>
          <a:endParaRPr lang="es-EC" sz="1700" dirty="0">
            <a:solidFill>
              <a:schemeClr val="bg1"/>
            </a:solidFill>
          </a:endParaRPr>
        </a:p>
      </dgm:t>
    </dgm:pt>
    <dgm:pt modelId="{DD160E72-A4CE-4066-BBA6-5525885AEED9}" type="parTrans" cxnId="{2C590119-C866-47B2-AA62-FA0A6CBFB37C}">
      <dgm:prSet/>
      <dgm:spPr/>
      <dgm:t>
        <a:bodyPr/>
        <a:lstStyle/>
        <a:p>
          <a:endParaRPr lang="es-EC"/>
        </a:p>
      </dgm:t>
    </dgm:pt>
    <dgm:pt modelId="{B55B54F8-06EB-42D2-B811-E9B2931D3086}" type="sibTrans" cxnId="{2C590119-C866-47B2-AA62-FA0A6CBFB37C}">
      <dgm:prSet/>
      <dgm:spPr/>
      <dgm:t>
        <a:bodyPr/>
        <a:lstStyle/>
        <a:p>
          <a:endParaRPr lang="es-EC"/>
        </a:p>
      </dgm:t>
    </dgm:pt>
    <dgm:pt modelId="{4E491A1F-4CC6-4A8E-9C81-C4F1031ECEB2}">
      <dgm:prSet phldrT="[Texto]" custT="1"/>
      <dgm:spPr/>
      <dgm:t>
        <a:bodyPr/>
        <a:lstStyle/>
        <a:p>
          <a:r>
            <a:rPr lang="es-ES" sz="1700" b="1" dirty="0">
              <a:solidFill>
                <a:schemeClr val="bg1"/>
              </a:solidFill>
            </a:rPr>
            <a:t>Obligación de notificación en las variaciones del contrato: </a:t>
          </a:r>
          <a:r>
            <a:rPr lang="es-ES" sz="1700" dirty="0">
              <a:solidFill>
                <a:schemeClr val="bg1"/>
              </a:solidFill>
            </a:rPr>
            <a:t>Cumplir oportunamente las obligaciones asumidas en el contrato de inversión, en el monto número y plazos establecidos</a:t>
          </a:r>
          <a:endParaRPr lang="es-EC" sz="1700" dirty="0">
            <a:solidFill>
              <a:schemeClr val="bg1"/>
            </a:solidFill>
          </a:endParaRPr>
        </a:p>
      </dgm:t>
    </dgm:pt>
    <dgm:pt modelId="{EA0D56E5-CFB1-4110-AB58-55F2932E53A2}" type="parTrans" cxnId="{2643EE4F-B0B1-4EF7-ACAF-1385698A5658}">
      <dgm:prSet/>
      <dgm:spPr/>
      <dgm:t>
        <a:bodyPr/>
        <a:lstStyle/>
        <a:p>
          <a:endParaRPr lang="es-EC"/>
        </a:p>
      </dgm:t>
    </dgm:pt>
    <dgm:pt modelId="{3581EA1A-163A-4F96-B5AD-3F5D0F401583}" type="sibTrans" cxnId="{2643EE4F-B0B1-4EF7-ACAF-1385698A5658}">
      <dgm:prSet/>
      <dgm:spPr/>
      <dgm:t>
        <a:bodyPr/>
        <a:lstStyle/>
        <a:p>
          <a:endParaRPr lang="es-EC"/>
        </a:p>
      </dgm:t>
    </dgm:pt>
    <dgm:pt modelId="{BFDEBBEA-7108-4AFE-85B8-E76BCE9411A5}">
      <dgm:prSet phldrT="[Texto]" custT="1"/>
      <dgm:spPr/>
      <dgm:t>
        <a:bodyPr/>
        <a:lstStyle/>
        <a:p>
          <a:r>
            <a:rPr lang="es-ES" sz="1700" b="1" dirty="0">
              <a:solidFill>
                <a:schemeClr val="bg1"/>
              </a:solidFill>
            </a:rPr>
            <a:t>Obligaciones de entrega de información: </a:t>
          </a:r>
          <a:r>
            <a:rPr lang="es-ES" sz="1700" dirty="0">
              <a:solidFill>
                <a:schemeClr val="bg1"/>
              </a:solidFill>
            </a:rPr>
            <a:t>Entrega de información necesaria para el seguimiento del proyecto de inversión</a:t>
          </a:r>
          <a:endParaRPr lang="es-EC" sz="1700" dirty="0">
            <a:solidFill>
              <a:schemeClr val="bg1"/>
            </a:solidFill>
          </a:endParaRPr>
        </a:p>
      </dgm:t>
    </dgm:pt>
    <dgm:pt modelId="{B960ED1E-261F-4814-B985-A5C9F34A7E93}" type="parTrans" cxnId="{82E98150-81EA-467F-B5DD-377CC724F926}">
      <dgm:prSet/>
      <dgm:spPr/>
      <dgm:t>
        <a:bodyPr/>
        <a:lstStyle/>
        <a:p>
          <a:endParaRPr lang="es-EC"/>
        </a:p>
      </dgm:t>
    </dgm:pt>
    <dgm:pt modelId="{1AA2CD1B-8239-4276-99A6-F67C16B66556}" type="sibTrans" cxnId="{82E98150-81EA-467F-B5DD-377CC724F926}">
      <dgm:prSet/>
      <dgm:spPr/>
      <dgm:t>
        <a:bodyPr/>
        <a:lstStyle/>
        <a:p>
          <a:endParaRPr lang="es-EC"/>
        </a:p>
      </dgm:t>
    </dgm:pt>
    <dgm:pt modelId="{8AD9C244-5A17-458B-967C-D026DE894F8F}" type="pres">
      <dgm:prSet presAssocID="{382D4CEB-BF62-44F8-AF71-9855F56DEDC4}" presName="diagram" presStyleCnt="0">
        <dgm:presLayoutVars>
          <dgm:dir/>
          <dgm:resizeHandles val="exact"/>
        </dgm:presLayoutVars>
      </dgm:prSet>
      <dgm:spPr/>
    </dgm:pt>
    <dgm:pt modelId="{D73F6C37-643D-4E04-BE43-D3FD5567D7DF}" type="pres">
      <dgm:prSet presAssocID="{3E186BFF-FDED-48CB-B13B-A5D17075B391}" presName="node" presStyleLbl="node1" presStyleIdx="0" presStyleCnt="3" custScaleX="135427">
        <dgm:presLayoutVars>
          <dgm:bulletEnabled val="1"/>
        </dgm:presLayoutVars>
      </dgm:prSet>
      <dgm:spPr/>
    </dgm:pt>
    <dgm:pt modelId="{7127AE2B-0562-4EA2-B38E-D7B61A631549}" type="pres">
      <dgm:prSet presAssocID="{B55B54F8-06EB-42D2-B811-E9B2931D3086}" presName="sibTrans" presStyleCnt="0"/>
      <dgm:spPr/>
    </dgm:pt>
    <dgm:pt modelId="{6085D45E-54F5-465C-AEEB-7B797CCE96BD}" type="pres">
      <dgm:prSet presAssocID="{4E491A1F-4CC6-4A8E-9C81-C4F1031ECEB2}" presName="node" presStyleLbl="node1" presStyleIdx="1" presStyleCnt="3" custScaleX="134302">
        <dgm:presLayoutVars>
          <dgm:bulletEnabled val="1"/>
        </dgm:presLayoutVars>
      </dgm:prSet>
      <dgm:spPr/>
    </dgm:pt>
    <dgm:pt modelId="{C9E0AA11-9B2A-4ED7-91D4-BD3B8B60FCF0}" type="pres">
      <dgm:prSet presAssocID="{3581EA1A-163A-4F96-B5AD-3F5D0F401583}" presName="sibTrans" presStyleCnt="0"/>
      <dgm:spPr/>
    </dgm:pt>
    <dgm:pt modelId="{D5EEE753-17D5-401F-86DD-40DCABD13C31}" type="pres">
      <dgm:prSet presAssocID="{BFDEBBEA-7108-4AFE-85B8-E76BCE9411A5}" presName="node" presStyleLbl="node1" presStyleIdx="2" presStyleCnt="3" custScaleX="145034">
        <dgm:presLayoutVars>
          <dgm:bulletEnabled val="1"/>
        </dgm:presLayoutVars>
      </dgm:prSet>
      <dgm:spPr/>
    </dgm:pt>
  </dgm:ptLst>
  <dgm:cxnLst>
    <dgm:cxn modelId="{2C590119-C866-47B2-AA62-FA0A6CBFB37C}" srcId="{382D4CEB-BF62-44F8-AF71-9855F56DEDC4}" destId="{3E186BFF-FDED-48CB-B13B-A5D17075B391}" srcOrd="0" destOrd="0" parTransId="{DD160E72-A4CE-4066-BBA6-5525885AEED9}" sibTransId="{B55B54F8-06EB-42D2-B811-E9B2931D3086}"/>
    <dgm:cxn modelId="{6C8C2629-89BF-493B-A341-CD66316BD671}" type="presOf" srcId="{3E186BFF-FDED-48CB-B13B-A5D17075B391}" destId="{D73F6C37-643D-4E04-BE43-D3FD5567D7DF}" srcOrd="0" destOrd="0" presId="urn:microsoft.com/office/officeart/2005/8/layout/default"/>
    <dgm:cxn modelId="{276E6A5E-2559-4451-BCA9-8337A57852F1}" type="presOf" srcId="{BFDEBBEA-7108-4AFE-85B8-E76BCE9411A5}" destId="{D5EEE753-17D5-401F-86DD-40DCABD13C31}" srcOrd="0" destOrd="0" presId="urn:microsoft.com/office/officeart/2005/8/layout/default"/>
    <dgm:cxn modelId="{2643EE4F-B0B1-4EF7-ACAF-1385698A5658}" srcId="{382D4CEB-BF62-44F8-AF71-9855F56DEDC4}" destId="{4E491A1F-4CC6-4A8E-9C81-C4F1031ECEB2}" srcOrd="1" destOrd="0" parTransId="{EA0D56E5-CFB1-4110-AB58-55F2932E53A2}" sibTransId="{3581EA1A-163A-4F96-B5AD-3F5D0F401583}"/>
    <dgm:cxn modelId="{82E98150-81EA-467F-B5DD-377CC724F926}" srcId="{382D4CEB-BF62-44F8-AF71-9855F56DEDC4}" destId="{BFDEBBEA-7108-4AFE-85B8-E76BCE9411A5}" srcOrd="2" destOrd="0" parTransId="{B960ED1E-261F-4814-B985-A5C9F34A7E93}" sibTransId="{1AA2CD1B-8239-4276-99A6-F67C16B66556}"/>
    <dgm:cxn modelId="{63090ACD-CDC3-443E-9DC5-52883952CC7B}" type="presOf" srcId="{382D4CEB-BF62-44F8-AF71-9855F56DEDC4}" destId="{8AD9C244-5A17-458B-967C-D026DE894F8F}" srcOrd="0" destOrd="0" presId="urn:microsoft.com/office/officeart/2005/8/layout/default"/>
    <dgm:cxn modelId="{84B21FF7-AA5C-4775-A4CA-CA06F1E4CCD9}" type="presOf" srcId="{4E491A1F-4CC6-4A8E-9C81-C4F1031ECEB2}" destId="{6085D45E-54F5-465C-AEEB-7B797CCE96BD}" srcOrd="0" destOrd="0" presId="urn:microsoft.com/office/officeart/2005/8/layout/default"/>
    <dgm:cxn modelId="{7249E8AC-6C43-492E-8E81-F8D7BA7EFA03}" type="presParOf" srcId="{8AD9C244-5A17-458B-967C-D026DE894F8F}" destId="{D73F6C37-643D-4E04-BE43-D3FD5567D7DF}" srcOrd="0" destOrd="0" presId="urn:microsoft.com/office/officeart/2005/8/layout/default"/>
    <dgm:cxn modelId="{FA296BBC-FBE4-4F27-A36E-829C2142D406}" type="presParOf" srcId="{8AD9C244-5A17-458B-967C-D026DE894F8F}" destId="{7127AE2B-0562-4EA2-B38E-D7B61A631549}" srcOrd="1" destOrd="0" presId="urn:microsoft.com/office/officeart/2005/8/layout/default"/>
    <dgm:cxn modelId="{18965BC6-AF2B-4E95-8646-46FE24B56CF5}" type="presParOf" srcId="{8AD9C244-5A17-458B-967C-D026DE894F8F}" destId="{6085D45E-54F5-465C-AEEB-7B797CCE96BD}" srcOrd="2" destOrd="0" presId="urn:microsoft.com/office/officeart/2005/8/layout/default"/>
    <dgm:cxn modelId="{F61E64BF-AC6B-44EA-8CB7-5DAFECAABD54}" type="presParOf" srcId="{8AD9C244-5A17-458B-967C-D026DE894F8F}" destId="{C9E0AA11-9B2A-4ED7-91D4-BD3B8B60FCF0}" srcOrd="3" destOrd="0" presId="urn:microsoft.com/office/officeart/2005/8/layout/default"/>
    <dgm:cxn modelId="{7F36362B-CB6B-488C-986F-01728B270283}" type="presParOf" srcId="{8AD9C244-5A17-458B-967C-D026DE894F8F}" destId="{D5EEE753-17D5-401F-86DD-40DCABD13C3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694A9F-8451-4645-B6CF-DA870A8EB444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F54DC7B-7491-46B6-B0D1-9170BCAB56E3}">
      <dgm:prSet phldrT="[Texto]"/>
      <dgm:spPr/>
      <dgm:t>
        <a:bodyPr/>
        <a:lstStyle/>
        <a:p>
          <a:r>
            <a:rPr lang="es-EC" dirty="0"/>
            <a:t>Monitoreo </a:t>
          </a:r>
        </a:p>
      </dgm:t>
    </dgm:pt>
    <dgm:pt modelId="{C2EC7574-C2E2-441E-A5FA-9B0231AE0799}" type="parTrans" cxnId="{6853D1A2-FBFE-461C-A7BC-C9A81B332DB9}">
      <dgm:prSet/>
      <dgm:spPr/>
      <dgm:t>
        <a:bodyPr/>
        <a:lstStyle/>
        <a:p>
          <a:endParaRPr lang="es-EC"/>
        </a:p>
      </dgm:t>
    </dgm:pt>
    <dgm:pt modelId="{D05F1587-52F4-4AE6-9F81-2CF3FF2A4115}" type="sibTrans" cxnId="{6853D1A2-FBFE-461C-A7BC-C9A81B332DB9}">
      <dgm:prSet/>
      <dgm:spPr/>
      <dgm:t>
        <a:bodyPr/>
        <a:lstStyle/>
        <a:p>
          <a:endParaRPr lang="es-EC"/>
        </a:p>
      </dgm:t>
    </dgm:pt>
    <dgm:pt modelId="{C03F4E3D-3AAE-488D-B744-31E2078E7484}">
      <dgm:prSet phldrT="[Texto]"/>
      <dgm:spPr/>
      <dgm:t>
        <a:bodyPr/>
        <a:lstStyle/>
        <a:p>
          <a:r>
            <a:rPr lang="es-EC" dirty="0"/>
            <a:t>Cumple </a:t>
          </a:r>
        </a:p>
      </dgm:t>
    </dgm:pt>
    <dgm:pt modelId="{B43C07EB-4533-43B4-891C-8988BDB86F5B}" type="parTrans" cxnId="{D04FE352-9643-497D-8930-6388AABCD8E3}">
      <dgm:prSet/>
      <dgm:spPr/>
      <dgm:t>
        <a:bodyPr/>
        <a:lstStyle/>
        <a:p>
          <a:endParaRPr lang="es-EC"/>
        </a:p>
      </dgm:t>
    </dgm:pt>
    <dgm:pt modelId="{8612D4D0-9014-4E8D-906B-0E22EC3FCBA6}" type="sibTrans" cxnId="{D04FE352-9643-497D-8930-6388AABCD8E3}">
      <dgm:prSet/>
      <dgm:spPr/>
      <dgm:t>
        <a:bodyPr/>
        <a:lstStyle/>
        <a:p>
          <a:endParaRPr lang="es-EC"/>
        </a:p>
      </dgm:t>
    </dgm:pt>
    <dgm:pt modelId="{869DB0D4-8D86-4753-8E5F-2DB323B4DB51}">
      <dgm:prSet phldrT="[Texto]"/>
      <dgm:spPr/>
      <dgm:t>
        <a:bodyPr/>
        <a:lstStyle/>
        <a:p>
          <a:r>
            <a:rPr lang="es-EC" dirty="0"/>
            <a:t>Expediente Administrativo</a:t>
          </a:r>
        </a:p>
      </dgm:t>
    </dgm:pt>
    <dgm:pt modelId="{2F1E1B96-8E1B-4C2F-B605-7C8A4599746F}" type="parTrans" cxnId="{3E7BE391-BDC4-44FD-981A-2502428C418D}">
      <dgm:prSet/>
      <dgm:spPr/>
      <dgm:t>
        <a:bodyPr/>
        <a:lstStyle/>
        <a:p>
          <a:endParaRPr lang="es-EC"/>
        </a:p>
      </dgm:t>
    </dgm:pt>
    <dgm:pt modelId="{72CCA90D-26D3-4977-B003-F025CD154DF8}" type="sibTrans" cxnId="{3E7BE391-BDC4-44FD-981A-2502428C418D}">
      <dgm:prSet/>
      <dgm:spPr/>
      <dgm:t>
        <a:bodyPr/>
        <a:lstStyle/>
        <a:p>
          <a:endParaRPr lang="es-EC"/>
        </a:p>
      </dgm:t>
    </dgm:pt>
    <dgm:pt modelId="{089237D5-9E30-4FFA-8E08-E6D467B1AB14}">
      <dgm:prSet phldrT="[Texto]"/>
      <dgm:spPr/>
      <dgm:t>
        <a:bodyPr/>
        <a:lstStyle/>
        <a:p>
          <a:r>
            <a:rPr lang="es-EC" dirty="0"/>
            <a:t>Monitoreo Definitivo</a:t>
          </a:r>
        </a:p>
      </dgm:t>
    </dgm:pt>
    <dgm:pt modelId="{CBFD1455-C6C3-4209-81D3-A7716E1F2C51}" type="parTrans" cxnId="{D623848B-6657-4D6E-96CA-D01964FF2EE4}">
      <dgm:prSet/>
      <dgm:spPr/>
      <dgm:t>
        <a:bodyPr/>
        <a:lstStyle/>
        <a:p>
          <a:endParaRPr lang="es-EC"/>
        </a:p>
      </dgm:t>
    </dgm:pt>
    <dgm:pt modelId="{D5F94942-DE41-4AE9-956C-D2325B25B5C2}" type="sibTrans" cxnId="{D623848B-6657-4D6E-96CA-D01964FF2EE4}">
      <dgm:prSet/>
      <dgm:spPr/>
      <dgm:t>
        <a:bodyPr/>
        <a:lstStyle/>
        <a:p>
          <a:endParaRPr lang="es-EC"/>
        </a:p>
      </dgm:t>
    </dgm:pt>
    <dgm:pt modelId="{56531AF5-D9B2-490B-89C1-104A905B623B}">
      <dgm:prSet phldrT="[Texto]"/>
      <dgm:spPr/>
      <dgm:t>
        <a:bodyPr/>
        <a:lstStyle/>
        <a:p>
          <a:r>
            <a:rPr lang="es-EC" dirty="0"/>
            <a:t>Acogen Justificaciones </a:t>
          </a:r>
        </a:p>
      </dgm:t>
    </dgm:pt>
    <dgm:pt modelId="{263BEED0-32D1-479B-A489-B61C2729C25B}" type="parTrans" cxnId="{033276DA-4E41-4F30-913F-2F8C4F878B4C}">
      <dgm:prSet/>
      <dgm:spPr/>
      <dgm:t>
        <a:bodyPr/>
        <a:lstStyle/>
        <a:p>
          <a:endParaRPr lang="es-EC"/>
        </a:p>
      </dgm:t>
    </dgm:pt>
    <dgm:pt modelId="{9F191808-7AE1-4B58-8F80-6633A66FF131}" type="sibTrans" cxnId="{033276DA-4E41-4F30-913F-2F8C4F878B4C}">
      <dgm:prSet/>
      <dgm:spPr/>
      <dgm:t>
        <a:bodyPr/>
        <a:lstStyle/>
        <a:p>
          <a:endParaRPr lang="es-EC"/>
        </a:p>
      </dgm:t>
    </dgm:pt>
    <dgm:pt modelId="{779D9708-C6DC-4543-955F-B0673507FACD}">
      <dgm:prSet phldrT="[Texto]"/>
      <dgm:spPr/>
      <dgm:t>
        <a:bodyPr/>
        <a:lstStyle/>
        <a:p>
          <a:r>
            <a:rPr lang="es-EC" dirty="0"/>
            <a:t>Terminación del Contrato</a:t>
          </a:r>
        </a:p>
      </dgm:t>
    </dgm:pt>
    <dgm:pt modelId="{CAC020CF-0CA0-49B7-A203-C2F80D628079}" type="parTrans" cxnId="{98770870-3CFF-4CC7-9AFD-01CD52F5A77D}">
      <dgm:prSet/>
      <dgm:spPr/>
      <dgm:t>
        <a:bodyPr/>
        <a:lstStyle/>
        <a:p>
          <a:endParaRPr lang="es-EC"/>
        </a:p>
      </dgm:t>
    </dgm:pt>
    <dgm:pt modelId="{C960CE35-E345-4EA0-B1A3-991AA52C3DC7}" type="sibTrans" cxnId="{98770870-3CFF-4CC7-9AFD-01CD52F5A77D}">
      <dgm:prSet/>
      <dgm:spPr/>
      <dgm:t>
        <a:bodyPr/>
        <a:lstStyle/>
        <a:p>
          <a:endParaRPr lang="es-EC"/>
        </a:p>
      </dgm:t>
    </dgm:pt>
    <dgm:pt modelId="{CF35A27F-9702-4E02-A4A3-DCE9B3000B09}" type="pres">
      <dgm:prSet presAssocID="{0E694A9F-8451-4645-B6CF-DA870A8EB44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D6C0568-4454-4D1D-82F1-F6733930E399}" type="pres">
      <dgm:prSet presAssocID="{7F54DC7B-7491-46B6-B0D1-9170BCAB56E3}" presName="root1" presStyleCnt="0"/>
      <dgm:spPr/>
    </dgm:pt>
    <dgm:pt modelId="{9BE4FED7-09F0-4424-A5A8-D5351CD5CF44}" type="pres">
      <dgm:prSet presAssocID="{7F54DC7B-7491-46B6-B0D1-9170BCAB56E3}" presName="LevelOneTextNode" presStyleLbl="node0" presStyleIdx="0" presStyleCnt="1">
        <dgm:presLayoutVars>
          <dgm:chPref val="3"/>
        </dgm:presLayoutVars>
      </dgm:prSet>
      <dgm:spPr/>
    </dgm:pt>
    <dgm:pt modelId="{929CD4C6-46F9-45F8-AB01-9F0A9A37DD07}" type="pres">
      <dgm:prSet presAssocID="{7F54DC7B-7491-46B6-B0D1-9170BCAB56E3}" presName="level2hierChild" presStyleCnt="0"/>
      <dgm:spPr/>
    </dgm:pt>
    <dgm:pt modelId="{CCB5DC10-543B-4BB0-96AE-92CFE7C570A1}" type="pres">
      <dgm:prSet presAssocID="{B43C07EB-4533-43B4-891C-8988BDB86F5B}" presName="conn2-1" presStyleLbl="parChTrans1D2" presStyleIdx="0" presStyleCnt="2"/>
      <dgm:spPr/>
    </dgm:pt>
    <dgm:pt modelId="{6CC4E4AF-3FBE-4620-82CB-217DCC9AA5A1}" type="pres">
      <dgm:prSet presAssocID="{B43C07EB-4533-43B4-891C-8988BDB86F5B}" presName="connTx" presStyleLbl="parChTrans1D2" presStyleIdx="0" presStyleCnt="2"/>
      <dgm:spPr/>
    </dgm:pt>
    <dgm:pt modelId="{D16B7864-B0A4-4C37-8612-C2F82F7E3C18}" type="pres">
      <dgm:prSet presAssocID="{C03F4E3D-3AAE-488D-B744-31E2078E7484}" presName="root2" presStyleCnt="0"/>
      <dgm:spPr/>
    </dgm:pt>
    <dgm:pt modelId="{8FF1B814-1A41-4A48-BB8B-1BA48C65216C}" type="pres">
      <dgm:prSet presAssocID="{C03F4E3D-3AAE-488D-B744-31E2078E7484}" presName="LevelTwoTextNode" presStyleLbl="node2" presStyleIdx="0" presStyleCnt="2">
        <dgm:presLayoutVars>
          <dgm:chPref val="3"/>
        </dgm:presLayoutVars>
      </dgm:prSet>
      <dgm:spPr/>
    </dgm:pt>
    <dgm:pt modelId="{2B09414E-28F9-41BF-A5F2-363A47029CA4}" type="pres">
      <dgm:prSet presAssocID="{C03F4E3D-3AAE-488D-B744-31E2078E7484}" presName="level3hierChild" presStyleCnt="0"/>
      <dgm:spPr/>
    </dgm:pt>
    <dgm:pt modelId="{61868952-F127-4000-8C32-BFCCB0BEE8BC}" type="pres">
      <dgm:prSet presAssocID="{2F1E1B96-8E1B-4C2F-B605-7C8A4599746F}" presName="conn2-1" presStyleLbl="parChTrans1D2" presStyleIdx="1" presStyleCnt="2"/>
      <dgm:spPr/>
    </dgm:pt>
    <dgm:pt modelId="{93036BF6-06BD-4726-BC10-54DF995D61EB}" type="pres">
      <dgm:prSet presAssocID="{2F1E1B96-8E1B-4C2F-B605-7C8A4599746F}" presName="connTx" presStyleLbl="parChTrans1D2" presStyleIdx="1" presStyleCnt="2"/>
      <dgm:spPr/>
    </dgm:pt>
    <dgm:pt modelId="{F80F9073-A80A-4619-8B16-69D770B3A284}" type="pres">
      <dgm:prSet presAssocID="{869DB0D4-8D86-4753-8E5F-2DB323B4DB51}" presName="root2" presStyleCnt="0"/>
      <dgm:spPr/>
    </dgm:pt>
    <dgm:pt modelId="{23A8D60D-8CE7-4EAD-8B7C-FC617FBC9D97}" type="pres">
      <dgm:prSet presAssocID="{869DB0D4-8D86-4753-8E5F-2DB323B4DB51}" presName="LevelTwoTextNode" presStyleLbl="node2" presStyleIdx="1" presStyleCnt="2">
        <dgm:presLayoutVars>
          <dgm:chPref val="3"/>
        </dgm:presLayoutVars>
      </dgm:prSet>
      <dgm:spPr/>
    </dgm:pt>
    <dgm:pt modelId="{6ED38EF5-8849-4393-BC1E-A8C840E53E55}" type="pres">
      <dgm:prSet presAssocID="{869DB0D4-8D86-4753-8E5F-2DB323B4DB51}" presName="level3hierChild" presStyleCnt="0"/>
      <dgm:spPr/>
    </dgm:pt>
    <dgm:pt modelId="{8F385D14-3CBF-468B-88A3-C1505434E65E}" type="pres">
      <dgm:prSet presAssocID="{CBFD1455-C6C3-4209-81D3-A7716E1F2C51}" presName="conn2-1" presStyleLbl="parChTrans1D3" presStyleIdx="0" presStyleCnt="1"/>
      <dgm:spPr/>
    </dgm:pt>
    <dgm:pt modelId="{7120A932-3F0A-4B42-82B3-9554FA320AF7}" type="pres">
      <dgm:prSet presAssocID="{CBFD1455-C6C3-4209-81D3-A7716E1F2C51}" presName="connTx" presStyleLbl="parChTrans1D3" presStyleIdx="0" presStyleCnt="1"/>
      <dgm:spPr/>
    </dgm:pt>
    <dgm:pt modelId="{9170EAAF-F4E6-455C-86E8-0F674B38F545}" type="pres">
      <dgm:prSet presAssocID="{089237D5-9E30-4FFA-8E08-E6D467B1AB14}" presName="root2" presStyleCnt="0"/>
      <dgm:spPr/>
    </dgm:pt>
    <dgm:pt modelId="{EB70674A-6FC7-42F5-AEF8-B6F59329F2AC}" type="pres">
      <dgm:prSet presAssocID="{089237D5-9E30-4FFA-8E08-E6D467B1AB14}" presName="LevelTwoTextNode" presStyleLbl="node3" presStyleIdx="0" presStyleCnt="1">
        <dgm:presLayoutVars>
          <dgm:chPref val="3"/>
        </dgm:presLayoutVars>
      </dgm:prSet>
      <dgm:spPr/>
    </dgm:pt>
    <dgm:pt modelId="{8F28271D-4D71-4530-9037-65F4AC118D67}" type="pres">
      <dgm:prSet presAssocID="{089237D5-9E30-4FFA-8E08-E6D467B1AB14}" presName="level3hierChild" presStyleCnt="0"/>
      <dgm:spPr/>
    </dgm:pt>
    <dgm:pt modelId="{9BDF2FD5-27A3-4D3A-9D14-5ED2AAF33F56}" type="pres">
      <dgm:prSet presAssocID="{263BEED0-32D1-479B-A489-B61C2729C25B}" presName="conn2-1" presStyleLbl="parChTrans1D4" presStyleIdx="0" presStyleCnt="2"/>
      <dgm:spPr/>
    </dgm:pt>
    <dgm:pt modelId="{E90B6B03-59C6-4BAC-AE52-F68CF041E540}" type="pres">
      <dgm:prSet presAssocID="{263BEED0-32D1-479B-A489-B61C2729C25B}" presName="connTx" presStyleLbl="parChTrans1D4" presStyleIdx="0" presStyleCnt="2"/>
      <dgm:spPr/>
    </dgm:pt>
    <dgm:pt modelId="{0858559B-F404-47A2-956D-7A819951A54A}" type="pres">
      <dgm:prSet presAssocID="{56531AF5-D9B2-490B-89C1-104A905B623B}" presName="root2" presStyleCnt="0"/>
      <dgm:spPr/>
    </dgm:pt>
    <dgm:pt modelId="{62141931-0936-42BD-8343-51434C5EE02F}" type="pres">
      <dgm:prSet presAssocID="{56531AF5-D9B2-490B-89C1-104A905B623B}" presName="LevelTwoTextNode" presStyleLbl="node4" presStyleIdx="0" presStyleCnt="2">
        <dgm:presLayoutVars>
          <dgm:chPref val="3"/>
        </dgm:presLayoutVars>
      </dgm:prSet>
      <dgm:spPr/>
    </dgm:pt>
    <dgm:pt modelId="{9DAEA624-39A0-49B6-A210-5A613B76B7A0}" type="pres">
      <dgm:prSet presAssocID="{56531AF5-D9B2-490B-89C1-104A905B623B}" presName="level3hierChild" presStyleCnt="0"/>
      <dgm:spPr/>
    </dgm:pt>
    <dgm:pt modelId="{3262A7C0-6C52-422D-98A2-CAEC30AE746B}" type="pres">
      <dgm:prSet presAssocID="{CAC020CF-0CA0-49B7-A203-C2F80D628079}" presName="conn2-1" presStyleLbl="parChTrans1D4" presStyleIdx="1" presStyleCnt="2"/>
      <dgm:spPr/>
    </dgm:pt>
    <dgm:pt modelId="{4E8B298E-37EB-4139-8ABE-9B044E0A76CC}" type="pres">
      <dgm:prSet presAssocID="{CAC020CF-0CA0-49B7-A203-C2F80D628079}" presName="connTx" presStyleLbl="parChTrans1D4" presStyleIdx="1" presStyleCnt="2"/>
      <dgm:spPr/>
    </dgm:pt>
    <dgm:pt modelId="{AD69BCF4-B2E1-41AB-A837-5D2F0124B77F}" type="pres">
      <dgm:prSet presAssocID="{779D9708-C6DC-4543-955F-B0673507FACD}" presName="root2" presStyleCnt="0"/>
      <dgm:spPr/>
    </dgm:pt>
    <dgm:pt modelId="{0AA620C1-99D3-48BA-B5CF-1B4F1F430360}" type="pres">
      <dgm:prSet presAssocID="{779D9708-C6DC-4543-955F-B0673507FACD}" presName="LevelTwoTextNode" presStyleLbl="node4" presStyleIdx="1" presStyleCnt="2">
        <dgm:presLayoutVars>
          <dgm:chPref val="3"/>
        </dgm:presLayoutVars>
      </dgm:prSet>
      <dgm:spPr/>
    </dgm:pt>
    <dgm:pt modelId="{3049815F-242A-44A2-A15E-33ABADE88819}" type="pres">
      <dgm:prSet presAssocID="{779D9708-C6DC-4543-955F-B0673507FACD}" presName="level3hierChild" presStyleCnt="0"/>
      <dgm:spPr/>
    </dgm:pt>
  </dgm:ptLst>
  <dgm:cxnLst>
    <dgm:cxn modelId="{DE5A1E03-32E2-4140-B838-667B2AC71434}" type="presOf" srcId="{B43C07EB-4533-43B4-891C-8988BDB86F5B}" destId="{CCB5DC10-543B-4BB0-96AE-92CFE7C570A1}" srcOrd="0" destOrd="0" presId="urn:microsoft.com/office/officeart/2005/8/layout/hierarchy2"/>
    <dgm:cxn modelId="{7DC4281E-C916-4659-BBD4-D8A7B622B72C}" type="presOf" srcId="{263BEED0-32D1-479B-A489-B61C2729C25B}" destId="{9BDF2FD5-27A3-4D3A-9D14-5ED2AAF33F56}" srcOrd="0" destOrd="0" presId="urn:microsoft.com/office/officeart/2005/8/layout/hierarchy2"/>
    <dgm:cxn modelId="{E31EAB1E-B20E-44D9-8315-0AB3098633C4}" type="presOf" srcId="{CAC020CF-0CA0-49B7-A203-C2F80D628079}" destId="{3262A7C0-6C52-422D-98A2-CAEC30AE746B}" srcOrd="0" destOrd="0" presId="urn:microsoft.com/office/officeart/2005/8/layout/hierarchy2"/>
    <dgm:cxn modelId="{98A85940-BBEC-4952-B330-3F34B56E0D74}" type="presOf" srcId="{0E694A9F-8451-4645-B6CF-DA870A8EB444}" destId="{CF35A27F-9702-4E02-A4A3-DCE9B3000B09}" srcOrd="0" destOrd="0" presId="urn:microsoft.com/office/officeart/2005/8/layout/hierarchy2"/>
    <dgm:cxn modelId="{6CEE405C-B5C9-4135-B53F-1B319C7656EC}" type="presOf" srcId="{CBFD1455-C6C3-4209-81D3-A7716E1F2C51}" destId="{8F385D14-3CBF-468B-88A3-C1505434E65E}" srcOrd="0" destOrd="0" presId="urn:microsoft.com/office/officeart/2005/8/layout/hierarchy2"/>
    <dgm:cxn modelId="{D7A3F267-7D80-4BBB-A8DB-3D3DF97E8A92}" type="presOf" srcId="{C03F4E3D-3AAE-488D-B744-31E2078E7484}" destId="{8FF1B814-1A41-4A48-BB8B-1BA48C65216C}" srcOrd="0" destOrd="0" presId="urn:microsoft.com/office/officeart/2005/8/layout/hierarchy2"/>
    <dgm:cxn modelId="{46AA7A48-2D7B-4239-A2CC-F536D6B61588}" type="presOf" srcId="{263BEED0-32D1-479B-A489-B61C2729C25B}" destId="{E90B6B03-59C6-4BAC-AE52-F68CF041E540}" srcOrd="1" destOrd="0" presId="urn:microsoft.com/office/officeart/2005/8/layout/hierarchy2"/>
    <dgm:cxn modelId="{98770870-3CFF-4CC7-9AFD-01CD52F5A77D}" srcId="{089237D5-9E30-4FFA-8E08-E6D467B1AB14}" destId="{779D9708-C6DC-4543-955F-B0673507FACD}" srcOrd="1" destOrd="0" parTransId="{CAC020CF-0CA0-49B7-A203-C2F80D628079}" sibTransId="{C960CE35-E345-4EA0-B1A3-991AA52C3DC7}"/>
    <dgm:cxn modelId="{D04FE352-9643-497D-8930-6388AABCD8E3}" srcId="{7F54DC7B-7491-46B6-B0D1-9170BCAB56E3}" destId="{C03F4E3D-3AAE-488D-B744-31E2078E7484}" srcOrd="0" destOrd="0" parTransId="{B43C07EB-4533-43B4-891C-8988BDB86F5B}" sibTransId="{8612D4D0-9014-4E8D-906B-0E22EC3FCBA6}"/>
    <dgm:cxn modelId="{2BFD4976-C796-4DD1-8C71-14ABC994677C}" type="presOf" srcId="{B43C07EB-4533-43B4-891C-8988BDB86F5B}" destId="{6CC4E4AF-3FBE-4620-82CB-217DCC9AA5A1}" srcOrd="1" destOrd="0" presId="urn:microsoft.com/office/officeart/2005/8/layout/hierarchy2"/>
    <dgm:cxn modelId="{40913158-0D44-4B5B-AF50-EDC6E35D1166}" type="presOf" srcId="{CAC020CF-0CA0-49B7-A203-C2F80D628079}" destId="{4E8B298E-37EB-4139-8ABE-9B044E0A76CC}" srcOrd="1" destOrd="0" presId="urn:microsoft.com/office/officeart/2005/8/layout/hierarchy2"/>
    <dgm:cxn modelId="{D220E581-A91D-4588-A443-35B3E50DC6BF}" type="presOf" srcId="{56531AF5-D9B2-490B-89C1-104A905B623B}" destId="{62141931-0936-42BD-8343-51434C5EE02F}" srcOrd="0" destOrd="0" presId="urn:microsoft.com/office/officeart/2005/8/layout/hierarchy2"/>
    <dgm:cxn modelId="{D623848B-6657-4D6E-96CA-D01964FF2EE4}" srcId="{869DB0D4-8D86-4753-8E5F-2DB323B4DB51}" destId="{089237D5-9E30-4FFA-8E08-E6D467B1AB14}" srcOrd="0" destOrd="0" parTransId="{CBFD1455-C6C3-4209-81D3-A7716E1F2C51}" sibTransId="{D5F94942-DE41-4AE9-956C-D2325B25B5C2}"/>
    <dgm:cxn modelId="{759E758C-B437-40D4-86A5-FB4B1B8D132C}" type="presOf" srcId="{869DB0D4-8D86-4753-8E5F-2DB323B4DB51}" destId="{23A8D60D-8CE7-4EAD-8B7C-FC617FBC9D97}" srcOrd="0" destOrd="0" presId="urn:microsoft.com/office/officeart/2005/8/layout/hierarchy2"/>
    <dgm:cxn modelId="{3E7BE391-BDC4-44FD-981A-2502428C418D}" srcId="{7F54DC7B-7491-46B6-B0D1-9170BCAB56E3}" destId="{869DB0D4-8D86-4753-8E5F-2DB323B4DB51}" srcOrd="1" destOrd="0" parTransId="{2F1E1B96-8E1B-4C2F-B605-7C8A4599746F}" sibTransId="{72CCA90D-26D3-4977-B003-F025CD154DF8}"/>
    <dgm:cxn modelId="{E7684A95-311B-499F-9CE5-69A5C707AB16}" type="presOf" srcId="{2F1E1B96-8E1B-4C2F-B605-7C8A4599746F}" destId="{93036BF6-06BD-4726-BC10-54DF995D61EB}" srcOrd="1" destOrd="0" presId="urn:microsoft.com/office/officeart/2005/8/layout/hierarchy2"/>
    <dgm:cxn modelId="{BCA9939F-99CA-48CD-BFCA-D9AFF5535C54}" type="presOf" srcId="{CBFD1455-C6C3-4209-81D3-A7716E1F2C51}" destId="{7120A932-3F0A-4B42-82B3-9554FA320AF7}" srcOrd="1" destOrd="0" presId="urn:microsoft.com/office/officeart/2005/8/layout/hierarchy2"/>
    <dgm:cxn modelId="{6853D1A2-FBFE-461C-A7BC-C9A81B332DB9}" srcId="{0E694A9F-8451-4645-B6CF-DA870A8EB444}" destId="{7F54DC7B-7491-46B6-B0D1-9170BCAB56E3}" srcOrd="0" destOrd="0" parTransId="{C2EC7574-C2E2-441E-A5FA-9B0231AE0799}" sibTransId="{D05F1587-52F4-4AE6-9F81-2CF3FF2A4115}"/>
    <dgm:cxn modelId="{70A965B6-79BC-4528-992E-84481AD8E682}" type="presOf" srcId="{089237D5-9E30-4FFA-8E08-E6D467B1AB14}" destId="{EB70674A-6FC7-42F5-AEF8-B6F59329F2AC}" srcOrd="0" destOrd="0" presId="urn:microsoft.com/office/officeart/2005/8/layout/hierarchy2"/>
    <dgm:cxn modelId="{63B000D1-A2CE-410E-879A-E7A6D5CD0C07}" type="presOf" srcId="{2F1E1B96-8E1B-4C2F-B605-7C8A4599746F}" destId="{61868952-F127-4000-8C32-BFCCB0BEE8BC}" srcOrd="0" destOrd="0" presId="urn:microsoft.com/office/officeart/2005/8/layout/hierarchy2"/>
    <dgm:cxn modelId="{5AA149D5-703D-41F8-AB9A-9A9469B39AB9}" type="presOf" srcId="{7F54DC7B-7491-46B6-B0D1-9170BCAB56E3}" destId="{9BE4FED7-09F0-4424-A5A8-D5351CD5CF44}" srcOrd="0" destOrd="0" presId="urn:microsoft.com/office/officeart/2005/8/layout/hierarchy2"/>
    <dgm:cxn modelId="{033276DA-4E41-4F30-913F-2F8C4F878B4C}" srcId="{089237D5-9E30-4FFA-8E08-E6D467B1AB14}" destId="{56531AF5-D9B2-490B-89C1-104A905B623B}" srcOrd="0" destOrd="0" parTransId="{263BEED0-32D1-479B-A489-B61C2729C25B}" sibTransId="{9F191808-7AE1-4B58-8F80-6633A66FF131}"/>
    <dgm:cxn modelId="{22AD9CE9-76AC-4EA7-839A-6F6D795CEF81}" type="presOf" srcId="{779D9708-C6DC-4543-955F-B0673507FACD}" destId="{0AA620C1-99D3-48BA-B5CF-1B4F1F430360}" srcOrd="0" destOrd="0" presId="urn:microsoft.com/office/officeart/2005/8/layout/hierarchy2"/>
    <dgm:cxn modelId="{D24F39DE-E8F9-4F1C-94F4-E4526DF13B2E}" type="presParOf" srcId="{CF35A27F-9702-4E02-A4A3-DCE9B3000B09}" destId="{AD6C0568-4454-4D1D-82F1-F6733930E399}" srcOrd="0" destOrd="0" presId="urn:microsoft.com/office/officeart/2005/8/layout/hierarchy2"/>
    <dgm:cxn modelId="{28D4C12F-D1EF-4F07-BF4D-E52EC8410D9E}" type="presParOf" srcId="{AD6C0568-4454-4D1D-82F1-F6733930E399}" destId="{9BE4FED7-09F0-4424-A5A8-D5351CD5CF44}" srcOrd="0" destOrd="0" presId="urn:microsoft.com/office/officeart/2005/8/layout/hierarchy2"/>
    <dgm:cxn modelId="{A9ECA686-1A30-42A7-B990-9786B19D4105}" type="presParOf" srcId="{AD6C0568-4454-4D1D-82F1-F6733930E399}" destId="{929CD4C6-46F9-45F8-AB01-9F0A9A37DD07}" srcOrd="1" destOrd="0" presId="urn:microsoft.com/office/officeart/2005/8/layout/hierarchy2"/>
    <dgm:cxn modelId="{226C9661-668C-4381-8289-7C21CB19836C}" type="presParOf" srcId="{929CD4C6-46F9-45F8-AB01-9F0A9A37DD07}" destId="{CCB5DC10-543B-4BB0-96AE-92CFE7C570A1}" srcOrd="0" destOrd="0" presId="urn:microsoft.com/office/officeart/2005/8/layout/hierarchy2"/>
    <dgm:cxn modelId="{051BCF1A-260F-469D-94B3-923BA92054C6}" type="presParOf" srcId="{CCB5DC10-543B-4BB0-96AE-92CFE7C570A1}" destId="{6CC4E4AF-3FBE-4620-82CB-217DCC9AA5A1}" srcOrd="0" destOrd="0" presId="urn:microsoft.com/office/officeart/2005/8/layout/hierarchy2"/>
    <dgm:cxn modelId="{CD363445-3DCF-470E-AE67-18E9FB9C4C43}" type="presParOf" srcId="{929CD4C6-46F9-45F8-AB01-9F0A9A37DD07}" destId="{D16B7864-B0A4-4C37-8612-C2F82F7E3C18}" srcOrd="1" destOrd="0" presId="urn:microsoft.com/office/officeart/2005/8/layout/hierarchy2"/>
    <dgm:cxn modelId="{1F50617A-B0AD-4AE7-873C-CC0BEB2047D5}" type="presParOf" srcId="{D16B7864-B0A4-4C37-8612-C2F82F7E3C18}" destId="{8FF1B814-1A41-4A48-BB8B-1BA48C65216C}" srcOrd="0" destOrd="0" presId="urn:microsoft.com/office/officeart/2005/8/layout/hierarchy2"/>
    <dgm:cxn modelId="{6483EFDE-D18C-4722-A74B-4F766B49A93F}" type="presParOf" srcId="{D16B7864-B0A4-4C37-8612-C2F82F7E3C18}" destId="{2B09414E-28F9-41BF-A5F2-363A47029CA4}" srcOrd="1" destOrd="0" presId="urn:microsoft.com/office/officeart/2005/8/layout/hierarchy2"/>
    <dgm:cxn modelId="{E0761579-555A-4F16-A12D-84EEC3B39854}" type="presParOf" srcId="{929CD4C6-46F9-45F8-AB01-9F0A9A37DD07}" destId="{61868952-F127-4000-8C32-BFCCB0BEE8BC}" srcOrd="2" destOrd="0" presId="urn:microsoft.com/office/officeart/2005/8/layout/hierarchy2"/>
    <dgm:cxn modelId="{7F02DA9C-C70A-4657-8546-3F4A0C486FC7}" type="presParOf" srcId="{61868952-F127-4000-8C32-BFCCB0BEE8BC}" destId="{93036BF6-06BD-4726-BC10-54DF995D61EB}" srcOrd="0" destOrd="0" presId="urn:microsoft.com/office/officeart/2005/8/layout/hierarchy2"/>
    <dgm:cxn modelId="{80D53294-A67C-4959-8C3E-82A12D0E5320}" type="presParOf" srcId="{929CD4C6-46F9-45F8-AB01-9F0A9A37DD07}" destId="{F80F9073-A80A-4619-8B16-69D770B3A284}" srcOrd="3" destOrd="0" presId="urn:microsoft.com/office/officeart/2005/8/layout/hierarchy2"/>
    <dgm:cxn modelId="{D3056BBC-BD16-4ECC-9F2C-58F63C3E227B}" type="presParOf" srcId="{F80F9073-A80A-4619-8B16-69D770B3A284}" destId="{23A8D60D-8CE7-4EAD-8B7C-FC617FBC9D97}" srcOrd="0" destOrd="0" presId="urn:microsoft.com/office/officeart/2005/8/layout/hierarchy2"/>
    <dgm:cxn modelId="{21C5FC73-256A-42E1-9655-05E5B9BAC210}" type="presParOf" srcId="{F80F9073-A80A-4619-8B16-69D770B3A284}" destId="{6ED38EF5-8849-4393-BC1E-A8C840E53E55}" srcOrd="1" destOrd="0" presId="urn:microsoft.com/office/officeart/2005/8/layout/hierarchy2"/>
    <dgm:cxn modelId="{54CE4E5C-710C-4800-AF7C-E7BC52435FA9}" type="presParOf" srcId="{6ED38EF5-8849-4393-BC1E-A8C840E53E55}" destId="{8F385D14-3CBF-468B-88A3-C1505434E65E}" srcOrd="0" destOrd="0" presId="urn:microsoft.com/office/officeart/2005/8/layout/hierarchy2"/>
    <dgm:cxn modelId="{87C54E88-F407-4FBA-B368-EB76240F4D02}" type="presParOf" srcId="{8F385D14-3CBF-468B-88A3-C1505434E65E}" destId="{7120A932-3F0A-4B42-82B3-9554FA320AF7}" srcOrd="0" destOrd="0" presId="urn:microsoft.com/office/officeart/2005/8/layout/hierarchy2"/>
    <dgm:cxn modelId="{543867F3-ED21-40E8-AD8A-7DC81D21F0E0}" type="presParOf" srcId="{6ED38EF5-8849-4393-BC1E-A8C840E53E55}" destId="{9170EAAF-F4E6-455C-86E8-0F674B38F545}" srcOrd="1" destOrd="0" presId="urn:microsoft.com/office/officeart/2005/8/layout/hierarchy2"/>
    <dgm:cxn modelId="{F1EC2AF8-04A9-46F2-ABBD-DB35E4AA969C}" type="presParOf" srcId="{9170EAAF-F4E6-455C-86E8-0F674B38F545}" destId="{EB70674A-6FC7-42F5-AEF8-B6F59329F2AC}" srcOrd="0" destOrd="0" presId="urn:microsoft.com/office/officeart/2005/8/layout/hierarchy2"/>
    <dgm:cxn modelId="{7ECDF7F0-030D-46BD-8822-0A8EFEE539DE}" type="presParOf" srcId="{9170EAAF-F4E6-455C-86E8-0F674B38F545}" destId="{8F28271D-4D71-4530-9037-65F4AC118D67}" srcOrd="1" destOrd="0" presId="urn:microsoft.com/office/officeart/2005/8/layout/hierarchy2"/>
    <dgm:cxn modelId="{4D244584-AC28-432C-A93A-A7905958DC20}" type="presParOf" srcId="{8F28271D-4D71-4530-9037-65F4AC118D67}" destId="{9BDF2FD5-27A3-4D3A-9D14-5ED2AAF33F56}" srcOrd="0" destOrd="0" presId="urn:microsoft.com/office/officeart/2005/8/layout/hierarchy2"/>
    <dgm:cxn modelId="{BA31329C-4361-48F8-8295-23CE006EB2CC}" type="presParOf" srcId="{9BDF2FD5-27A3-4D3A-9D14-5ED2AAF33F56}" destId="{E90B6B03-59C6-4BAC-AE52-F68CF041E540}" srcOrd="0" destOrd="0" presId="urn:microsoft.com/office/officeart/2005/8/layout/hierarchy2"/>
    <dgm:cxn modelId="{D67BE754-892E-4382-88AD-D32387154A4C}" type="presParOf" srcId="{8F28271D-4D71-4530-9037-65F4AC118D67}" destId="{0858559B-F404-47A2-956D-7A819951A54A}" srcOrd="1" destOrd="0" presId="urn:microsoft.com/office/officeart/2005/8/layout/hierarchy2"/>
    <dgm:cxn modelId="{741A28B2-7A91-4785-ADEF-4148E35CFB4F}" type="presParOf" srcId="{0858559B-F404-47A2-956D-7A819951A54A}" destId="{62141931-0936-42BD-8343-51434C5EE02F}" srcOrd="0" destOrd="0" presId="urn:microsoft.com/office/officeart/2005/8/layout/hierarchy2"/>
    <dgm:cxn modelId="{44ADA183-C93C-48BC-AC94-CC4685565E6E}" type="presParOf" srcId="{0858559B-F404-47A2-956D-7A819951A54A}" destId="{9DAEA624-39A0-49B6-A210-5A613B76B7A0}" srcOrd="1" destOrd="0" presId="urn:microsoft.com/office/officeart/2005/8/layout/hierarchy2"/>
    <dgm:cxn modelId="{CEB94ED7-C1BF-472A-B338-688BB5887EAB}" type="presParOf" srcId="{8F28271D-4D71-4530-9037-65F4AC118D67}" destId="{3262A7C0-6C52-422D-98A2-CAEC30AE746B}" srcOrd="2" destOrd="0" presId="urn:microsoft.com/office/officeart/2005/8/layout/hierarchy2"/>
    <dgm:cxn modelId="{39939D6E-4B30-498F-BAF9-CE1BA9A65AAD}" type="presParOf" srcId="{3262A7C0-6C52-422D-98A2-CAEC30AE746B}" destId="{4E8B298E-37EB-4139-8ABE-9B044E0A76CC}" srcOrd="0" destOrd="0" presId="urn:microsoft.com/office/officeart/2005/8/layout/hierarchy2"/>
    <dgm:cxn modelId="{18DDA6A3-6F2D-4E02-A820-064FC697F385}" type="presParOf" srcId="{8F28271D-4D71-4530-9037-65F4AC118D67}" destId="{AD69BCF4-B2E1-41AB-A837-5D2F0124B77F}" srcOrd="3" destOrd="0" presId="urn:microsoft.com/office/officeart/2005/8/layout/hierarchy2"/>
    <dgm:cxn modelId="{EBD1861B-6E9F-4420-9BC5-787420614DDB}" type="presParOf" srcId="{AD69BCF4-B2E1-41AB-A837-5D2F0124B77F}" destId="{0AA620C1-99D3-48BA-B5CF-1B4F1F430360}" srcOrd="0" destOrd="0" presId="urn:microsoft.com/office/officeart/2005/8/layout/hierarchy2"/>
    <dgm:cxn modelId="{68958282-2E2C-4A9D-9B18-C66ED45724D1}" type="presParOf" srcId="{AD69BCF4-B2E1-41AB-A837-5D2F0124B77F}" destId="{3049815F-242A-44A2-A15E-33ABADE8881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6F775B-A3BF-4111-B853-D62A5583DBE8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EC"/>
        </a:p>
      </dgm:t>
    </dgm:pt>
    <dgm:pt modelId="{ACE9E115-F2FE-4041-B3C0-019738F9FDF4}">
      <dgm:prSet phldrT="[Texto]"/>
      <dgm:spPr/>
      <dgm:t>
        <a:bodyPr/>
        <a:lstStyle/>
        <a:p>
          <a:pPr>
            <a:buNone/>
          </a:pPr>
          <a:r>
            <a:rPr lang="es-EC" dirty="0"/>
            <a:t>Revocatoria</a:t>
          </a:r>
        </a:p>
      </dgm:t>
    </dgm:pt>
    <dgm:pt modelId="{5EED0AC8-1FFC-42EC-A1F0-FCF2BAC3D0AD}" type="parTrans" cxnId="{DA825957-57A4-4F5A-B3E8-72E21CD1DAB9}">
      <dgm:prSet/>
      <dgm:spPr/>
      <dgm:t>
        <a:bodyPr/>
        <a:lstStyle/>
        <a:p>
          <a:endParaRPr lang="es-EC"/>
        </a:p>
      </dgm:t>
    </dgm:pt>
    <dgm:pt modelId="{DC3CDB88-7AE5-43BE-A26A-B54795D6FE5E}" type="sibTrans" cxnId="{DA825957-57A4-4F5A-B3E8-72E21CD1DAB9}">
      <dgm:prSet/>
      <dgm:spPr/>
      <dgm:t>
        <a:bodyPr/>
        <a:lstStyle/>
        <a:p>
          <a:endParaRPr lang="es-EC"/>
        </a:p>
      </dgm:t>
    </dgm:pt>
    <dgm:pt modelId="{A29324D9-2C5D-4276-B702-0828EA3ABBF7}">
      <dgm:prSet phldrT="[Texto]"/>
      <dgm:spPr/>
      <dgm:t>
        <a:bodyPr/>
        <a:lstStyle/>
        <a:p>
          <a:pPr>
            <a:buNone/>
          </a:pPr>
          <a:r>
            <a:rPr lang="es-EC" dirty="0"/>
            <a:t>Incidir en las causales establecidas, generará la revocatoria de los beneficios otorgados </a:t>
          </a:r>
        </a:p>
      </dgm:t>
    </dgm:pt>
    <dgm:pt modelId="{F22B264F-49A4-4EBD-B480-55CF2F97C325}" type="parTrans" cxnId="{49C3D005-D930-48A0-879B-498D39A5F62F}">
      <dgm:prSet/>
      <dgm:spPr/>
      <dgm:t>
        <a:bodyPr/>
        <a:lstStyle/>
        <a:p>
          <a:endParaRPr lang="es-EC"/>
        </a:p>
      </dgm:t>
    </dgm:pt>
    <dgm:pt modelId="{A6C3BC0F-5D2C-4F7C-B98F-5B3B2A2CE565}" type="sibTrans" cxnId="{49C3D005-D930-48A0-879B-498D39A5F62F}">
      <dgm:prSet/>
      <dgm:spPr/>
      <dgm:t>
        <a:bodyPr/>
        <a:lstStyle/>
        <a:p>
          <a:endParaRPr lang="es-EC"/>
        </a:p>
      </dgm:t>
    </dgm:pt>
    <dgm:pt modelId="{1FA9206B-C8E8-4D5E-8F4B-C3053F0AEC30}" type="pres">
      <dgm:prSet presAssocID="{CC6F775B-A3BF-4111-B853-D62A5583DBE8}" presName="Name0" presStyleCnt="0">
        <dgm:presLayoutVars>
          <dgm:dir/>
          <dgm:animOne val="branch"/>
          <dgm:animLvl val="lvl"/>
        </dgm:presLayoutVars>
      </dgm:prSet>
      <dgm:spPr/>
    </dgm:pt>
    <dgm:pt modelId="{F5D1F13E-F1B7-4166-ADFE-7CC1BE445780}" type="pres">
      <dgm:prSet presAssocID="{A29324D9-2C5D-4276-B702-0828EA3ABBF7}" presName="chaos" presStyleCnt="0"/>
      <dgm:spPr/>
    </dgm:pt>
    <dgm:pt modelId="{29BC7118-7D85-4371-8DF2-94ADE0636303}" type="pres">
      <dgm:prSet presAssocID="{A29324D9-2C5D-4276-B702-0828EA3ABBF7}" presName="parTx1" presStyleLbl="revTx" presStyleIdx="0" presStyleCnt="1"/>
      <dgm:spPr/>
    </dgm:pt>
    <dgm:pt modelId="{7A73721B-505F-4BAE-934C-D50CCD45139B}" type="pres">
      <dgm:prSet presAssocID="{A29324D9-2C5D-4276-B702-0828EA3ABBF7}" presName="c1" presStyleLbl="node1" presStyleIdx="0" presStyleCnt="19"/>
      <dgm:spPr/>
    </dgm:pt>
    <dgm:pt modelId="{AFD2D61A-20D2-4B3D-8D49-91A8E005CA80}" type="pres">
      <dgm:prSet presAssocID="{A29324D9-2C5D-4276-B702-0828EA3ABBF7}" presName="c2" presStyleLbl="node1" presStyleIdx="1" presStyleCnt="19"/>
      <dgm:spPr/>
    </dgm:pt>
    <dgm:pt modelId="{3CDDBAC8-3B3B-4678-8F54-383976C78A3B}" type="pres">
      <dgm:prSet presAssocID="{A29324D9-2C5D-4276-B702-0828EA3ABBF7}" presName="c3" presStyleLbl="node1" presStyleIdx="2" presStyleCnt="19"/>
      <dgm:spPr/>
    </dgm:pt>
    <dgm:pt modelId="{6E97AA47-B55B-40AB-B66D-21FD080D0A9E}" type="pres">
      <dgm:prSet presAssocID="{A29324D9-2C5D-4276-B702-0828EA3ABBF7}" presName="c4" presStyleLbl="node1" presStyleIdx="3" presStyleCnt="19"/>
      <dgm:spPr/>
    </dgm:pt>
    <dgm:pt modelId="{84B7F25A-779F-4352-843B-D34A4723403F}" type="pres">
      <dgm:prSet presAssocID="{A29324D9-2C5D-4276-B702-0828EA3ABBF7}" presName="c5" presStyleLbl="node1" presStyleIdx="4" presStyleCnt="19"/>
      <dgm:spPr/>
    </dgm:pt>
    <dgm:pt modelId="{5874053E-7B6D-4F8D-9924-8AF755B48260}" type="pres">
      <dgm:prSet presAssocID="{A29324D9-2C5D-4276-B702-0828EA3ABBF7}" presName="c6" presStyleLbl="node1" presStyleIdx="5" presStyleCnt="19"/>
      <dgm:spPr/>
    </dgm:pt>
    <dgm:pt modelId="{5B9AAC1D-B8E0-44E3-AA53-1BE2C0F88200}" type="pres">
      <dgm:prSet presAssocID="{A29324D9-2C5D-4276-B702-0828EA3ABBF7}" presName="c7" presStyleLbl="node1" presStyleIdx="6" presStyleCnt="19"/>
      <dgm:spPr/>
    </dgm:pt>
    <dgm:pt modelId="{BC5D4710-93F4-4774-A83B-FEE02D8450DF}" type="pres">
      <dgm:prSet presAssocID="{A29324D9-2C5D-4276-B702-0828EA3ABBF7}" presName="c8" presStyleLbl="node1" presStyleIdx="7" presStyleCnt="19"/>
      <dgm:spPr/>
    </dgm:pt>
    <dgm:pt modelId="{1E633DB1-831E-453F-A1CF-227998BCEBEB}" type="pres">
      <dgm:prSet presAssocID="{A29324D9-2C5D-4276-B702-0828EA3ABBF7}" presName="c9" presStyleLbl="node1" presStyleIdx="8" presStyleCnt="19"/>
      <dgm:spPr/>
    </dgm:pt>
    <dgm:pt modelId="{6E429759-A9E8-4D2D-BF9E-38BB6C257467}" type="pres">
      <dgm:prSet presAssocID="{A29324D9-2C5D-4276-B702-0828EA3ABBF7}" presName="c10" presStyleLbl="node1" presStyleIdx="9" presStyleCnt="19"/>
      <dgm:spPr/>
    </dgm:pt>
    <dgm:pt modelId="{982B75DE-2CD4-48FA-BDD3-F9947A84D7A3}" type="pres">
      <dgm:prSet presAssocID="{A29324D9-2C5D-4276-B702-0828EA3ABBF7}" presName="c11" presStyleLbl="node1" presStyleIdx="10" presStyleCnt="19"/>
      <dgm:spPr/>
    </dgm:pt>
    <dgm:pt modelId="{F40D871F-5917-4AF4-9E02-5D641AB14036}" type="pres">
      <dgm:prSet presAssocID="{A29324D9-2C5D-4276-B702-0828EA3ABBF7}" presName="c12" presStyleLbl="node1" presStyleIdx="11" presStyleCnt="19"/>
      <dgm:spPr/>
    </dgm:pt>
    <dgm:pt modelId="{69C6B6BC-C1B9-4F44-ADBE-0C01D6910707}" type="pres">
      <dgm:prSet presAssocID="{A29324D9-2C5D-4276-B702-0828EA3ABBF7}" presName="c13" presStyleLbl="node1" presStyleIdx="12" presStyleCnt="19"/>
      <dgm:spPr/>
    </dgm:pt>
    <dgm:pt modelId="{370D356C-D50B-48FE-A0C8-89EAD44579E3}" type="pres">
      <dgm:prSet presAssocID="{A29324D9-2C5D-4276-B702-0828EA3ABBF7}" presName="c14" presStyleLbl="node1" presStyleIdx="13" presStyleCnt="19"/>
      <dgm:spPr/>
    </dgm:pt>
    <dgm:pt modelId="{9C41EBF0-D0AB-42D0-93F1-BDAE4FC942B7}" type="pres">
      <dgm:prSet presAssocID="{A29324D9-2C5D-4276-B702-0828EA3ABBF7}" presName="c15" presStyleLbl="node1" presStyleIdx="14" presStyleCnt="19"/>
      <dgm:spPr/>
    </dgm:pt>
    <dgm:pt modelId="{BC41ED44-29F0-485C-A666-EB46960B62F0}" type="pres">
      <dgm:prSet presAssocID="{A29324D9-2C5D-4276-B702-0828EA3ABBF7}" presName="c16" presStyleLbl="node1" presStyleIdx="15" presStyleCnt="19"/>
      <dgm:spPr/>
    </dgm:pt>
    <dgm:pt modelId="{0AFFD468-EB35-4451-8589-874B2CD6CFE1}" type="pres">
      <dgm:prSet presAssocID="{A29324D9-2C5D-4276-B702-0828EA3ABBF7}" presName="c17" presStyleLbl="node1" presStyleIdx="16" presStyleCnt="19"/>
      <dgm:spPr/>
    </dgm:pt>
    <dgm:pt modelId="{D8D993ED-729B-4F89-B196-E5EE83CD86E8}" type="pres">
      <dgm:prSet presAssocID="{A29324D9-2C5D-4276-B702-0828EA3ABBF7}" presName="c18" presStyleLbl="node1" presStyleIdx="17" presStyleCnt="19"/>
      <dgm:spPr/>
    </dgm:pt>
    <dgm:pt modelId="{9DC719DA-0C7D-43D6-A2B6-887C3ACCAC2A}" type="pres">
      <dgm:prSet presAssocID="{A6C3BC0F-5D2C-4F7C-B98F-5B3B2A2CE565}" presName="chevronComposite1" presStyleCnt="0"/>
      <dgm:spPr/>
    </dgm:pt>
    <dgm:pt modelId="{5176783D-C856-451B-A572-B6FFE8E701AB}" type="pres">
      <dgm:prSet presAssocID="{A6C3BC0F-5D2C-4F7C-B98F-5B3B2A2CE565}" presName="chevron1" presStyleLbl="sibTrans2D1" presStyleIdx="0" presStyleCnt="2"/>
      <dgm:spPr/>
    </dgm:pt>
    <dgm:pt modelId="{484DAB53-587E-4609-B11E-B24ABB73C145}" type="pres">
      <dgm:prSet presAssocID="{A6C3BC0F-5D2C-4F7C-B98F-5B3B2A2CE565}" presName="spChevron1" presStyleCnt="0"/>
      <dgm:spPr/>
    </dgm:pt>
    <dgm:pt modelId="{421930BE-152C-48D1-967B-9D38865E1E28}" type="pres">
      <dgm:prSet presAssocID="{A6C3BC0F-5D2C-4F7C-B98F-5B3B2A2CE565}" presName="overlap" presStyleCnt="0"/>
      <dgm:spPr/>
    </dgm:pt>
    <dgm:pt modelId="{06F95007-6660-4363-9244-7A30A4128ACE}" type="pres">
      <dgm:prSet presAssocID="{A6C3BC0F-5D2C-4F7C-B98F-5B3B2A2CE565}" presName="chevronComposite2" presStyleCnt="0"/>
      <dgm:spPr/>
    </dgm:pt>
    <dgm:pt modelId="{883EA656-87F6-4655-8BA2-65452FC0ACAF}" type="pres">
      <dgm:prSet presAssocID="{A6C3BC0F-5D2C-4F7C-B98F-5B3B2A2CE565}" presName="chevron2" presStyleLbl="sibTrans2D1" presStyleIdx="1" presStyleCnt="2"/>
      <dgm:spPr/>
    </dgm:pt>
    <dgm:pt modelId="{DF15B4FB-035D-4EA1-82C9-0E806764B82A}" type="pres">
      <dgm:prSet presAssocID="{A6C3BC0F-5D2C-4F7C-B98F-5B3B2A2CE565}" presName="spChevron2" presStyleCnt="0"/>
      <dgm:spPr/>
    </dgm:pt>
    <dgm:pt modelId="{5B772C3F-0BEF-437A-8D68-9F8D47CC09D3}" type="pres">
      <dgm:prSet presAssocID="{ACE9E115-F2FE-4041-B3C0-019738F9FDF4}" presName="last" presStyleCnt="0"/>
      <dgm:spPr/>
    </dgm:pt>
    <dgm:pt modelId="{DB1A34DF-E11F-45E5-AF3E-E32D79B9B7C2}" type="pres">
      <dgm:prSet presAssocID="{ACE9E115-F2FE-4041-B3C0-019738F9FDF4}" presName="circleTx" presStyleLbl="node1" presStyleIdx="18" presStyleCnt="19"/>
      <dgm:spPr/>
    </dgm:pt>
    <dgm:pt modelId="{224BF461-6AD3-4023-B423-27631DD24656}" type="pres">
      <dgm:prSet presAssocID="{ACE9E115-F2FE-4041-B3C0-019738F9FDF4}" presName="spN" presStyleCnt="0"/>
      <dgm:spPr/>
    </dgm:pt>
  </dgm:ptLst>
  <dgm:cxnLst>
    <dgm:cxn modelId="{49C3D005-D930-48A0-879B-498D39A5F62F}" srcId="{CC6F775B-A3BF-4111-B853-D62A5583DBE8}" destId="{A29324D9-2C5D-4276-B702-0828EA3ABBF7}" srcOrd="0" destOrd="0" parTransId="{F22B264F-49A4-4EBD-B480-55CF2F97C325}" sibTransId="{A6C3BC0F-5D2C-4F7C-B98F-5B3B2A2CE565}"/>
    <dgm:cxn modelId="{BED85106-86FF-4706-A773-718E649E2AD9}" type="presOf" srcId="{CC6F775B-A3BF-4111-B853-D62A5583DBE8}" destId="{1FA9206B-C8E8-4D5E-8F4B-C3053F0AEC30}" srcOrd="0" destOrd="0" presId="urn:microsoft.com/office/officeart/2009/3/layout/RandomtoResultProcess"/>
    <dgm:cxn modelId="{61D7E73F-268B-4F22-ACB1-504CDA396ED5}" type="presOf" srcId="{ACE9E115-F2FE-4041-B3C0-019738F9FDF4}" destId="{DB1A34DF-E11F-45E5-AF3E-E32D79B9B7C2}" srcOrd="0" destOrd="0" presId="urn:microsoft.com/office/officeart/2009/3/layout/RandomtoResultProcess"/>
    <dgm:cxn modelId="{DA825957-57A4-4F5A-B3E8-72E21CD1DAB9}" srcId="{CC6F775B-A3BF-4111-B853-D62A5583DBE8}" destId="{ACE9E115-F2FE-4041-B3C0-019738F9FDF4}" srcOrd="1" destOrd="0" parTransId="{5EED0AC8-1FFC-42EC-A1F0-FCF2BAC3D0AD}" sibTransId="{DC3CDB88-7AE5-43BE-A26A-B54795D6FE5E}"/>
    <dgm:cxn modelId="{52A15FDD-55E4-4E2E-BBA0-F48C929B11E0}" type="presOf" srcId="{A29324D9-2C5D-4276-B702-0828EA3ABBF7}" destId="{29BC7118-7D85-4371-8DF2-94ADE0636303}" srcOrd="0" destOrd="0" presId="urn:microsoft.com/office/officeart/2009/3/layout/RandomtoResultProcess"/>
    <dgm:cxn modelId="{C24C1732-751D-4DD7-BDDC-3F57A9B73006}" type="presParOf" srcId="{1FA9206B-C8E8-4D5E-8F4B-C3053F0AEC30}" destId="{F5D1F13E-F1B7-4166-ADFE-7CC1BE445780}" srcOrd="0" destOrd="0" presId="urn:microsoft.com/office/officeart/2009/3/layout/RandomtoResultProcess"/>
    <dgm:cxn modelId="{6CD616D2-149D-4478-9F2A-9E3E92301703}" type="presParOf" srcId="{F5D1F13E-F1B7-4166-ADFE-7CC1BE445780}" destId="{29BC7118-7D85-4371-8DF2-94ADE0636303}" srcOrd="0" destOrd="0" presId="urn:microsoft.com/office/officeart/2009/3/layout/RandomtoResultProcess"/>
    <dgm:cxn modelId="{E33C26D9-0816-4FD4-94BF-B73E74E89801}" type="presParOf" srcId="{F5D1F13E-F1B7-4166-ADFE-7CC1BE445780}" destId="{7A73721B-505F-4BAE-934C-D50CCD45139B}" srcOrd="1" destOrd="0" presId="urn:microsoft.com/office/officeart/2009/3/layout/RandomtoResultProcess"/>
    <dgm:cxn modelId="{4CF7A3A9-7140-45F3-8CDF-5FA3CA736F21}" type="presParOf" srcId="{F5D1F13E-F1B7-4166-ADFE-7CC1BE445780}" destId="{AFD2D61A-20D2-4B3D-8D49-91A8E005CA80}" srcOrd="2" destOrd="0" presId="urn:microsoft.com/office/officeart/2009/3/layout/RandomtoResultProcess"/>
    <dgm:cxn modelId="{5FEB459C-BDB0-4AE1-9DEE-E71767A7E077}" type="presParOf" srcId="{F5D1F13E-F1B7-4166-ADFE-7CC1BE445780}" destId="{3CDDBAC8-3B3B-4678-8F54-383976C78A3B}" srcOrd="3" destOrd="0" presId="urn:microsoft.com/office/officeart/2009/3/layout/RandomtoResultProcess"/>
    <dgm:cxn modelId="{D4E04ED4-BCAE-4FC9-95C2-063357B10FA5}" type="presParOf" srcId="{F5D1F13E-F1B7-4166-ADFE-7CC1BE445780}" destId="{6E97AA47-B55B-40AB-B66D-21FD080D0A9E}" srcOrd="4" destOrd="0" presId="urn:microsoft.com/office/officeart/2009/3/layout/RandomtoResultProcess"/>
    <dgm:cxn modelId="{7C2FB69B-3D72-4670-A103-B5F4E2C438CE}" type="presParOf" srcId="{F5D1F13E-F1B7-4166-ADFE-7CC1BE445780}" destId="{84B7F25A-779F-4352-843B-D34A4723403F}" srcOrd="5" destOrd="0" presId="urn:microsoft.com/office/officeart/2009/3/layout/RandomtoResultProcess"/>
    <dgm:cxn modelId="{40B8AA16-4E0E-4FDA-B838-4FBE9D7F8802}" type="presParOf" srcId="{F5D1F13E-F1B7-4166-ADFE-7CC1BE445780}" destId="{5874053E-7B6D-4F8D-9924-8AF755B48260}" srcOrd="6" destOrd="0" presId="urn:microsoft.com/office/officeart/2009/3/layout/RandomtoResultProcess"/>
    <dgm:cxn modelId="{5FA32DA5-4885-4FE9-9632-1EBAD7A59C91}" type="presParOf" srcId="{F5D1F13E-F1B7-4166-ADFE-7CC1BE445780}" destId="{5B9AAC1D-B8E0-44E3-AA53-1BE2C0F88200}" srcOrd="7" destOrd="0" presId="urn:microsoft.com/office/officeart/2009/3/layout/RandomtoResultProcess"/>
    <dgm:cxn modelId="{ECDD9751-DBBD-4BF1-BDA7-8F42775BF1DA}" type="presParOf" srcId="{F5D1F13E-F1B7-4166-ADFE-7CC1BE445780}" destId="{BC5D4710-93F4-4774-A83B-FEE02D8450DF}" srcOrd="8" destOrd="0" presId="urn:microsoft.com/office/officeart/2009/3/layout/RandomtoResultProcess"/>
    <dgm:cxn modelId="{DB32F13E-0586-4B2B-B6EF-B47604322870}" type="presParOf" srcId="{F5D1F13E-F1B7-4166-ADFE-7CC1BE445780}" destId="{1E633DB1-831E-453F-A1CF-227998BCEBEB}" srcOrd="9" destOrd="0" presId="urn:microsoft.com/office/officeart/2009/3/layout/RandomtoResultProcess"/>
    <dgm:cxn modelId="{362FC1FC-AC58-4202-ADD8-504D0B795C4A}" type="presParOf" srcId="{F5D1F13E-F1B7-4166-ADFE-7CC1BE445780}" destId="{6E429759-A9E8-4D2D-BF9E-38BB6C257467}" srcOrd="10" destOrd="0" presId="urn:microsoft.com/office/officeart/2009/3/layout/RandomtoResultProcess"/>
    <dgm:cxn modelId="{10D83534-B2B3-4EDB-88E7-FFB63ED9626D}" type="presParOf" srcId="{F5D1F13E-F1B7-4166-ADFE-7CC1BE445780}" destId="{982B75DE-2CD4-48FA-BDD3-F9947A84D7A3}" srcOrd="11" destOrd="0" presId="urn:microsoft.com/office/officeart/2009/3/layout/RandomtoResultProcess"/>
    <dgm:cxn modelId="{05A1E8C0-C455-4CAE-BCF0-ED0727572034}" type="presParOf" srcId="{F5D1F13E-F1B7-4166-ADFE-7CC1BE445780}" destId="{F40D871F-5917-4AF4-9E02-5D641AB14036}" srcOrd="12" destOrd="0" presId="urn:microsoft.com/office/officeart/2009/3/layout/RandomtoResultProcess"/>
    <dgm:cxn modelId="{8550FF29-6560-44A7-973E-6E18F668331A}" type="presParOf" srcId="{F5D1F13E-F1B7-4166-ADFE-7CC1BE445780}" destId="{69C6B6BC-C1B9-4F44-ADBE-0C01D6910707}" srcOrd="13" destOrd="0" presId="urn:microsoft.com/office/officeart/2009/3/layout/RandomtoResultProcess"/>
    <dgm:cxn modelId="{479D2FBB-D0D0-4176-A029-D80085E3A5E5}" type="presParOf" srcId="{F5D1F13E-F1B7-4166-ADFE-7CC1BE445780}" destId="{370D356C-D50B-48FE-A0C8-89EAD44579E3}" srcOrd="14" destOrd="0" presId="urn:microsoft.com/office/officeart/2009/3/layout/RandomtoResultProcess"/>
    <dgm:cxn modelId="{FACD1643-5537-49D5-AEA0-C3E261C444E9}" type="presParOf" srcId="{F5D1F13E-F1B7-4166-ADFE-7CC1BE445780}" destId="{9C41EBF0-D0AB-42D0-93F1-BDAE4FC942B7}" srcOrd="15" destOrd="0" presId="urn:microsoft.com/office/officeart/2009/3/layout/RandomtoResultProcess"/>
    <dgm:cxn modelId="{FD8A4877-7487-4CE9-9828-65F11BCB409E}" type="presParOf" srcId="{F5D1F13E-F1B7-4166-ADFE-7CC1BE445780}" destId="{BC41ED44-29F0-485C-A666-EB46960B62F0}" srcOrd="16" destOrd="0" presId="urn:microsoft.com/office/officeart/2009/3/layout/RandomtoResultProcess"/>
    <dgm:cxn modelId="{C0EF03BA-02A0-4390-A979-46C668C20424}" type="presParOf" srcId="{F5D1F13E-F1B7-4166-ADFE-7CC1BE445780}" destId="{0AFFD468-EB35-4451-8589-874B2CD6CFE1}" srcOrd="17" destOrd="0" presId="urn:microsoft.com/office/officeart/2009/3/layout/RandomtoResultProcess"/>
    <dgm:cxn modelId="{F3088B15-43E3-4C1E-AFDB-C5FC0CF02F48}" type="presParOf" srcId="{F5D1F13E-F1B7-4166-ADFE-7CC1BE445780}" destId="{D8D993ED-729B-4F89-B196-E5EE83CD86E8}" srcOrd="18" destOrd="0" presId="urn:microsoft.com/office/officeart/2009/3/layout/RandomtoResultProcess"/>
    <dgm:cxn modelId="{37566B96-D27D-4472-971C-9763A756A0C4}" type="presParOf" srcId="{1FA9206B-C8E8-4D5E-8F4B-C3053F0AEC30}" destId="{9DC719DA-0C7D-43D6-A2B6-887C3ACCAC2A}" srcOrd="1" destOrd="0" presId="urn:microsoft.com/office/officeart/2009/3/layout/RandomtoResultProcess"/>
    <dgm:cxn modelId="{AF56581B-1409-492C-B60A-19A7CB287934}" type="presParOf" srcId="{9DC719DA-0C7D-43D6-A2B6-887C3ACCAC2A}" destId="{5176783D-C856-451B-A572-B6FFE8E701AB}" srcOrd="0" destOrd="0" presId="urn:microsoft.com/office/officeart/2009/3/layout/RandomtoResultProcess"/>
    <dgm:cxn modelId="{B3C1F7C1-C4EF-452A-87FF-CD5F14F8EF7B}" type="presParOf" srcId="{9DC719DA-0C7D-43D6-A2B6-887C3ACCAC2A}" destId="{484DAB53-587E-4609-B11E-B24ABB73C145}" srcOrd="1" destOrd="0" presId="urn:microsoft.com/office/officeart/2009/3/layout/RandomtoResultProcess"/>
    <dgm:cxn modelId="{8F68C18D-5FBC-4FFE-A346-A95EF9A26787}" type="presParOf" srcId="{1FA9206B-C8E8-4D5E-8F4B-C3053F0AEC30}" destId="{421930BE-152C-48D1-967B-9D38865E1E28}" srcOrd="2" destOrd="0" presId="urn:microsoft.com/office/officeart/2009/3/layout/RandomtoResultProcess"/>
    <dgm:cxn modelId="{49D527FF-7D85-4FF9-AC37-922043AFBFF3}" type="presParOf" srcId="{1FA9206B-C8E8-4D5E-8F4B-C3053F0AEC30}" destId="{06F95007-6660-4363-9244-7A30A4128ACE}" srcOrd="3" destOrd="0" presId="urn:microsoft.com/office/officeart/2009/3/layout/RandomtoResultProcess"/>
    <dgm:cxn modelId="{87EF8070-0B6A-493B-B416-81966CDFB9A5}" type="presParOf" srcId="{06F95007-6660-4363-9244-7A30A4128ACE}" destId="{883EA656-87F6-4655-8BA2-65452FC0ACAF}" srcOrd="0" destOrd="0" presId="urn:microsoft.com/office/officeart/2009/3/layout/RandomtoResultProcess"/>
    <dgm:cxn modelId="{1A2FD1E7-B373-41C9-AD28-F31865FF9135}" type="presParOf" srcId="{06F95007-6660-4363-9244-7A30A4128ACE}" destId="{DF15B4FB-035D-4EA1-82C9-0E806764B82A}" srcOrd="1" destOrd="0" presId="urn:microsoft.com/office/officeart/2009/3/layout/RandomtoResultProcess"/>
    <dgm:cxn modelId="{762C2795-E9D5-490B-AD23-920CC28C8D90}" type="presParOf" srcId="{1FA9206B-C8E8-4D5E-8F4B-C3053F0AEC30}" destId="{5B772C3F-0BEF-437A-8D68-9F8D47CC09D3}" srcOrd="4" destOrd="0" presId="urn:microsoft.com/office/officeart/2009/3/layout/RandomtoResultProcess"/>
    <dgm:cxn modelId="{A4A30075-A221-4456-B5DF-07128D5AD089}" type="presParOf" srcId="{5B772C3F-0BEF-437A-8D68-9F8D47CC09D3}" destId="{DB1A34DF-E11F-45E5-AF3E-E32D79B9B7C2}" srcOrd="0" destOrd="0" presId="urn:microsoft.com/office/officeart/2009/3/layout/RandomtoResultProcess"/>
    <dgm:cxn modelId="{89EAA873-6E7A-43C2-9842-391A1BCBC73C}" type="presParOf" srcId="{5B772C3F-0BEF-437A-8D68-9F8D47CC09D3}" destId="{224BF461-6AD3-4023-B423-27631DD24656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5B3C1-3C8A-48B9-9406-A8A9F4480A71}">
      <dsp:nvSpPr>
        <dsp:cNvPr id="0" name=""/>
        <dsp:cNvSpPr/>
      </dsp:nvSpPr>
      <dsp:spPr>
        <a:xfrm>
          <a:off x="0" y="384754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kern="1200" dirty="0"/>
            <a:t>Definir políticas de fomento, promoción, y atracción de las inversiones.</a:t>
          </a:r>
          <a:endParaRPr lang="es-ES" sz="1100" kern="1200" dirty="0"/>
        </a:p>
      </dsp:txBody>
      <dsp:txXfrm>
        <a:off x="28075" y="412829"/>
        <a:ext cx="4569638" cy="518978"/>
      </dsp:txXfrm>
    </dsp:sp>
    <dsp:sp modelId="{13F576FE-B579-4348-9550-60231DD42B1A}">
      <dsp:nvSpPr>
        <dsp:cNvPr id="0" name=""/>
        <dsp:cNvSpPr/>
      </dsp:nvSpPr>
      <dsp:spPr>
        <a:xfrm>
          <a:off x="0" y="991562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kern="1200"/>
            <a:t>Emitir dictamen favorable para la declaratoria de Zonas Francas.</a:t>
          </a:r>
          <a:endParaRPr lang="es-ES" sz="1100" kern="1200"/>
        </a:p>
      </dsp:txBody>
      <dsp:txXfrm>
        <a:off x="28075" y="1019637"/>
        <a:ext cx="4569638" cy="518978"/>
      </dsp:txXfrm>
    </dsp:sp>
    <dsp:sp modelId="{454E3F9B-34DA-4CE5-91F7-8118FDC77619}">
      <dsp:nvSpPr>
        <dsp:cNvPr id="0" name=""/>
        <dsp:cNvSpPr/>
      </dsp:nvSpPr>
      <dsp:spPr>
        <a:xfrm>
          <a:off x="0" y="1598370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kern="1200" dirty="0"/>
            <a:t>Establecer los parámetros que deberán cumplir las inversiones que soliciten someterse al régimen de incentivos.</a:t>
          </a:r>
          <a:endParaRPr lang="es-ES" sz="1100" kern="1200" dirty="0"/>
        </a:p>
      </dsp:txBody>
      <dsp:txXfrm>
        <a:off x="28075" y="1626445"/>
        <a:ext cx="4569638" cy="518978"/>
      </dsp:txXfrm>
    </dsp:sp>
    <dsp:sp modelId="{3AC6C4AB-99D6-4769-9809-648E21D96883}">
      <dsp:nvSpPr>
        <dsp:cNvPr id="0" name=""/>
        <dsp:cNvSpPr/>
      </dsp:nvSpPr>
      <dsp:spPr>
        <a:xfrm>
          <a:off x="0" y="2205179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kern="1200" dirty="0"/>
            <a:t>Aprobar los proyectos de inversión y autorizar la suscripción de contratos de inversión.</a:t>
          </a:r>
          <a:endParaRPr lang="es-ES" sz="1100" kern="1200" dirty="0"/>
        </a:p>
      </dsp:txBody>
      <dsp:txXfrm>
        <a:off x="28075" y="2233254"/>
        <a:ext cx="4569638" cy="518978"/>
      </dsp:txXfrm>
    </dsp:sp>
    <dsp:sp modelId="{83909008-BB11-4251-BC21-BB86F130E52B}">
      <dsp:nvSpPr>
        <dsp:cNvPr id="0" name=""/>
        <dsp:cNvSpPr/>
      </dsp:nvSpPr>
      <dsp:spPr>
        <a:xfrm>
          <a:off x="0" y="2811987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1" i="0" kern="1200" dirty="0"/>
            <a:t>Monitorear a través de la Secretaría del CEPAI el cumplimiento de las obligaciones legales y contractuales de los inversionistas que hubieren firmado contratos de inversión.</a:t>
          </a:r>
          <a:endParaRPr lang="es-ES" sz="1100" b="1" kern="1200" dirty="0"/>
        </a:p>
      </dsp:txBody>
      <dsp:txXfrm>
        <a:off x="28075" y="2840062"/>
        <a:ext cx="4569638" cy="518978"/>
      </dsp:txXfrm>
    </dsp:sp>
    <dsp:sp modelId="{B5BFCC62-2BCD-42D0-AF45-74C4AE9A08F4}">
      <dsp:nvSpPr>
        <dsp:cNvPr id="0" name=""/>
        <dsp:cNvSpPr/>
      </dsp:nvSpPr>
      <dsp:spPr>
        <a:xfrm>
          <a:off x="0" y="3418795"/>
          <a:ext cx="4625788" cy="57512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b="0" i="0" kern="1200" dirty="0"/>
            <a:t>Disponer la revocatoria de los beneficios otorgados a los inversionistas en los contratos de inversión.</a:t>
          </a:r>
          <a:endParaRPr lang="es-ES" sz="1100" kern="1200" dirty="0"/>
        </a:p>
      </dsp:txBody>
      <dsp:txXfrm>
        <a:off x="28075" y="3446870"/>
        <a:ext cx="4569638" cy="5189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1D8824-DB19-4A4B-B890-8D879E92F650}">
      <dsp:nvSpPr>
        <dsp:cNvPr id="0" name=""/>
        <dsp:cNvSpPr/>
      </dsp:nvSpPr>
      <dsp:spPr>
        <a:xfrm>
          <a:off x="0" y="466919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Ministerio de Producción, Comercio Exterior, Inversiones y Pesca </a:t>
          </a:r>
          <a:r>
            <a:rPr lang="es-ES" sz="1400" b="0" i="1" kern="1200" dirty="0"/>
            <a:t>(quien lo preside)</a:t>
          </a:r>
          <a:endParaRPr lang="es-ES" sz="1400" i="1" kern="1200" dirty="0"/>
        </a:p>
      </dsp:txBody>
      <dsp:txXfrm>
        <a:off x="26387" y="493306"/>
        <a:ext cx="4762472" cy="487766"/>
      </dsp:txXfrm>
    </dsp:sp>
    <dsp:sp modelId="{33CF2E86-67B3-4767-9CA2-721603084E5A}">
      <dsp:nvSpPr>
        <dsp:cNvPr id="0" name=""/>
        <dsp:cNvSpPr/>
      </dsp:nvSpPr>
      <dsp:spPr>
        <a:xfrm>
          <a:off x="0" y="1047779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/>
            <a:t>Ministerio de Economía y Finanzas</a:t>
          </a:r>
          <a:endParaRPr lang="es-ES" sz="1400" kern="1200"/>
        </a:p>
      </dsp:txBody>
      <dsp:txXfrm>
        <a:off x="26387" y="1074166"/>
        <a:ext cx="4762472" cy="487766"/>
      </dsp:txXfrm>
    </dsp:sp>
    <dsp:sp modelId="{5EE4C4E3-FBEC-4FC7-BBD9-8393DA5AB569}">
      <dsp:nvSpPr>
        <dsp:cNvPr id="0" name=""/>
        <dsp:cNvSpPr/>
      </dsp:nvSpPr>
      <dsp:spPr>
        <a:xfrm>
          <a:off x="0" y="1628639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Secretaría Nacional de Planificación</a:t>
          </a:r>
          <a:endParaRPr lang="es-ES" sz="1400" kern="1200" dirty="0"/>
        </a:p>
      </dsp:txBody>
      <dsp:txXfrm>
        <a:off x="26387" y="1655026"/>
        <a:ext cx="4762472" cy="487766"/>
      </dsp:txXfrm>
    </dsp:sp>
    <dsp:sp modelId="{1CEB72A3-E630-4EBB-A013-0199EC5605C1}">
      <dsp:nvSpPr>
        <dsp:cNvPr id="0" name=""/>
        <dsp:cNvSpPr/>
      </dsp:nvSpPr>
      <dsp:spPr>
        <a:xfrm>
          <a:off x="0" y="2209499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/>
            <a:t>Secretaría General de Administración Pública y Gabinete de la Presidencia de la República</a:t>
          </a:r>
          <a:endParaRPr lang="es-ES" sz="1400" kern="1200"/>
        </a:p>
      </dsp:txBody>
      <dsp:txXfrm>
        <a:off x="26387" y="2235886"/>
        <a:ext cx="4762472" cy="487766"/>
      </dsp:txXfrm>
    </dsp:sp>
    <dsp:sp modelId="{63256A62-A567-4719-BA53-18ACD5EA10F0}">
      <dsp:nvSpPr>
        <dsp:cNvPr id="0" name=""/>
        <dsp:cNvSpPr/>
      </dsp:nvSpPr>
      <dsp:spPr>
        <a:xfrm>
          <a:off x="0" y="2790358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Entidades Rectoras en materia en la que se desarrolla la inversión </a:t>
          </a:r>
          <a:r>
            <a:rPr lang="es-ES" sz="1400" b="0" i="1" kern="1200" dirty="0"/>
            <a:t>(únicamente en el ámbito de sus competencias)</a:t>
          </a:r>
          <a:endParaRPr lang="es-ES" sz="1400" i="1" kern="1200" dirty="0"/>
        </a:p>
      </dsp:txBody>
      <dsp:txXfrm>
        <a:off x="26387" y="2816745"/>
        <a:ext cx="4762472" cy="487766"/>
      </dsp:txXfrm>
    </dsp:sp>
    <dsp:sp modelId="{124F90CE-EA4F-4D20-A5C6-32051281898A}">
      <dsp:nvSpPr>
        <dsp:cNvPr id="0" name=""/>
        <dsp:cNvSpPr/>
      </dsp:nvSpPr>
      <dsp:spPr>
        <a:xfrm>
          <a:off x="0" y="3371219"/>
          <a:ext cx="4815246" cy="5405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kern="1200" dirty="0"/>
            <a:t>Servicios de Rentas Internas </a:t>
          </a:r>
          <a:r>
            <a:rPr lang="es-ES" sz="1400" b="0" i="1" kern="1200" dirty="0"/>
            <a:t>(Con voz y sin voto)</a:t>
          </a:r>
          <a:endParaRPr lang="es-ES" sz="1400" i="1" kern="1200" dirty="0"/>
        </a:p>
      </dsp:txBody>
      <dsp:txXfrm>
        <a:off x="26387" y="3397606"/>
        <a:ext cx="4762472" cy="4877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3C6D1-C835-4880-9736-FB034429C153}">
      <dsp:nvSpPr>
        <dsp:cNvPr id="0" name=""/>
        <dsp:cNvSpPr/>
      </dsp:nvSpPr>
      <dsp:spPr>
        <a:xfrm>
          <a:off x="3675" y="537078"/>
          <a:ext cx="1645665" cy="2066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Emitir informes de viabilidad en materia de Zonas Francas.</a:t>
          </a:r>
          <a:endParaRPr lang="es-ES" sz="1200" kern="1200" dirty="0"/>
        </a:p>
      </dsp:txBody>
      <dsp:txXfrm>
        <a:off x="3675" y="537078"/>
        <a:ext cx="1645665" cy="2066528"/>
      </dsp:txXfrm>
    </dsp:sp>
    <dsp:sp modelId="{987DEA31-A8A1-46C9-920A-99A99F406186}">
      <dsp:nvSpPr>
        <dsp:cNvPr id="0" name=""/>
        <dsp:cNvSpPr/>
      </dsp:nvSpPr>
      <dsp:spPr>
        <a:xfrm>
          <a:off x="1994931" y="523633"/>
          <a:ext cx="1645665" cy="2066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Suscribir los contratos de inversión, previa aprobación del CEPAI.</a:t>
          </a:r>
          <a:endParaRPr lang="es-ES" sz="1200" kern="1200" dirty="0"/>
        </a:p>
      </dsp:txBody>
      <dsp:txXfrm>
        <a:off x="1994931" y="523633"/>
        <a:ext cx="1645665" cy="2066528"/>
      </dsp:txXfrm>
    </dsp:sp>
    <dsp:sp modelId="{CE9DD12E-4FA1-40EC-A6AD-FF3A2354A242}">
      <dsp:nvSpPr>
        <dsp:cNvPr id="0" name=""/>
        <dsp:cNvSpPr/>
      </dsp:nvSpPr>
      <dsp:spPr>
        <a:xfrm>
          <a:off x="3986186" y="523633"/>
          <a:ext cx="1645665" cy="2066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Mantener un registro actualizado de los beneficiarios de los incentivos y de los contratos de inversión que se suscriban en el país.</a:t>
          </a:r>
          <a:endParaRPr lang="es-ES" sz="1200" kern="1200" dirty="0"/>
        </a:p>
      </dsp:txBody>
      <dsp:txXfrm>
        <a:off x="3986186" y="523633"/>
        <a:ext cx="1645665" cy="2066528"/>
      </dsp:txXfrm>
    </dsp:sp>
    <dsp:sp modelId="{1F624659-36A5-4782-A21A-59FB6BAA8A17}">
      <dsp:nvSpPr>
        <dsp:cNvPr id="0" name=""/>
        <dsp:cNvSpPr/>
      </dsp:nvSpPr>
      <dsp:spPr>
        <a:xfrm>
          <a:off x="5977442" y="523633"/>
          <a:ext cx="1645665" cy="2066528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Realizar el seguimiento y monitoreo del cumplimiento de las obligaciones legales y contractuales asumidas por los inversionistas en los contratos de inversión.</a:t>
          </a:r>
          <a:endParaRPr lang="es-ES" sz="1200" kern="1200" dirty="0"/>
        </a:p>
      </dsp:txBody>
      <dsp:txXfrm>
        <a:off x="5977442" y="523633"/>
        <a:ext cx="1645665" cy="2066528"/>
      </dsp:txXfrm>
    </dsp:sp>
    <dsp:sp modelId="{E5A34A6A-F47C-438D-9D03-C89A11A148FC}">
      <dsp:nvSpPr>
        <dsp:cNvPr id="0" name=""/>
        <dsp:cNvSpPr/>
      </dsp:nvSpPr>
      <dsp:spPr>
        <a:xfrm>
          <a:off x="7968697" y="523633"/>
          <a:ext cx="1645665" cy="2066528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Coordinar con los organismos de control competentes la ejecución adecuada de los beneficios para cada proyecto de inversión.</a:t>
          </a:r>
          <a:endParaRPr lang="es-ES" sz="1200" kern="1200" dirty="0"/>
        </a:p>
      </dsp:txBody>
      <dsp:txXfrm>
        <a:off x="7968697" y="523633"/>
        <a:ext cx="1645665" cy="2066528"/>
      </dsp:txXfrm>
    </dsp:sp>
    <dsp:sp modelId="{4C08DC7B-317B-4ADF-AF61-380CA2D5887E}">
      <dsp:nvSpPr>
        <dsp:cNvPr id="0" name=""/>
        <dsp:cNvSpPr/>
      </dsp:nvSpPr>
      <dsp:spPr>
        <a:xfrm>
          <a:off x="9959953" y="523633"/>
          <a:ext cx="1645665" cy="2066528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b="0" i="0" kern="1200" dirty="0"/>
            <a:t>Notificar al inversionista el incumplimiento de requisitos, montos y plazos para realizar la inversión y/o los compromisos asumidos por el inversor en relación con el contrato de inversión.</a:t>
          </a:r>
          <a:endParaRPr lang="es-ES" sz="1200" kern="1200" dirty="0"/>
        </a:p>
      </dsp:txBody>
      <dsp:txXfrm>
        <a:off x="9959953" y="523633"/>
        <a:ext cx="1645665" cy="20665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D0AB8-2F15-4719-941E-6DF4FD577478}">
      <dsp:nvSpPr>
        <dsp:cNvPr id="0" name=""/>
        <dsp:cNvSpPr/>
      </dsp:nvSpPr>
      <dsp:spPr>
        <a:xfrm rot="16200000">
          <a:off x="-363158" y="365770"/>
          <a:ext cx="3294528" cy="2562987"/>
        </a:xfrm>
        <a:prstGeom prst="flowChartManualOperati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kern="1200" baseline="0" dirty="0"/>
            <a:t>Todos los inversionistas y sociedades receptoras, que hayan suscrito un contrato de inversión están sujetos al seguimiento y monitoreo en la ejecución de sus proyectos.</a:t>
          </a:r>
          <a:endParaRPr lang="es-ES" sz="1600" kern="1200" dirty="0"/>
        </a:p>
      </dsp:txBody>
      <dsp:txXfrm rot="5400000">
        <a:off x="2613" y="658905"/>
        <a:ext cx="2562987" cy="1976716"/>
      </dsp:txXfrm>
    </dsp:sp>
    <dsp:sp modelId="{E7016548-414A-44CF-96C9-05EAB7F79F23}">
      <dsp:nvSpPr>
        <dsp:cNvPr id="0" name=""/>
        <dsp:cNvSpPr/>
      </dsp:nvSpPr>
      <dsp:spPr>
        <a:xfrm rot="16200000">
          <a:off x="2392053" y="365770"/>
          <a:ext cx="3294528" cy="2562987"/>
        </a:xfrm>
        <a:prstGeom prst="flowChartManualOperation">
          <a:avLst/>
        </a:prstGeom>
        <a:solidFill>
          <a:schemeClr val="accent1">
            <a:shade val="80000"/>
            <a:hueOff val="116428"/>
            <a:satOff val="-2085"/>
            <a:lumOff val="8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lvl="0" indent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kern="1200" baseline="0" dirty="0"/>
            <a:t>Objeto de monitoreo: Objeto, monto, empleo, plazo, y demás compromisos establecidos en el contrato. </a:t>
          </a:r>
          <a:endParaRPr lang="es-ES" sz="1600" kern="1200" dirty="0"/>
        </a:p>
      </dsp:txBody>
      <dsp:txXfrm rot="5400000">
        <a:off x="2757824" y="658905"/>
        <a:ext cx="2562987" cy="1976716"/>
      </dsp:txXfrm>
    </dsp:sp>
    <dsp:sp modelId="{CAFE16AC-BF30-4BDB-8EF0-E07FA5CDB0FA}">
      <dsp:nvSpPr>
        <dsp:cNvPr id="0" name=""/>
        <dsp:cNvSpPr/>
      </dsp:nvSpPr>
      <dsp:spPr>
        <a:xfrm rot="16200000">
          <a:off x="5147265" y="365770"/>
          <a:ext cx="3294528" cy="2562987"/>
        </a:xfrm>
        <a:prstGeom prst="flowChartManualOperation">
          <a:avLst/>
        </a:prstGeom>
        <a:solidFill>
          <a:schemeClr val="accent1">
            <a:shade val="80000"/>
            <a:hueOff val="232855"/>
            <a:satOff val="-4171"/>
            <a:lumOff val="177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0" i="0" kern="1200" baseline="0" dirty="0"/>
            <a:t>El monitoreo y seguimiento podrá ejecutarse conforme lo establecido en el Reglamento, así como en cualquier momento que lo determine el ente rector de las inversiones.</a:t>
          </a:r>
          <a:endParaRPr lang="es-ES" sz="1600" kern="1200" dirty="0"/>
        </a:p>
      </dsp:txBody>
      <dsp:txXfrm rot="5400000">
        <a:off x="5513036" y="658905"/>
        <a:ext cx="2562987" cy="1976716"/>
      </dsp:txXfrm>
    </dsp:sp>
    <dsp:sp modelId="{2FC99E68-F99B-481A-83FA-EB70BBBC56D3}">
      <dsp:nvSpPr>
        <dsp:cNvPr id="0" name=""/>
        <dsp:cNvSpPr/>
      </dsp:nvSpPr>
      <dsp:spPr>
        <a:xfrm rot="16200000">
          <a:off x="7902477" y="365770"/>
          <a:ext cx="3294528" cy="2562987"/>
        </a:xfrm>
        <a:prstGeom prst="flowChartManualOperation">
          <a:avLst/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762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Ministerio rector de las inversiones podrá requerir: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a. Información al SRI sobre la aplicación de los incentivos y,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b. Información a otros organismos de control o entidades públicas o privadas, sobre el cumplimiento de las obligaciones.</a:t>
          </a:r>
        </a:p>
      </dsp:txBody>
      <dsp:txXfrm rot="5400000">
        <a:off x="8268248" y="658905"/>
        <a:ext cx="2562987" cy="19767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F6C37-643D-4E04-BE43-D3FD5567D7DF}">
      <dsp:nvSpPr>
        <dsp:cNvPr id="0" name=""/>
        <dsp:cNvSpPr/>
      </dsp:nvSpPr>
      <dsp:spPr>
        <a:xfrm>
          <a:off x="421528" y="562"/>
          <a:ext cx="4110112" cy="1820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solidFill>
                <a:schemeClr val="bg1"/>
              </a:solidFill>
            </a:rPr>
            <a:t>Obligación de realizar la inversión y generar empleo: </a:t>
          </a:r>
          <a:r>
            <a:rPr lang="es-ES" sz="1700" kern="1200" dirty="0">
              <a:solidFill>
                <a:schemeClr val="bg1"/>
              </a:solidFill>
            </a:rPr>
            <a:t>Cumplir oportunamente las obligaciones asumidas en el contrato de inversión, en el monto número y plazos establecidos</a:t>
          </a:r>
          <a:endParaRPr lang="es-EC" sz="1700" kern="1200" dirty="0">
            <a:solidFill>
              <a:schemeClr val="bg1"/>
            </a:solidFill>
          </a:endParaRPr>
        </a:p>
      </dsp:txBody>
      <dsp:txXfrm>
        <a:off x="421528" y="562"/>
        <a:ext cx="4110112" cy="1820957"/>
      </dsp:txXfrm>
    </dsp:sp>
    <dsp:sp modelId="{6085D45E-54F5-465C-AEEB-7B797CCE96BD}">
      <dsp:nvSpPr>
        <dsp:cNvPr id="0" name=""/>
        <dsp:cNvSpPr/>
      </dsp:nvSpPr>
      <dsp:spPr>
        <a:xfrm>
          <a:off x="4835134" y="562"/>
          <a:ext cx="4075969" cy="1820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solidFill>
                <a:schemeClr val="bg1"/>
              </a:solidFill>
            </a:rPr>
            <a:t>Obligación de notificación en las variaciones del contrato: </a:t>
          </a:r>
          <a:r>
            <a:rPr lang="es-ES" sz="1700" kern="1200" dirty="0">
              <a:solidFill>
                <a:schemeClr val="bg1"/>
              </a:solidFill>
            </a:rPr>
            <a:t>Cumplir oportunamente las obligaciones asumidas en el contrato de inversión, en el monto número y plazos establecidos</a:t>
          </a:r>
          <a:endParaRPr lang="es-EC" sz="1700" kern="1200" dirty="0">
            <a:solidFill>
              <a:schemeClr val="bg1"/>
            </a:solidFill>
          </a:endParaRPr>
        </a:p>
      </dsp:txBody>
      <dsp:txXfrm>
        <a:off x="4835134" y="562"/>
        <a:ext cx="4075969" cy="1820957"/>
      </dsp:txXfrm>
    </dsp:sp>
    <dsp:sp modelId="{D5EEE753-17D5-401F-86DD-40DCABD13C31}">
      <dsp:nvSpPr>
        <dsp:cNvPr id="0" name=""/>
        <dsp:cNvSpPr/>
      </dsp:nvSpPr>
      <dsp:spPr>
        <a:xfrm>
          <a:off x="2465477" y="2125012"/>
          <a:ext cx="4401678" cy="18209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b="1" kern="1200" dirty="0">
              <a:solidFill>
                <a:schemeClr val="bg1"/>
              </a:solidFill>
            </a:rPr>
            <a:t>Obligaciones de entrega de información: </a:t>
          </a:r>
          <a:r>
            <a:rPr lang="es-ES" sz="1700" kern="1200" dirty="0">
              <a:solidFill>
                <a:schemeClr val="bg1"/>
              </a:solidFill>
            </a:rPr>
            <a:t>Entrega de información necesaria para el seguimiento del proyecto de inversión</a:t>
          </a:r>
          <a:endParaRPr lang="es-EC" sz="1700" kern="1200" dirty="0">
            <a:solidFill>
              <a:schemeClr val="bg1"/>
            </a:solidFill>
          </a:endParaRPr>
        </a:p>
      </dsp:txBody>
      <dsp:txXfrm>
        <a:off x="2465477" y="2125012"/>
        <a:ext cx="4401678" cy="18209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4FED7-09F0-4424-A5A8-D5351CD5CF44}">
      <dsp:nvSpPr>
        <dsp:cNvPr id="0" name=""/>
        <dsp:cNvSpPr/>
      </dsp:nvSpPr>
      <dsp:spPr>
        <a:xfrm>
          <a:off x="2340" y="901711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Monitoreo </a:t>
          </a:r>
        </a:p>
      </dsp:txBody>
      <dsp:txXfrm>
        <a:off x="33570" y="932941"/>
        <a:ext cx="2070067" cy="1003803"/>
      </dsp:txXfrm>
    </dsp:sp>
    <dsp:sp modelId="{CCB5DC10-543B-4BB0-96AE-92CFE7C570A1}">
      <dsp:nvSpPr>
        <dsp:cNvPr id="0" name=""/>
        <dsp:cNvSpPr/>
      </dsp:nvSpPr>
      <dsp:spPr>
        <a:xfrm rot="19457599">
          <a:off x="2036130" y="1100738"/>
          <a:ext cx="1050486" cy="55107"/>
        </a:xfrm>
        <a:custGeom>
          <a:avLst/>
          <a:gdLst/>
          <a:ahLst/>
          <a:cxnLst/>
          <a:rect l="0" t="0" r="0" b="0"/>
          <a:pathLst>
            <a:path>
              <a:moveTo>
                <a:pt x="0" y="27553"/>
              </a:moveTo>
              <a:lnTo>
                <a:pt x="1050486" y="27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2535111" y="1102030"/>
        <a:ext cx="52524" cy="52524"/>
      </dsp:txXfrm>
    </dsp:sp>
    <dsp:sp modelId="{8FF1B814-1A41-4A48-BB8B-1BA48C65216C}">
      <dsp:nvSpPr>
        <dsp:cNvPr id="0" name=""/>
        <dsp:cNvSpPr/>
      </dsp:nvSpPr>
      <dsp:spPr>
        <a:xfrm>
          <a:off x="2987879" y="288609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Cumple </a:t>
          </a:r>
        </a:p>
      </dsp:txBody>
      <dsp:txXfrm>
        <a:off x="3019109" y="319839"/>
        <a:ext cx="2070067" cy="1003803"/>
      </dsp:txXfrm>
    </dsp:sp>
    <dsp:sp modelId="{61868952-F127-4000-8C32-BFCCB0BEE8BC}">
      <dsp:nvSpPr>
        <dsp:cNvPr id="0" name=""/>
        <dsp:cNvSpPr/>
      </dsp:nvSpPr>
      <dsp:spPr>
        <a:xfrm rot="2142401">
          <a:off x="2036130" y="1713840"/>
          <a:ext cx="1050486" cy="55107"/>
        </a:xfrm>
        <a:custGeom>
          <a:avLst/>
          <a:gdLst/>
          <a:ahLst/>
          <a:cxnLst/>
          <a:rect l="0" t="0" r="0" b="0"/>
          <a:pathLst>
            <a:path>
              <a:moveTo>
                <a:pt x="0" y="27553"/>
              </a:moveTo>
              <a:lnTo>
                <a:pt x="1050486" y="27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2535111" y="1715131"/>
        <a:ext cx="52524" cy="52524"/>
      </dsp:txXfrm>
    </dsp:sp>
    <dsp:sp modelId="{23A8D60D-8CE7-4EAD-8B7C-FC617FBC9D97}">
      <dsp:nvSpPr>
        <dsp:cNvPr id="0" name=""/>
        <dsp:cNvSpPr/>
      </dsp:nvSpPr>
      <dsp:spPr>
        <a:xfrm>
          <a:off x="2987879" y="1514812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Expediente Administrativo</a:t>
          </a:r>
        </a:p>
      </dsp:txBody>
      <dsp:txXfrm>
        <a:off x="3019109" y="1546042"/>
        <a:ext cx="2070067" cy="1003803"/>
      </dsp:txXfrm>
    </dsp:sp>
    <dsp:sp modelId="{8F385D14-3CBF-468B-88A3-C1505434E65E}">
      <dsp:nvSpPr>
        <dsp:cNvPr id="0" name=""/>
        <dsp:cNvSpPr/>
      </dsp:nvSpPr>
      <dsp:spPr>
        <a:xfrm>
          <a:off x="5120406" y="2020391"/>
          <a:ext cx="853010" cy="55107"/>
        </a:xfrm>
        <a:custGeom>
          <a:avLst/>
          <a:gdLst/>
          <a:ahLst/>
          <a:cxnLst/>
          <a:rect l="0" t="0" r="0" b="0"/>
          <a:pathLst>
            <a:path>
              <a:moveTo>
                <a:pt x="0" y="27553"/>
              </a:moveTo>
              <a:lnTo>
                <a:pt x="853010" y="27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5525586" y="2026619"/>
        <a:ext cx="42650" cy="42650"/>
      </dsp:txXfrm>
    </dsp:sp>
    <dsp:sp modelId="{EB70674A-6FC7-42F5-AEF8-B6F59329F2AC}">
      <dsp:nvSpPr>
        <dsp:cNvPr id="0" name=""/>
        <dsp:cNvSpPr/>
      </dsp:nvSpPr>
      <dsp:spPr>
        <a:xfrm>
          <a:off x="5973417" y="1514812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Monitoreo Definitivo</a:t>
          </a:r>
        </a:p>
      </dsp:txBody>
      <dsp:txXfrm>
        <a:off x="6004647" y="1546042"/>
        <a:ext cx="2070067" cy="1003803"/>
      </dsp:txXfrm>
    </dsp:sp>
    <dsp:sp modelId="{9BDF2FD5-27A3-4D3A-9D14-5ED2AAF33F56}">
      <dsp:nvSpPr>
        <dsp:cNvPr id="0" name=""/>
        <dsp:cNvSpPr/>
      </dsp:nvSpPr>
      <dsp:spPr>
        <a:xfrm rot="19457599">
          <a:off x="8007207" y="1713840"/>
          <a:ext cx="1050486" cy="55107"/>
        </a:xfrm>
        <a:custGeom>
          <a:avLst/>
          <a:gdLst/>
          <a:ahLst/>
          <a:cxnLst/>
          <a:rect l="0" t="0" r="0" b="0"/>
          <a:pathLst>
            <a:path>
              <a:moveTo>
                <a:pt x="0" y="27553"/>
              </a:moveTo>
              <a:lnTo>
                <a:pt x="1050486" y="27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8506188" y="1715131"/>
        <a:ext cx="52524" cy="52524"/>
      </dsp:txXfrm>
    </dsp:sp>
    <dsp:sp modelId="{62141931-0936-42BD-8343-51434C5EE02F}">
      <dsp:nvSpPr>
        <dsp:cNvPr id="0" name=""/>
        <dsp:cNvSpPr/>
      </dsp:nvSpPr>
      <dsp:spPr>
        <a:xfrm>
          <a:off x="8958955" y="901711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Acogen Justificaciones </a:t>
          </a:r>
        </a:p>
      </dsp:txBody>
      <dsp:txXfrm>
        <a:off x="8990185" y="932941"/>
        <a:ext cx="2070067" cy="1003803"/>
      </dsp:txXfrm>
    </dsp:sp>
    <dsp:sp modelId="{3262A7C0-6C52-422D-98A2-CAEC30AE746B}">
      <dsp:nvSpPr>
        <dsp:cNvPr id="0" name=""/>
        <dsp:cNvSpPr/>
      </dsp:nvSpPr>
      <dsp:spPr>
        <a:xfrm rot="2142401">
          <a:off x="8007207" y="2326941"/>
          <a:ext cx="1050486" cy="55107"/>
        </a:xfrm>
        <a:custGeom>
          <a:avLst/>
          <a:gdLst/>
          <a:ahLst/>
          <a:cxnLst/>
          <a:rect l="0" t="0" r="0" b="0"/>
          <a:pathLst>
            <a:path>
              <a:moveTo>
                <a:pt x="0" y="27553"/>
              </a:moveTo>
              <a:lnTo>
                <a:pt x="1050486" y="275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500" kern="1200"/>
        </a:p>
      </dsp:txBody>
      <dsp:txXfrm>
        <a:off x="8506188" y="2328233"/>
        <a:ext cx="52524" cy="52524"/>
      </dsp:txXfrm>
    </dsp:sp>
    <dsp:sp modelId="{0AA620C1-99D3-48BA-B5CF-1B4F1F430360}">
      <dsp:nvSpPr>
        <dsp:cNvPr id="0" name=""/>
        <dsp:cNvSpPr/>
      </dsp:nvSpPr>
      <dsp:spPr>
        <a:xfrm>
          <a:off x="8958955" y="2127914"/>
          <a:ext cx="2132527" cy="1066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kern="1200" dirty="0"/>
            <a:t>Terminación del Contrato</a:t>
          </a:r>
        </a:p>
      </dsp:txBody>
      <dsp:txXfrm>
        <a:off x="8990185" y="2159144"/>
        <a:ext cx="2070067" cy="10038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C7118-7D85-4371-8DF2-94ADE0636303}">
      <dsp:nvSpPr>
        <dsp:cNvPr id="0" name=""/>
        <dsp:cNvSpPr/>
      </dsp:nvSpPr>
      <dsp:spPr>
        <a:xfrm>
          <a:off x="154472" y="2295811"/>
          <a:ext cx="2255954" cy="7434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Incidir en las causales establecidas, generará la revocatoria de los beneficios otorgados </a:t>
          </a:r>
        </a:p>
      </dsp:txBody>
      <dsp:txXfrm>
        <a:off x="154472" y="2295811"/>
        <a:ext cx="2255954" cy="743439"/>
      </dsp:txXfrm>
    </dsp:sp>
    <dsp:sp modelId="{7A73721B-505F-4BAE-934C-D50CCD45139B}">
      <dsp:nvSpPr>
        <dsp:cNvPr id="0" name=""/>
        <dsp:cNvSpPr/>
      </dsp:nvSpPr>
      <dsp:spPr>
        <a:xfrm>
          <a:off x="151909" y="2069703"/>
          <a:ext cx="179450" cy="179450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2D61A-20D2-4B3D-8D49-91A8E005CA80}">
      <dsp:nvSpPr>
        <dsp:cNvPr id="0" name=""/>
        <dsp:cNvSpPr/>
      </dsp:nvSpPr>
      <dsp:spPr>
        <a:xfrm>
          <a:off x="277525" y="1818472"/>
          <a:ext cx="179450" cy="179450"/>
        </a:xfrm>
        <a:prstGeom prst="ellipse">
          <a:avLst/>
        </a:prstGeom>
        <a:solidFill>
          <a:schemeClr val="accent1">
            <a:shade val="50000"/>
            <a:hueOff val="42368"/>
            <a:satOff val="-1032"/>
            <a:lumOff val="45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DDBAC8-3B3B-4678-8F54-383976C78A3B}">
      <dsp:nvSpPr>
        <dsp:cNvPr id="0" name=""/>
        <dsp:cNvSpPr/>
      </dsp:nvSpPr>
      <dsp:spPr>
        <a:xfrm>
          <a:off x="579002" y="1868718"/>
          <a:ext cx="281994" cy="281994"/>
        </a:xfrm>
        <a:prstGeom prst="ellipse">
          <a:avLst/>
        </a:prstGeom>
        <a:solidFill>
          <a:schemeClr val="accent1">
            <a:shade val="50000"/>
            <a:hueOff val="84735"/>
            <a:satOff val="-2064"/>
            <a:lumOff val="9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97AA47-B55B-40AB-B66D-21FD080D0A9E}">
      <dsp:nvSpPr>
        <dsp:cNvPr id="0" name=""/>
        <dsp:cNvSpPr/>
      </dsp:nvSpPr>
      <dsp:spPr>
        <a:xfrm>
          <a:off x="830233" y="1592364"/>
          <a:ext cx="179450" cy="179450"/>
        </a:xfrm>
        <a:prstGeom prst="ellipse">
          <a:avLst/>
        </a:prstGeom>
        <a:solidFill>
          <a:schemeClr val="accent1">
            <a:shade val="50000"/>
            <a:hueOff val="127103"/>
            <a:satOff val="-3095"/>
            <a:lumOff val="135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B7F25A-779F-4352-843B-D34A4723403F}">
      <dsp:nvSpPr>
        <dsp:cNvPr id="0" name=""/>
        <dsp:cNvSpPr/>
      </dsp:nvSpPr>
      <dsp:spPr>
        <a:xfrm>
          <a:off x="1156834" y="1491871"/>
          <a:ext cx="179450" cy="179450"/>
        </a:xfrm>
        <a:prstGeom prst="ellipse">
          <a:avLst/>
        </a:prstGeom>
        <a:solidFill>
          <a:schemeClr val="accent1">
            <a:shade val="50000"/>
            <a:hueOff val="169471"/>
            <a:satOff val="-4127"/>
            <a:lumOff val="180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4053E-7B6D-4F8D-9924-8AF755B48260}">
      <dsp:nvSpPr>
        <dsp:cNvPr id="0" name=""/>
        <dsp:cNvSpPr/>
      </dsp:nvSpPr>
      <dsp:spPr>
        <a:xfrm>
          <a:off x="1558804" y="1667733"/>
          <a:ext cx="179450" cy="179450"/>
        </a:xfrm>
        <a:prstGeom prst="ellipse">
          <a:avLst/>
        </a:prstGeom>
        <a:solidFill>
          <a:schemeClr val="accent1">
            <a:shade val="50000"/>
            <a:hueOff val="211839"/>
            <a:satOff val="-5159"/>
            <a:lumOff val="225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9AAC1D-B8E0-44E3-AA53-1BE2C0F88200}">
      <dsp:nvSpPr>
        <dsp:cNvPr id="0" name=""/>
        <dsp:cNvSpPr/>
      </dsp:nvSpPr>
      <dsp:spPr>
        <a:xfrm>
          <a:off x="1810036" y="1793349"/>
          <a:ext cx="281994" cy="281994"/>
        </a:xfrm>
        <a:prstGeom prst="ellipse">
          <a:avLst/>
        </a:prstGeom>
        <a:solidFill>
          <a:schemeClr val="accent1">
            <a:shade val="50000"/>
            <a:hueOff val="254206"/>
            <a:satOff val="-6191"/>
            <a:lumOff val="27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D4710-93F4-4774-A83B-FEE02D8450DF}">
      <dsp:nvSpPr>
        <dsp:cNvPr id="0" name=""/>
        <dsp:cNvSpPr/>
      </dsp:nvSpPr>
      <dsp:spPr>
        <a:xfrm>
          <a:off x="2161760" y="2069703"/>
          <a:ext cx="179450" cy="179450"/>
        </a:xfrm>
        <a:prstGeom prst="ellipse">
          <a:avLst/>
        </a:prstGeom>
        <a:solidFill>
          <a:schemeClr val="accent1">
            <a:shade val="50000"/>
            <a:hueOff val="296574"/>
            <a:satOff val="-7223"/>
            <a:lumOff val="31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33DB1-831E-453F-A1CF-227998BCEBEB}">
      <dsp:nvSpPr>
        <dsp:cNvPr id="0" name=""/>
        <dsp:cNvSpPr/>
      </dsp:nvSpPr>
      <dsp:spPr>
        <a:xfrm>
          <a:off x="2312498" y="2346058"/>
          <a:ext cx="179450" cy="179450"/>
        </a:xfrm>
        <a:prstGeom prst="ellipse">
          <a:avLst/>
        </a:prstGeom>
        <a:solidFill>
          <a:schemeClr val="accent1">
            <a:shade val="50000"/>
            <a:hueOff val="338942"/>
            <a:satOff val="-8254"/>
            <a:lumOff val="361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29759-A9E8-4D2D-BF9E-38BB6C257467}">
      <dsp:nvSpPr>
        <dsp:cNvPr id="0" name=""/>
        <dsp:cNvSpPr/>
      </dsp:nvSpPr>
      <dsp:spPr>
        <a:xfrm>
          <a:off x="1006095" y="1818472"/>
          <a:ext cx="461445" cy="461445"/>
        </a:xfrm>
        <a:prstGeom prst="ellipse">
          <a:avLst/>
        </a:prstGeom>
        <a:solidFill>
          <a:schemeClr val="accent1">
            <a:shade val="50000"/>
            <a:hueOff val="381309"/>
            <a:satOff val="-9286"/>
            <a:lumOff val="406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B75DE-2CD4-48FA-BDD3-F9947A84D7A3}">
      <dsp:nvSpPr>
        <dsp:cNvPr id="0" name=""/>
        <dsp:cNvSpPr/>
      </dsp:nvSpPr>
      <dsp:spPr>
        <a:xfrm>
          <a:off x="26293" y="2773151"/>
          <a:ext cx="179450" cy="179450"/>
        </a:xfrm>
        <a:prstGeom prst="ellipse">
          <a:avLst/>
        </a:prstGeom>
        <a:solidFill>
          <a:schemeClr val="accent1">
            <a:shade val="50000"/>
            <a:hueOff val="381309"/>
            <a:satOff val="-9286"/>
            <a:lumOff val="406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0D871F-5917-4AF4-9E02-5D641AB14036}">
      <dsp:nvSpPr>
        <dsp:cNvPr id="0" name=""/>
        <dsp:cNvSpPr/>
      </dsp:nvSpPr>
      <dsp:spPr>
        <a:xfrm>
          <a:off x="177032" y="2999259"/>
          <a:ext cx="281994" cy="281994"/>
        </a:xfrm>
        <a:prstGeom prst="ellipse">
          <a:avLst/>
        </a:prstGeom>
        <a:solidFill>
          <a:schemeClr val="accent1">
            <a:shade val="50000"/>
            <a:hueOff val="338942"/>
            <a:satOff val="-8254"/>
            <a:lumOff val="361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6B6BC-C1B9-4F44-ADBE-0C01D6910707}">
      <dsp:nvSpPr>
        <dsp:cNvPr id="0" name=""/>
        <dsp:cNvSpPr/>
      </dsp:nvSpPr>
      <dsp:spPr>
        <a:xfrm>
          <a:off x="553879" y="3200244"/>
          <a:ext cx="410173" cy="410173"/>
        </a:xfrm>
        <a:prstGeom prst="ellipse">
          <a:avLst/>
        </a:prstGeom>
        <a:solidFill>
          <a:schemeClr val="accent1">
            <a:shade val="50000"/>
            <a:hueOff val="296574"/>
            <a:satOff val="-7223"/>
            <a:lumOff val="31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0D356C-D50B-48FE-A0C8-89EAD44579E3}">
      <dsp:nvSpPr>
        <dsp:cNvPr id="0" name=""/>
        <dsp:cNvSpPr/>
      </dsp:nvSpPr>
      <dsp:spPr>
        <a:xfrm>
          <a:off x="1081465" y="3526845"/>
          <a:ext cx="179450" cy="179450"/>
        </a:xfrm>
        <a:prstGeom prst="ellipse">
          <a:avLst/>
        </a:prstGeom>
        <a:solidFill>
          <a:schemeClr val="accent1">
            <a:shade val="50000"/>
            <a:hueOff val="254206"/>
            <a:satOff val="-6191"/>
            <a:lumOff val="270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1EBF0-D0AB-42D0-93F1-BDAE4FC942B7}">
      <dsp:nvSpPr>
        <dsp:cNvPr id="0" name=""/>
        <dsp:cNvSpPr/>
      </dsp:nvSpPr>
      <dsp:spPr>
        <a:xfrm>
          <a:off x="1181957" y="3200244"/>
          <a:ext cx="281994" cy="281994"/>
        </a:xfrm>
        <a:prstGeom prst="ellipse">
          <a:avLst/>
        </a:prstGeom>
        <a:solidFill>
          <a:schemeClr val="accent1">
            <a:shade val="50000"/>
            <a:hueOff val="211839"/>
            <a:satOff val="-5159"/>
            <a:lumOff val="225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41ED44-29F0-485C-A666-EB46960B62F0}">
      <dsp:nvSpPr>
        <dsp:cNvPr id="0" name=""/>
        <dsp:cNvSpPr/>
      </dsp:nvSpPr>
      <dsp:spPr>
        <a:xfrm>
          <a:off x="1433189" y="3551968"/>
          <a:ext cx="179450" cy="179450"/>
        </a:xfrm>
        <a:prstGeom prst="ellipse">
          <a:avLst/>
        </a:prstGeom>
        <a:solidFill>
          <a:schemeClr val="accent1">
            <a:shade val="50000"/>
            <a:hueOff val="169471"/>
            <a:satOff val="-4127"/>
            <a:lumOff val="180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FD468-EB35-4451-8589-874B2CD6CFE1}">
      <dsp:nvSpPr>
        <dsp:cNvPr id="0" name=""/>
        <dsp:cNvSpPr/>
      </dsp:nvSpPr>
      <dsp:spPr>
        <a:xfrm>
          <a:off x="1659297" y="3149998"/>
          <a:ext cx="410173" cy="410173"/>
        </a:xfrm>
        <a:prstGeom prst="ellipse">
          <a:avLst/>
        </a:prstGeom>
        <a:solidFill>
          <a:schemeClr val="accent1">
            <a:shade val="50000"/>
            <a:hueOff val="127103"/>
            <a:satOff val="-3095"/>
            <a:lumOff val="135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993ED-729B-4F89-B196-E5EE83CD86E8}">
      <dsp:nvSpPr>
        <dsp:cNvPr id="0" name=""/>
        <dsp:cNvSpPr/>
      </dsp:nvSpPr>
      <dsp:spPr>
        <a:xfrm>
          <a:off x="2212006" y="3049505"/>
          <a:ext cx="281994" cy="281994"/>
        </a:xfrm>
        <a:prstGeom prst="ellipse">
          <a:avLst/>
        </a:prstGeom>
        <a:solidFill>
          <a:schemeClr val="accent1">
            <a:shade val="50000"/>
            <a:hueOff val="84735"/>
            <a:satOff val="-2064"/>
            <a:lumOff val="9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76783D-C856-451B-A572-B6FFE8E701AB}">
      <dsp:nvSpPr>
        <dsp:cNvPr id="0" name=""/>
        <dsp:cNvSpPr/>
      </dsp:nvSpPr>
      <dsp:spPr>
        <a:xfrm>
          <a:off x="2494000" y="1868300"/>
          <a:ext cx="828177" cy="1581080"/>
        </a:xfrm>
        <a:prstGeom prst="chevron">
          <a:avLst>
            <a:gd name="adj" fmla="val 6231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3EA656-87F6-4655-8BA2-65452FC0ACAF}">
      <dsp:nvSpPr>
        <dsp:cNvPr id="0" name=""/>
        <dsp:cNvSpPr/>
      </dsp:nvSpPr>
      <dsp:spPr>
        <a:xfrm>
          <a:off x="3171600" y="1868300"/>
          <a:ext cx="828177" cy="1581080"/>
        </a:xfrm>
        <a:prstGeom prst="chevron">
          <a:avLst>
            <a:gd name="adj" fmla="val 62310"/>
          </a:avLst>
        </a:prstGeom>
        <a:solidFill>
          <a:schemeClr val="accent1">
            <a:shade val="90000"/>
            <a:hueOff val="415426"/>
            <a:satOff val="-8871"/>
            <a:lumOff val="331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A34DF-E11F-45E5-AF3E-E32D79B9B7C2}">
      <dsp:nvSpPr>
        <dsp:cNvPr id="0" name=""/>
        <dsp:cNvSpPr/>
      </dsp:nvSpPr>
      <dsp:spPr>
        <a:xfrm>
          <a:off x="4090124" y="1737636"/>
          <a:ext cx="1919865" cy="1919865"/>
        </a:xfrm>
        <a:prstGeom prst="ellipse">
          <a:avLst/>
        </a:prstGeom>
        <a:solidFill>
          <a:schemeClr val="accent1">
            <a:shade val="50000"/>
            <a:hueOff val="42368"/>
            <a:satOff val="-1032"/>
            <a:lumOff val="45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300" kern="1200" dirty="0"/>
            <a:t>Revocatoria</a:t>
          </a:r>
        </a:p>
      </dsp:txBody>
      <dsp:txXfrm>
        <a:off x="4371282" y="2018794"/>
        <a:ext cx="1357549" cy="135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EC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87463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789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C"/>
              <a:t>Migue </a:t>
            </a:r>
            <a:endParaRPr/>
          </a:p>
        </p:txBody>
      </p:sp>
      <p:sp>
        <p:nvSpPr>
          <p:cNvPr id="145" name="Google Shape;145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C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4754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" name="Google Shape;15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EC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2758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C"/>
              <a:t>Revisar formato Migue</a:t>
            </a:r>
            <a:endParaRPr/>
          </a:p>
        </p:txBody>
      </p:sp>
      <p:sp>
        <p:nvSpPr>
          <p:cNvPr id="196" name="Google Shape;1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7700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>
          <a:extLst>
            <a:ext uri="{FF2B5EF4-FFF2-40B4-BE49-F238E27FC236}">
              <a16:creationId xmlns:a16="http://schemas.microsoft.com/office/drawing/2014/main" id="{3CAB5AE8-D0EA-A06B-CECA-51E2655AC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2:notes">
            <a:extLst>
              <a:ext uri="{FF2B5EF4-FFF2-40B4-BE49-F238E27FC236}">
                <a16:creationId xmlns:a16="http://schemas.microsoft.com/office/drawing/2014/main" id="{C709EF72-A404-02CB-C7A7-D8A882BA4E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42:notes">
            <a:extLst>
              <a:ext uri="{FF2B5EF4-FFF2-40B4-BE49-F238E27FC236}">
                <a16:creationId xmlns:a16="http://schemas.microsoft.com/office/drawing/2014/main" id="{61383A98-6485-C612-5EDA-984987CB6FA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0627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3149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9321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>
          <a:extLst>
            <a:ext uri="{FF2B5EF4-FFF2-40B4-BE49-F238E27FC236}">
              <a16:creationId xmlns:a16="http://schemas.microsoft.com/office/drawing/2014/main" id="{069FB1FF-CA2F-8958-E501-3B7293A72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2:notes">
            <a:extLst>
              <a:ext uri="{FF2B5EF4-FFF2-40B4-BE49-F238E27FC236}">
                <a16:creationId xmlns:a16="http://schemas.microsoft.com/office/drawing/2014/main" id="{D9E865D6-963A-4E8A-17AA-801C841721C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42:notes">
            <a:extLst>
              <a:ext uri="{FF2B5EF4-FFF2-40B4-BE49-F238E27FC236}">
                <a16:creationId xmlns:a16="http://schemas.microsoft.com/office/drawing/2014/main" id="{F3AA56BE-D049-5544-FFE4-D299A7F881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2502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1" name="Google Shape;5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68561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1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49300" y="168275"/>
            <a:ext cx="10515600" cy="74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749300" y="168275"/>
            <a:ext cx="10515600" cy="74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749300" y="134640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F3864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0"/>
          <p:cNvSpPr/>
          <p:nvPr/>
        </p:nvSpPr>
        <p:spPr>
          <a:xfrm>
            <a:off x="6565900" y="2794000"/>
            <a:ext cx="3771900" cy="1435100"/>
          </a:xfrm>
          <a:prstGeom prst="rect">
            <a:avLst/>
          </a:prstGeom>
          <a:solidFill>
            <a:srgbClr val="F1F1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0"/>
          <p:cNvSpPr txBox="1"/>
          <p:nvPr/>
        </p:nvSpPr>
        <p:spPr>
          <a:xfrm>
            <a:off x="6565900" y="3198188"/>
            <a:ext cx="32639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200" b="1" i="0" u="none" strike="noStrike" cap="none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Ministerio de Producción,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200" b="1" i="0" u="none" strike="noStrike" cap="none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Comercio Exterior, Inversiones y Pesca</a:t>
            </a:r>
            <a:endParaRPr sz="1200" b="1" i="0" u="none" strike="noStrike" cap="none">
              <a:solidFill>
                <a:srgbClr val="32266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ncabezado de sección">
  <p:cSld name="1_Encabezado de secció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0377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1"/>
          <p:cNvSpPr txBox="1"/>
          <p:nvPr/>
        </p:nvSpPr>
        <p:spPr>
          <a:xfrm>
            <a:off x="6642100" y="263417"/>
            <a:ext cx="52578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200" b="1" i="0" u="none" strike="noStrike" cap="none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Ministerio de Producción, Comercio Exterior, Inversiones y Pesca</a:t>
            </a:r>
            <a:endParaRPr sz="1200" b="1" i="0" u="none" strike="noStrike" cap="none">
              <a:solidFill>
                <a:srgbClr val="32266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 txBox="1">
            <a:spLocks noGrp="1"/>
          </p:cNvSpPr>
          <p:nvPr>
            <p:ph type="title"/>
          </p:nvPr>
        </p:nvSpPr>
        <p:spPr>
          <a:xfrm>
            <a:off x="5193473" y="1851065"/>
            <a:ext cx="6570301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/>
          <p:nvPr/>
        </p:nvSpPr>
        <p:spPr>
          <a:xfrm>
            <a:off x="482600" y="5715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1"/>
          <p:cNvSpPr txBox="1"/>
          <p:nvPr/>
        </p:nvSpPr>
        <p:spPr>
          <a:xfrm>
            <a:off x="381000" y="41910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576" y="1"/>
            <a:ext cx="12199575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2"/>
          <p:cNvSpPr/>
          <p:nvPr/>
        </p:nvSpPr>
        <p:spPr>
          <a:xfrm>
            <a:off x="-7576" y="-2"/>
            <a:ext cx="6096000" cy="6858001"/>
          </a:xfrm>
          <a:prstGeom prst="rect">
            <a:avLst/>
          </a:prstGeom>
          <a:solidFill>
            <a:srgbClr val="32266B">
              <a:alpha val="8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2"/>
          <p:cNvSpPr txBox="1"/>
          <p:nvPr/>
        </p:nvSpPr>
        <p:spPr>
          <a:xfrm>
            <a:off x="553794" y="498843"/>
            <a:ext cx="357370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Ministerio de Producción,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Comercio Exterior, Inversiones y Pesca</a:t>
            </a: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>
            <a:off x="655999" y="1520865"/>
            <a:ext cx="464185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656000" y="4589463"/>
            <a:ext cx="464185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74" name="Google Shape;7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72625" y="335795"/>
            <a:ext cx="2411412" cy="630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Diapositiva de título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75046"/>
            <a:ext cx="12192000" cy="723304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5753101" y="1122363"/>
            <a:ext cx="59563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5753101" y="3602037"/>
            <a:ext cx="59563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4" name="Google Shape;1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0957" y="5858129"/>
            <a:ext cx="4768443" cy="697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175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267095" y="6131333"/>
            <a:ext cx="638770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400" b="1" i="0" u="none" strike="noStrike" cap="none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Ministerio de Producción, Comercio Exterior, Inversiones y Pesca</a:t>
            </a:r>
            <a:endParaRPr sz="1400" b="1" i="0" u="none" strike="noStrike" cap="none">
              <a:solidFill>
                <a:srgbClr val="32266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749300" y="168275"/>
            <a:ext cx="10515600" cy="74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749300" y="134640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F3864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F386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" name="Google Shape;13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165206" y="6269177"/>
            <a:ext cx="4026794" cy="5888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  <p:sldLayoutId id="2147483658" r:id="rId6"/>
    <p:sldLayoutId id="2147483671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5455402" y="2286000"/>
            <a:ext cx="68661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s-EC" sz="5400" dirty="0"/>
              <a:t>CONTRATOS DE INVERSIONES</a:t>
            </a:r>
            <a:endParaRPr sz="5400" dirty="0"/>
          </a:p>
        </p:txBody>
      </p:sp>
      <p:sp>
        <p:nvSpPr>
          <p:cNvPr id="98" name="Google Shape;98;p1"/>
          <p:cNvSpPr txBox="1">
            <a:spLocks noGrp="1"/>
          </p:cNvSpPr>
          <p:nvPr>
            <p:ph type="subTitle" idx="1"/>
          </p:nvPr>
        </p:nvSpPr>
        <p:spPr>
          <a:xfrm>
            <a:off x="6602477" y="3938214"/>
            <a:ext cx="4572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rmAutofit/>
          </a:bodyPr>
          <a:lstStyle/>
          <a:p>
            <a:pPr marL="609585" indent="-541853">
              <a:buClr>
                <a:schemeClr val="dk1"/>
              </a:buClr>
            </a:pPr>
            <a:r>
              <a:rPr lang="es" sz="2800" dirty="0"/>
              <a:t>Enero 2025</a:t>
            </a:r>
            <a:endParaRPr sz="2800" dirty="0"/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6DB61-EFAB-DD78-5F5C-8A9B8210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2900" dirty="0">
                <a:solidFill>
                  <a:srgbClr val="332774"/>
                </a:solidFill>
              </a:rPr>
              <a:t>Obligaciones del Inversionista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BEB0F46-3888-0243-BD68-75955D3E0FE4}"/>
              </a:ext>
            </a:extLst>
          </p:cNvPr>
          <p:cNvSpPr txBox="1"/>
          <p:nvPr/>
        </p:nvSpPr>
        <p:spPr>
          <a:xfrm>
            <a:off x="654718" y="974290"/>
            <a:ext cx="107047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solidFill>
                  <a:schemeClr val="dk2"/>
                </a:solidFill>
              </a:rPr>
              <a:t>Se encuentran sujetos de forma general, a la observancia y fiel cumplimiento de las leyes del país, en especial de las relativa a los aspectos laborables, medio ambientales, tributarios y de seguridad social 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0D627AA-1656-F1C1-4ADA-E83C77B271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7834683"/>
              </p:ext>
            </p:extLst>
          </p:nvPr>
        </p:nvGraphicFramePr>
        <p:xfrm>
          <a:off x="1564154" y="2191870"/>
          <a:ext cx="9332633" cy="3946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7580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2229D7-3618-1F9F-C757-6DFB86680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332774"/>
                </a:solidFill>
              </a:rPr>
              <a:t>Etapas del</a:t>
            </a:r>
            <a:r>
              <a:rPr lang="es-ES" sz="2800" dirty="0">
                <a:solidFill>
                  <a:srgbClr val="332774"/>
                </a:solidFill>
              </a:rPr>
              <a:t> Monitoreo </a:t>
            </a:r>
            <a:endParaRPr lang="es-EC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2B299EB-FA0C-687B-DA31-DFD58A0971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1579514"/>
              </p:ext>
            </p:extLst>
          </p:nvPr>
        </p:nvGraphicFramePr>
        <p:xfrm>
          <a:off x="497541" y="2326341"/>
          <a:ext cx="11093824" cy="348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FC1D099-2BF4-EFA7-D233-766D933B2926}"/>
              </a:ext>
            </a:extLst>
          </p:cNvPr>
          <p:cNvSpPr txBox="1"/>
          <p:nvPr/>
        </p:nvSpPr>
        <p:spPr>
          <a:xfrm>
            <a:off x="497541" y="1048871"/>
            <a:ext cx="107047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1600" dirty="0">
                <a:solidFill>
                  <a:schemeClr val="dk2"/>
                </a:solidFill>
              </a:rPr>
              <a:t>El proceso del monitoreo para contratos de inversión, consta en el Reglamento General de Eficiencia Económica, desde el artículo 84 hasta el artículo 89</a:t>
            </a:r>
          </a:p>
        </p:txBody>
      </p:sp>
    </p:spTree>
    <p:extLst>
      <p:ext uri="{BB962C8B-B14F-4D97-AF65-F5344CB8AC3E}">
        <p14:creationId xmlns:p14="http://schemas.microsoft.com/office/powerpoint/2010/main" val="4124644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EDA7DC-C031-39C1-8C13-C4E8B8F8F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z="2900" dirty="0">
                <a:solidFill>
                  <a:srgbClr val="332774"/>
                </a:solidFill>
              </a:rPr>
              <a:t>Incumplimientos</a:t>
            </a:r>
            <a:r>
              <a:rPr lang="es-EC" dirty="0"/>
              <a:t> </a:t>
            </a:r>
            <a:r>
              <a:rPr lang="es-EC" sz="2900" dirty="0">
                <a:solidFill>
                  <a:srgbClr val="332774"/>
                </a:solidFill>
              </a:rPr>
              <a:t>contractuales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ED77C7-A874-4A65-EB01-5ED7A81D1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9300" y="1116104"/>
            <a:ext cx="4826747" cy="5020000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s-EC" sz="3200" b="1" dirty="0"/>
              <a:t>Infracciones - Artículo 31 del COPCI</a:t>
            </a:r>
            <a:r>
              <a:rPr lang="es-EC" sz="3200" dirty="0"/>
              <a:t> </a:t>
            </a:r>
          </a:p>
          <a:p>
            <a:pPr marL="114300" indent="0">
              <a:buNone/>
            </a:pPr>
            <a:endParaRPr lang="es-EC" dirty="0"/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Incumplimiento de obligaciones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Retiro total o parcial de la inversión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Incumplimiento condiciones mínimas de aprobación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Cesión de la inversión, sin cumplir requisitos y condiciones previas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Incumplimiento de leyes laborales, tributarias y otras que regulan la inversión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Falsedad comprobada de documentos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Impedir o dificultar los controles de verificación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C" dirty="0"/>
              <a:t>Cohecho o intento de cohecho a los servidores encargados del control </a:t>
            </a:r>
          </a:p>
          <a:p>
            <a:pPr>
              <a:buFont typeface="Arial" panose="020B0604020202020204" pitchFamily="34" charset="0"/>
              <a:buChar char="•"/>
            </a:pPr>
            <a:endParaRPr lang="es-EC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263380F7-C663-6244-CCBD-3B45064866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3682537"/>
              </p:ext>
            </p:extLst>
          </p:nvPr>
        </p:nvGraphicFramePr>
        <p:xfrm>
          <a:off x="5728448" y="912813"/>
          <a:ext cx="6126630" cy="5223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1101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/>
        </p:nvSpPr>
        <p:spPr>
          <a:xfrm>
            <a:off x="856287" y="144604"/>
            <a:ext cx="9601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3200" b="1" dirty="0">
                <a:solidFill>
                  <a:srgbClr val="332774"/>
                </a:solidFill>
              </a:rPr>
              <a:t>En el centro de grandes oportunidades</a:t>
            </a:r>
          </a:p>
        </p:txBody>
      </p:sp>
      <p:pic>
        <p:nvPicPr>
          <p:cNvPr id="149" name="Google Shape;149;p25"/>
          <p:cNvPicPr preferRelativeResize="0"/>
          <p:nvPr/>
        </p:nvPicPr>
        <p:blipFill rotWithShape="1">
          <a:blip r:embed="rId3">
            <a:alphaModFix/>
          </a:blip>
          <a:srcRect r="33793" b="50000"/>
          <a:stretch/>
        </p:blipFill>
        <p:spPr>
          <a:xfrm>
            <a:off x="777625" y="1371600"/>
            <a:ext cx="4572000" cy="20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7375" y="5854125"/>
            <a:ext cx="3476625" cy="42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2800" y="1371600"/>
            <a:ext cx="50292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37;p58">
            <a:extLst>
              <a:ext uri="{FF2B5EF4-FFF2-40B4-BE49-F238E27FC236}">
                <a16:creationId xmlns:a16="http://schemas.microsoft.com/office/drawing/2014/main" id="{F611F4C7-52A2-5506-48ED-E9FC4D9E5FB9}"/>
              </a:ext>
            </a:extLst>
          </p:cNvPr>
          <p:cNvSpPr txBox="1"/>
          <p:nvPr/>
        </p:nvSpPr>
        <p:spPr>
          <a:xfrm>
            <a:off x="777625" y="3855992"/>
            <a:ext cx="45720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285750" indent="-285750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Acceso directo al Océano Pacífico y a 700 millas del Canal de Panamá.</a:t>
            </a:r>
          </a:p>
          <a:p>
            <a:pPr marL="285750" indent="-285750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endParaRPr lang="es-ES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s-E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Situado en la mitad del mundo y del mercado andino.</a:t>
            </a:r>
            <a:endParaRPr lang="en-US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68 CuadroTexto">
            <a:extLst>
              <a:ext uri="{FF2B5EF4-FFF2-40B4-BE49-F238E27FC236}">
                <a16:creationId xmlns:a16="http://schemas.microsoft.com/office/drawing/2014/main" id="{2C5360B1-1E57-6685-5663-00EDF399D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5723" y="870856"/>
            <a:ext cx="2260555" cy="58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7438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199" b="1" dirty="0">
                <a:solidFill>
                  <a:srgbClr val="595959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ECUADOR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/>
          <p:nvPr/>
        </p:nvSpPr>
        <p:spPr>
          <a:xfrm>
            <a:off x="4086808" y="1418905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6"/>
          <p:cNvSpPr txBox="1"/>
          <p:nvPr/>
        </p:nvSpPr>
        <p:spPr>
          <a:xfrm>
            <a:off x="649448" y="269441"/>
            <a:ext cx="10058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C" sz="32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¿Por qué invertir en Ecuador es un buen negocio?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6"/>
          <p:cNvSpPr/>
          <p:nvPr/>
        </p:nvSpPr>
        <p:spPr>
          <a:xfrm>
            <a:off x="1591417" y="1418905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6"/>
          <p:cNvSpPr/>
          <p:nvPr/>
        </p:nvSpPr>
        <p:spPr>
          <a:xfrm>
            <a:off x="6506671" y="1422716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6"/>
          <p:cNvSpPr/>
          <p:nvPr/>
        </p:nvSpPr>
        <p:spPr>
          <a:xfrm>
            <a:off x="8881377" y="1422716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6"/>
          <p:cNvSpPr/>
          <p:nvPr/>
        </p:nvSpPr>
        <p:spPr>
          <a:xfrm>
            <a:off x="1675267" y="3871897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6"/>
          <p:cNvSpPr/>
          <p:nvPr/>
        </p:nvSpPr>
        <p:spPr>
          <a:xfrm>
            <a:off x="4063390" y="3871897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6"/>
          <p:cNvSpPr/>
          <p:nvPr/>
        </p:nvSpPr>
        <p:spPr>
          <a:xfrm>
            <a:off x="6506671" y="3871897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6"/>
          <p:cNvSpPr/>
          <p:nvPr/>
        </p:nvSpPr>
        <p:spPr>
          <a:xfrm>
            <a:off x="8881377" y="3871897"/>
            <a:ext cx="1287546" cy="1287546"/>
          </a:xfrm>
          <a:prstGeom prst="ellipse">
            <a:avLst/>
          </a:prstGeom>
          <a:solidFill>
            <a:srgbClr val="ADB9CA">
              <a:alpha val="6941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/>
          <p:nvPr/>
        </p:nvSpPr>
        <p:spPr>
          <a:xfrm>
            <a:off x="1070362" y="2916334"/>
            <a:ext cx="249735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Economía dolarizada: baja inflación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6"/>
          <p:cNvSpPr txBox="1"/>
          <p:nvPr/>
        </p:nvSpPr>
        <p:spPr>
          <a:xfrm>
            <a:off x="3537473" y="2916334"/>
            <a:ext cx="229905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Estabilidad económica,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fiscal y política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6"/>
          <p:cNvSpPr txBox="1"/>
          <p:nvPr/>
        </p:nvSpPr>
        <p:spPr>
          <a:xfrm>
            <a:off x="6184273" y="2916334"/>
            <a:ext cx="19832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Política de apertura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comercial al mundo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6"/>
          <p:cNvSpPr txBox="1"/>
          <p:nvPr/>
        </p:nvSpPr>
        <p:spPr>
          <a:xfrm>
            <a:off x="7972117" y="2916334"/>
            <a:ext cx="3606722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Recursos naturales: agua,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agricultura, hidrocarburos,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minería, etc.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8623427" y="5241210"/>
            <a:ext cx="180344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Infraestructura desarrollada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6"/>
          <p:cNvSpPr txBox="1"/>
          <p:nvPr/>
        </p:nvSpPr>
        <p:spPr>
          <a:xfrm>
            <a:off x="6184273" y="5241210"/>
            <a:ext cx="19832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Ventaja geográfica y logística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6"/>
          <p:cNvSpPr txBox="1"/>
          <p:nvPr/>
        </p:nvSpPr>
        <p:spPr>
          <a:xfrm>
            <a:off x="3695349" y="5241210"/>
            <a:ext cx="19832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Talento humano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 calificado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6"/>
          <p:cNvSpPr txBox="1"/>
          <p:nvPr/>
        </p:nvSpPr>
        <p:spPr>
          <a:xfrm>
            <a:off x="1541800" y="5241210"/>
            <a:ext cx="155448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Incentivos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C" sz="1600" b="0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fiscales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20998" y="1714080"/>
            <a:ext cx="418909" cy="670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63215" y="1683740"/>
            <a:ext cx="581625" cy="682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37274" y="1714080"/>
            <a:ext cx="626340" cy="652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181217" y="1681617"/>
            <a:ext cx="687866" cy="653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8317" y="4113155"/>
            <a:ext cx="728355" cy="662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296022" y="4220271"/>
            <a:ext cx="748818" cy="66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205067" y="4105397"/>
            <a:ext cx="640167" cy="698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817911" y="4162977"/>
            <a:ext cx="665067" cy="532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969302"/>
            <a:ext cx="10792552" cy="4955764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9"/>
          <p:cNvSpPr txBox="1">
            <a:spLocks noGrp="1"/>
          </p:cNvSpPr>
          <p:nvPr>
            <p:ph type="title"/>
          </p:nvPr>
        </p:nvSpPr>
        <p:spPr>
          <a:xfrm>
            <a:off x="749300" y="168275"/>
            <a:ext cx="9601200" cy="74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2774"/>
              </a:buClr>
              <a:buSzPct val="100000"/>
              <a:buFont typeface="Arial"/>
              <a:buNone/>
            </a:pPr>
            <a:r>
              <a:rPr lang="es-EC" sz="3200" dirty="0">
                <a:solidFill>
                  <a:srgbClr val="332774"/>
                </a:solidFill>
              </a:rPr>
              <a:t>Nuevos marcos normativos de atracción de inversión</a:t>
            </a:r>
            <a:endParaRPr lang="es-EC" dirty="0"/>
          </a:p>
        </p:txBody>
      </p:sp>
      <p:sp>
        <p:nvSpPr>
          <p:cNvPr id="200" name="Google Shape;200;p29"/>
          <p:cNvSpPr txBox="1"/>
          <p:nvPr/>
        </p:nvSpPr>
        <p:spPr>
          <a:xfrm>
            <a:off x="484533" y="3466963"/>
            <a:ext cx="176253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20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Atracción de inversiones</a:t>
            </a:r>
          </a:p>
        </p:txBody>
      </p:sp>
      <p:sp>
        <p:nvSpPr>
          <p:cNvPr id="201" name="Google Shape;201;p29"/>
          <p:cNvSpPr txBox="1"/>
          <p:nvPr/>
        </p:nvSpPr>
        <p:spPr>
          <a:xfrm>
            <a:off x="3805944" y="1039119"/>
            <a:ext cx="3429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Ley de Eficiencia Económica y Generación de Empleo.</a:t>
            </a:r>
            <a:endParaRPr lang="es-EC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3805944" y="3105835"/>
            <a:ext cx="322027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Ley de Competitividad Energética. </a:t>
            </a:r>
            <a:endParaRPr lang="es-EC"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9"/>
          <p:cNvSpPr txBox="1"/>
          <p:nvPr/>
        </p:nvSpPr>
        <p:spPr>
          <a:xfrm rot="-5400000">
            <a:off x="7213900" y="3127920"/>
            <a:ext cx="253947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C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Incentivos para inversiones</a:t>
            </a:r>
            <a:endParaRPr lang="es-EC" sz="14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C" sz="14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10758869" y="1693303"/>
            <a:ext cx="13716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Zonas Francas</a:t>
            </a:r>
            <a:endParaRPr lang="es-EC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9"/>
          <p:cNvSpPr txBox="1"/>
          <p:nvPr/>
        </p:nvSpPr>
        <p:spPr>
          <a:xfrm>
            <a:off x="9666110" y="1775784"/>
            <a:ext cx="6752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C" sz="24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lang="es-EC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9"/>
          <p:cNvSpPr txBox="1"/>
          <p:nvPr/>
        </p:nvSpPr>
        <p:spPr>
          <a:xfrm>
            <a:off x="9666110" y="3198168"/>
            <a:ext cx="6752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C" sz="24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lang="es-EC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9"/>
          <p:cNvSpPr txBox="1"/>
          <p:nvPr/>
        </p:nvSpPr>
        <p:spPr>
          <a:xfrm>
            <a:off x="10813866" y="3105855"/>
            <a:ext cx="150876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Energías Renovables</a:t>
            </a:r>
            <a:endParaRPr lang="es-EC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9"/>
          <p:cNvSpPr txBox="1"/>
          <p:nvPr/>
        </p:nvSpPr>
        <p:spPr>
          <a:xfrm>
            <a:off x="10758869" y="4482260"/>
            <a:ext cx="1371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Sectores Turístico</a:t>
            </a:r>
          </a:p>
        </p:txBody>
      </p:sp>
      <p:sp>
        <p:nvSpPr>
          <p:cNvPr id="209" name="Google Shape;209;p29"/>
          <p:cNvSpPr txBox="1"/>
          <p:nvPr/>
        </p:nvSpPr>
        <p:spPr>
          <a:xfrm>
            <a:off x="9666110" y="4540316"/>
            <a:ext cx="67521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24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lang="es-EC" dirty="0"/>
          </a:p>
        </p:txBody>
      </p:sp>
      <p:sp>
        <p:nvSpPr>
          <p:cNvPr id="210" name="Google Shape;210;p29"/>
          <p:cNvSpPr txBox="1"/>
          <p:nvPr/>
        </p:nvSpPr>
        <p:spPr>
          <a:xfrm>
            <a:off x="3805944" y="5048127"/>
            <a:ext cx="32004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800" b="1" i="0" u="none" strike="noStrike" cap="none" dirty="0">
                <a:solidFill>
                  <a:srgbClr val="332774"/>
                </a:solidFill>
                <a:latin typeface="Arial"/>
                <a:ea typeface="Arial"/>
                <a:cs typeface="Arial"/>
                <a:sym typeface="Arial"/>
              </a:rPr>
              <a:t>Ley para  Fortalecimiento del Turismo.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>
          <a:extLst>
            <a:ext uri="{FF2B5EF4-FFF2-40B4-BE49-F238E27FC236}">
              <a16:creationId xmlns:a16="http://schemas.microsoft.com/office/drawing/2014/main" id="{8B840695-0FD2-E0A1-6390-0C06BBB14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2">
            <a:extLst>
              <a:ext uri="{FF2B5EF4-FFF2-40B4-BE49-F238E27FC236}">
                <a16:creationId xmlns:a16="http://schemas.microsoft.com/office/drawing/2014/main" id="{42411EF0-89A1-A31F-67B8-806C4FC9E1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388" y="194756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C" sz="3200" dirty="0">
                <a:solidFill>
                  <a:srgbClr val="332774"/>
                </a:solidFill>
              </a:rPr>
              <a:t>Comité Estratégico de Promoción y Atracción de Inversiones - CEPAI</a:t>
            </a:r>
            <a:endParaRPr lang="es-EC" sz="3200" dirty="0"/>
          </a:p>
        </p:txBody>
      </p:sp>
      <p:sp>
        <p:nvSpPr>
          <p:cNvPr id="281" name="Google Shape;281;p32">
            <a:extLst>
              <a:ext uri="{FF2B5EF4-FFF2-40B4-BE49-F238E27FC236}">
                <a16:creationId xmlns:a16="http://schemas.microsoft.com/office/drawing/2014/main" id="{919428B1-E96C-60FE-8C44-E1167BFD8B11}"/>
              </a:ext>
            </a:extLst>
          </p:cNvPr>
          <p:cNvSpPr txBox="1"/>
          <p:nvPr/>
        </p:nvSpPr>
        <p:spPr>
          <a:xfrm>
            <a:off x="496243" y="1266995"/>
            <a:ext cx="10841588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s-ES" sz="1600" dirty="0">
                <a:solidFill>
                  <a:schemeClr val="dk2"/>
                </a:solidFill>
              </a:rPr>
              <a:t>El </a:t>
            </a:r>
            <a:r>
              <a:rPr lang="es-ES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Comité Estratégico de Promoción y Atracción de Inversiones – CEPAI es la máxima instancia de rectoría gubernamental en materia de inversiones.</a:t>
            </a:r>
            <a:endParaRPr lang="es-EC" sz="16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A649A9BB-4DE7-38F7-945F-CB6B2DBC59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7504980"/>
              </p:ext>
            </p:extLst>
          </p:nvPr>
        </p:nvGraphicFramePr>
        <p:xfrm>
          <a:off x="1076761" y="1823702"/>
          <a:ext cx="4625788" cy="4378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25946DD7-09B9-574B-8779-B942EFA6E8AD}"/>
              </a:ext>
            </a:extLst>
          </p:cNvPr>
          <p:cNvSpPr txBox="1"/>
          <p:nvPr/>
        </p:nvSpPr>
        <p:spPr>
          <a:xfrm>
            <a:off x="199085" y="2128502"/>
            <a:ext cx="877676" cy="379207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spc="600" dirty="0">
                <a:solidFill>
                  <a:schemeClr val="accent1">
                    <a:lumMod val="50000"/>
                  </a:schemeClr>
                </a:solidFill>
              </a:rPr>
              <a:t>PRINCIPALES ATRIBUCIONES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75B19A1-63D4-2E4A-574E-B3871D6E959B}"/>
              </a:ext>
            </a:extLst>
          </p:cNvPr>
          <p:cNvSpPr txBox="1"/>
          <p:nvPr/>
        </p:nvSpPr>
        <p:spPr>
          <a:xfrm>
            <a:off x="6096000" y="2188925"/>
            <a:ext cx="508344" cy="379207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600" b="1" spc="600" dirty="0">
                <a:solidFill>
                  <a:schemeClr val="accent1">
                    <a:lumMod val="50000"/>
                  </a:schemeClr>
                </a:solidFill>
              </a:rPr>
              <a:t>MIEMBROS DELCEPAI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365CA73F-D2B1-41A8-DD77-6AA8C6BE9D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2409184"/>
              </p:ext>
            </p:extLst>
          </p:nvPr>
        </p:nvGraphicFramePr>
        <p:xfrm>
          <a:off x="6794713" y="1835198"/>
          <a:ext cx="4815246" cy="4378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953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2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451307"/>
            <a:ext cx="9144000" cy="5955386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2"/>
          <p:cNvSpPr txBox="1">
            <a:spLocks noGrp="1"/>
          </p:cNvSpPr>
          <p:nvPr>
            <p:ph type="title"/>
          </p:nvPr>
        </p:nvSpPr>
        <p:spPr>
          <a:xfrm>
            <a:off x="771564" y="114074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C" sz="3200" dirty="0">
                <a:solidFill>
                  <a:srgbClr val="332774"/>
                </a:solidFill>
              </a:rPr>
              <a:t>¿Qué es un Contrato de Inversión?</a:t>
            </a:r>
            <a:endParaRPr lang="es-EC" sz="3200" dirty="0"/>
          </a:p>
        </p:txBody>
      </p:sp>
      <p:sp>
        <p:nvSpPr>
          <p:cNvPr id="281" name="Google Shape;281;p32"/>
          <p:cNvSpPr txBox="1"/>
          <p:nvPr/>
        </p:nvSpPr>
        <p:spPr>
          <a:xfrm>
            <a:off x="3394364" y="1189604"/>
            <a:ext cx="7065480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s-EC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Contrato entre un inversionista privado (persona jurídica) y el estado Ecuatoriano, celebrado mediante escritura pública</a:t>
            </a:r>
          </a:p>
        </p:txBody>
      </p:sp>
      <p:sp>
        <p:nvSpPr>
          <p:cNvPr id="282" name="Google Shape;282;p32"/>
          <p:cNvSpPr txBox="1"/>
          <p:nvPr/>
        </p:nvSpPr>
        <p:spPr>
          <a:xfrm>
            <a:off x="4475018" y="2111928"/>
            <a:ext cx="5827177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s-EC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Plazo de vigencia hasta 15 años, o al plazo asociado al contrato de concesión sectorial</a:t>
            </a:r>
          </a:p>
        </p:txBody>
      </p:sp>
      <p:sp>
        <p:nvSpPr>
          <p:cNvPr id="283" name="Google Shape;283;p32"/>
          <p:cNvSpPr txBox="1"/>
          <p:nvPr/>
        </p:nvSpPr>
        <p:spPr>
          <a:xfrm>
            <a:off x="3379496" y="5085669"/>
            <a:ext cx="7288504" cy="757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Instrumento generador de seguridad jurídica. Además, estabilidad tributaria general para inversiones superiores a USD 100 millones. Adicionalmente para el sector minero: Impuesto al Valor Agregado, Impuesto a la Renta e ISD.</a:t>
            </a:r>
          </a:p>
        </p:txBody>
      </p:sp>
      <p:sp>
        <p:nvSpPr>
          <p:cNvPr id="284" name="Google Shape;284;p32"/>
          <p:cNvSpPr txBox="1"/>
          <p:nvPr/>
        </p:nvSpPr>
        <p:spPr>
          <a:xfrm>
            <a:off x="4385808" y="3095451"/>
            <a:ext cx="6074036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 pactan las condiciones para el desarrollo de un proyecto de inversión (monto, plazo, beneficios tributarios, etc.).</a:t>
            </a:r>
          </a:p>
        </p:txBody>
      </p:sp>
      <p:sp>
        <p:nvSpPr>
          <p:cNvPr id="285" name="Google Shape;285;p32"/>
          <p:cNvSpPr txBox="1"/>
          <p:nvPr/>
        </p:nvSpPr>
        <p:spPr>
          <a:xfrm>
            <a:off x="4521908" y="4109742"/>
            <a:ext cx="5937935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Inversión mínima de 1 millón de USD y al menos USD 100.000 posterior a la solicitud del Contrato de inversión.</a:t>
            </a:r>
          </a:p>
        </p:txBody>
      </p:sp>
      <p:pic>
        <p:nvPicPr>
          <p:cNvPr id="286" name="Google Shape;286;p32" descr="Contract icon - Download on Iconfinder on Iconfind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5480" y="1116130"/>
            <a:ext cx="934166" cy="934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63950" y="2200190"/>
            <a:ext cx="707286" cy="707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25480" y="3008886"/>
            <a:ext cx="840229" cy="840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18828" y="4014151"/>
            <a:ext cx="852408" cy="840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2" descr="Justice scale - Free miscellaneous icon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225480" y="4954311"/>
            <a:ext cx="722973" cy="722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31"/>
          <p:cNvPicPr preferRelativeResize="0"/>
          <p:nvPr/>
        </p:nvPicPr>
        <p:blipFill rotWithShape="1">
          <a:blip r:embed="rId3">
            <a:alphaModFix/>
          </a:blip>
          <a:srcRect b="14300"/>
          <a:stretch/>
        </p:blipFill>
        <p:spPr>
          <a:xfrm>
            <a:off x="0" y="803564"/>
            <a:ext cx="12830244" cy="52508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31"/>
          <p:cNvCxnSpPr>
            <a:cxnSpLocks/>
          </p:cNvCxnSpPr>
          <p:nvPr/>
        </p:nvCxnSpPr>
        <p:spPr>
          <a:xfrm>
            <a:off x="1385453" y="4204892"/>
            <a:ext cx="18288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51" name="Google Shape;251;p31"/>
          <p:cNvSpPr txBox="1">
            <a:spLocks noGrp="1"/>
          </p:cNvSpPr>
          <p:nvPr>
            <p:ph type="title"/>
          </p:nvPr>
        </p:nvSpPr>
        <p:spPr>
          <a:xfrm>
            <a:off x="739888" y="101598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rgbClr val="332774"/>
              </a:buClr>
              <a:buSzPct val="100000"/>
            </a:pPr>
            <a:r>
              <a:rPr lang="es-EC" sz="3200" dirty="0">
                <a:solidFill>
                  <a:srgbClr val="332774"/>
                </a:solidFill>
              </a:rPr>
              <a:t>Incentivos para Nuevas Inversiones</a:t>
            </a:r>
            <a:endParaRPr sz="3200" dirty="0">
              <a:solidFill>
                <a:srgbClr val="332774"/>
              </a:solidFill>
            </a:endParaRPr>
          </a:p>
        </p:txBody>
      </p:sp>
      <p:sp>
        <p:nvSpPr>
          <p:cNvPr id="253" name="Google Shape;253;p31"/>
          <p:cNvSpPr txBox="1"/>
          <p:nvPr/>
        </p:nvSpPr>
        <p:spPr>
          <a:xfrm>
            <a:off x="1371599" y="1107476"/>
            <a:ext cx="185650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2000" b="1" i="0" u="none" strike="noStrike" cap="none" dirty="0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Impuesto a la Renta</a:t>
            </a:r>
            <a:r>
              <a:rPr lang="es-EC" sz="2000" i="0" u="none" strike="noStrike" cap="none" dirty="0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 (IR)</a:t>
            </a:r>
            <a:endParaRPr sz="1400" i="0" u="none" strike="noStrike" cap="none" dirty="0">
              <a:solidFill>
                <a:srgbClr val="32266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31"/>
          <p:cNvCxnSpPr>
            <a:cxnSpLocks/>
          </p:cNvCxnSpPr>
          <p:nvPr/>
        </p:nvCxnSpPr>
        <p:spPr>
          <a:xfrm>
            <a:off x="1233054" y="1977913"/>
            <a:ext cx="20574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55" name="Google Shape;255;p31"/>
          <p:cNvSpPr txBox="1"/>
          <p:nvPr/>
        </p:nvSpPr>
        <p:spPr>
          <a:xfrm>
            <a:off x="1385453" y="2491256"/>
            <a:ext cx="1892465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Reducción de </a:t>
            </a:r>
            <a:r>
              <a:rPr lang="es-EC" sz="1600" b="1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5 puntos</a:t>
            </a: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 a la tarifa del IR para empresas que firmen un Contrato de inversión.</a:t>
            </a:r>
            <a:endParaRPr sz="1600" b="0" i="0" u="none" strike="noStrike" cap="none" dirty="0">
              <a:solidFill>
                <a:srgbClr val="5040B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1"/>
          <p:cNvSpPr txBox="1"/>
          <p:nvPr/>
        </p:nvSpPr>
        <p:spPr>
          <a:xfrm>
            <a:off x="1286827" y="4593316"/>
            <a:ext cx="20574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500" b="0" i="0" u="none" strike="noStrike" cap="none" dirty="0">
                <a:solidFill>
                  <a:srgbClr val="5040B4"/>
                </a:solidFill>
                <a:sym typeface="Arial"/>
              </a:rPr>
              <a:t>Hasta concluida la vigencia del Contrato de inversión o igualar el monto de inversión (lo que suceda primero).</a:t>
            </a:r>
            <a:endParaRPr sz="1500" dirty="0"/>
          </a:p>
        </p:txBody>
      </p:sp>
      <p:sp>
        <p:nvSpPr>
          <p:cNvPr id="258" name="Google Shape;258;p31"/>
          <p:cNvSpPr txBox="1"/>
          <p:nvPr/>
        </p:nvSpPr>
        <p:spPr>
          <a:xfrm>
            <a:off x="1397989" y="2107612"/>
            <a:ext cx="13716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Descripción: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1"/>
          <p:cNvSpPr txBox="1"/>
          <p:nvPr/>
        </p:nvSpPr>
        <p:spPr>
          <a:xfrm>
            <a:off x="1409169" y="4295410"/>
            <a:ext cx="13716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Plazo: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1"/>
          <p:cNvSpPr txBox="1"/>
          <p:nvPr/>
        </p:nvSpPr>
        <p:spPr>
          <a:xfrm>
            <a:off x="5001491" y="953588"/>
            <a:ext cx="2189018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2000" b="1" i="0" u="none" strike="noStrike" cap="none" dirty="0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Impuesto a la Salida de Divisas</a:t>
            </a:r>
            <a:r>
              <a:rPr lang="es-EC" sz="2000" i="0" u="none" strike="noStrike" cap="none" dirty="0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 (ISD)</a:t>
            </a:r>
            <a:endParaRPr sz="1400" i="0" u="none" strike="noStrike" cap="none" dirty="0">
              <a:solidFill>
                <a:srgbClr val="32266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31"/>
          <p:cNvCxnSpPr>
            <a:cxnSpLocks/>
          </p:cNvCxnSpPr>
          <p:nvPr/>
        </p:nvCxnSpPr>
        <p:spPr>
          <a:xfrm>
            <a:off x="5067300" y="1977913"/>
            <a:ext cx="20574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2" name="Google Shape;262;p31"/>
          <p:cNvSpPr txBox="1"/>
          <p:nvPr/>
        </p:nvSpPr>
        <p:spPr>
          <a:xfrm>
            <a:off x="5147956" y="2453328"/>
            <a:ext cx="2424546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Exoneración del ISD para empresas que </a:t>
            </a:r>
            <a:r>
              <a:rPr lang="es-EC" sz="1600" b="1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firmen un Contrato de Inversión</a:t>
            </a: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, e importen bienes de capital y materias primas, necesarias para la inversión.</a:t>
            </a:r>
            <a:endParaRPr sz="1600" b="0" i="0" u="none" strike="noStrike" cap="none" dirty="0">
              <a:solidFill>
                <a:srgbClr val="5040B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31"/>
          <p:cNvCxnSpPr/>
          <p:nvPr/>
        </p:nvCxnSpPr>
        <p:spPr>
          <a:xfrm rot="10800000">
            <a:off x="5193801" y="4552691"/>
            <a:ext cx="21960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4" name="Google Shape;264;p31"/>
          <p:cNvSpPr txBox="1"/>
          <p:nvPr/>
        </p:nvSpPr>
        <p:spPr>
          <a:xfrm>
            <a:off x="5147956" y="5052719"/>
            <a:ext cx="2424546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Durante la vigencia del </a:t>
            </a:r>
            <a:r>
              <a:rPr lang="es-EC" sz="1600" dirty="0">
                <a:solidFill>
                  <a:srgbClr val="5040B4"/>
                </a:solidFill>
              </a:rPr>
              <a:t>Contrato de inversión</a:t>
            </a: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, por cada transacción.</a:t>
            </a:r>
            <a:endParaRPr dirty="0"/>
          </a:p>
        </p:txBody>
      </p:sp>
      <p:sp>
        <p:nvSpPr>
          <p:cNvPr id="265" name="Google Shape;265;p31"/>
          <p:cNvSpPr txBox="1"/>
          <p:nvPr/>
        </p:nvSpPr>
        <p:spPr>
          <a:xfrm>
            <a:off x="5334000" y="2107612"/>
            <a:ext cx="13716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Descripción: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1"/>
          <p:cNvSpPr txBox="1"/>
          <p:nvPr/>
        </p:nvSpPr>
        <p:spPr>
          <a:xfrm>
            <a:off x="5337456" y="4665775"/>
            <a:ext cx="13716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Plazo: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1"/>
          <p:cNvSpPr txBox="1"/>
          <p:nvPr/>
        </p:nvSpPr>
        <p:spPr>
          <a:xfrm>
            <a:off x="9483437" y="953568"/>
            <a:ext cx="218901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2000" b="1" i="0" u="none" strike="noStrike" cap="none" dirty="0">
                <a:solidFill>
                  <a:srgbClr val="32266B"/>
                </a:solidFill>
                <a:latin typeface="Arial"/>
                <a:ea typeface="Arial"/>
                <a:cs typeface="Arial"/>
                <a:sym typeface="Arial"/>
              </a:rPr>
              <a:t>Tributos al Comercio Exterior</a:t>
            </a:r>
            <a:endParaRPr dirty="0"/>
          </a:p>
        </p:txBody>
      </p:sp>
      <p:cxnSp>
        <p:nvCxnSpPr>
          <p:cNvPr id="268" name="Google Shape;268;p31"/>
          <p:cNvCxnSpPr>
            <a:cxnSpLocks/>
          </p:cNvCxnSpPr>
          <p:nvPr/>
        </p:nvCxnSpPr>
        <p:spPr>
          <a:xfrm>
            <a:off x="9331363" y="1977913"/>
            <a:ext cx="20574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9" name="Google Shape;269;p31"/>
          <p:cNvSpPr txBox="1"/>
          <p:nvPr/>
        </p:nvSpPr>
        <p:spPr>
          <a:xfrm>
            <a:off x="9230758" y="2353834"/>
            <a:ext cx="2424546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Exoneración de Tributos al Comercio Exterior para empresas que </a:t>
            </a:r>
            <a:r>
              <a:rPr lang="es-EC" sz="1600" b="1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firmen un Contrato de inversión</a:t>
            </a: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, e importen bienes de capital y materias primas, necesarias para la inversión.</a:t>
            </a:r>
            <a:endParaRPr dirty="0"/>
          </a:p>
        </p:txBody>
      </p:sp>
      <p:cxnSp>
        <p:nvCxnSpPr>
          <p:cNvPr id="270" name="Google Shape;270;p31"/>
          <p:cNvCxnSpPr>
            <a:cxnSpLocks/>
          </p:cNvCxnSpPr>
          <p:nvPr/>
        </p:nvCxnSpPr>
        <p:spPr>
          <a:xfrm rot="10800000">
            <a:off x="9366168" y="4671960"/>
            <a:ext cx="2088000" cy="0"/>
          </a:xfrm>
          <a:prstGeom prst="straightConnector1">
            <a:avLst/>
          </a:prstGeom>
          <a:noFill/>
          <a:ln w="9525" cap="flat" cmpd="sng">
            <a:solidFill>
              <a:srgbClr val="5040B4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71" name="Google Shape;271;p31"/>
          <p:cNvSpPr txBox="1"/>
          <p:nvPr/>
        </p:nvSpPr>
        <p:spPr>
          <a:xfrm>
            <a:off x="9255162" y="5031451"/>
            <a:ext cx="240014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Durante la vigencia del </a:t>
            </a:r>
            <a:r>
              <a:rPr lang="es-EC" sz="1600" dirty="0">
                <a:solidFill>
                  <a:srgbClr val="5040B4"/>
                </a:solidFill>
              </a:rPr>
              <a:t>Contrato de inversión</a:t>
            </a:r>
            <a:r>
              <a:rPr lang="es-EC" sz="1600" b="0" i="0" u="none" strike="noStrike" cap="none" dirty="0">
                <a:solidFill>
                  <a:srgbClr val="5040B4"/>
                </a:solidFill>
                <a:latin typeface="Arial"/>
                <a:ea typeface="Arial"/>
                <a:cs typeface="Arial"/>
                <a:sym typeface="Arial"/>
              </a:rPr>
              <a:t>, por cada transacción.</a:t>
            </a:r>
            <a:endParaRPr dirty="0"/>
          </a:p>
        </p:txBody>
      </p:sp>
      <p:sp>
        <p:nvSpPr>
          <p:cNvPr id="272" name="Google Shape;272;p31"/>
          <p:cNvSpPr txBox="1"/>
          <p:nvPr/>
        </p:nvSpPr>
        <p:spPr>
          <a:xfrm>
            <a:off x="9365673" y="2107612"/>
            <a:ext cx="13716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Descripción: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1"/>
          <p:cNvSpPr txBox="1"/>
          <p:nvPr/>
        </p:nvSpPr>
        <p:spPr>
          <a:xfrm>
            <a:off x="9437392" y="4723157"/>
            <a:ext cx="137160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4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Plazo:</a:t>
            </a:r>
            <a:endParaRPr sz="1400" b="1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>
          <a:extLst>
            <a:ext uri="{FF2B5EF4-FFF2-40B4-BE49-F238E27FC236}">
              <a16:creationId xmlns:a16="http://schemas.microsoft.com/office/drawing/2014/main" id="{F10B4353-B63C-4483-642A-B32E79150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2">
            <a:extLst>
              <a:ext uri="{FF2B5EF4-FFF2-40B4-BE49-F238E27FC236}">
                <a16:creationId xmlns:a16="http://schemas.microsoft.com/office/drawing/2014/main" id="{B7C4C68D-4FC8-B646-A0AD-09336590FE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5352" y="235573"/>
            <a:ext cx="1003090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C" sz="2400" dirty="0">
                <a:solidFill>
                  <a:srgbClr val="332774"/>
                </a:solidFill>
              </a:rPr>
              <a:t>Reglamento General de la Ley de Eficiencia Económica y Generación de Empleo</a:t>
            </a:r>
            <a:endParaRPr lang="es-EC" sz="24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229E016-B28C-EFA4-D756-423F0F5E6050}"/>
              </a:ext>
            </a:extLst>
          </p:cNvPr>
          <p:cNvSpPr txBox="1"/>
          <p:nvPr/>
        </p:nvSpPr>
        <p:spPr>
          <a:xfrm>
            <a:off x="5042647" y="1249946"/>
            <a:ext cx="678180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es-ES" sz="1600" b="1" dirty="0">
                <a:solidFill>
                  <a:schemeClr val="accent1">
                    <a:lumMod val="50000"/>
                  </a:schemeClr>
                </a:solidFill>
              </a:rPr>
              <a:t>Principales atribuciones del Ministerio de Producción, Comercio Exterior, Inversiones y Pesca (Art. 27del Reglamento General) </a:t>
            </a:r>
          </a:p>
        </p:txBody>
      </p:sp>
      <p:graphicFrame>
        <p:nvGraphicFramePr>
          <p:cNvPr id="28" name="Diagrama 27">
            <a:extLst>
              <a:ext uri="{FF2B5EF4-FFF2-40B4-BE49-F238E27FC236}">
                <a16:creationId xmlns:a16="http://schemas.microsoft.com/office/drawing/2014/main" id="{9ECE0018-11E6-7DC4-AF33-C933C18549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0458431"/>
              </p:ext>
            </p:extLst>
          </p:nvPr>
        </p:nvGraphicFramePr>
        <p:xfrm>
          <a:off x="215154" y="1538887"/>
          <a:ext cx="11609295" cy="3113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B307B783-121C-B261-04CD-3DE47B6519B9}"/>
              </a:ext>
            </a:extLst>
          </p:cNvPr>
          <p:cNvCxnSpPr>
            <a:cxnSpLocks/>
          </p:cNvCxnSpPr>
          <p:nvPr/>
        </p:nvCxnSpPr>
        <p:spPr>
          <a:xfrm>
            <a:off x="6006353" y="3720353"/>
            <a:ext cx="0" cy="63649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3C5F2C79-33FF-91A8-5F6B-0D0D94644D0B}"/>
              </a:ext>
            </a:extLst>
          </p:cNvPr>
          <p:cNvCxnSpPr>
            <a:cxnSpLocks/>
          </p:cNvCxnSpPr>
          <p:nvPr/>
        </p:nvCxnSpPr>
        <p:spPr>
          <a:xfrm>
            <a:off x="2913529" y="4356847"/>
            <a:ext cx="6938683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>
            <a:extLst>
              <a:ext uri="{FF2B5EF4-FFF2-40B4-BE49-F238E27FC236}">
                <a16:creationId xmlns:a16="http://schemas.microsoft.com/office/drawing/2014/main" id="{F77FEBC8-D06E-F4F6-0090-B7F5952CACD4}"/>
              </a:ext>
            </a:extLst>
          </p:cNvPr>
          <p:cNvSpPr txBox="1"/>
          <p:nvPr/>
        </p:nvSpPr>
        <p:spPr>
          <a:xfrm>
            <a:off x="1169893" y="4570121"/>
            <a:ext cx="348727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solidFill>
                  <a:schemeClr val="dk2"/>
                </a:solidFill>
              </a:rPr>
              <a:t>Monitoreo de inversiones: </a:t>
            </a:r>
            <a:r>
              <a:rPr lang="es-ES" dirty="0">
                <a:solidFill>
                  <a:schemeClr val="dk2"/>
                </a:solidFill>
              </a:rPr>
              <a:t>seguimiento de los contratos de inversión que realiza el </a:t>
            </a:r>
            <a:r>
              <a:rPr lang="es-ES" b="1" i="1" u="sng" dirty="0">
                <a:solidFill>
                  <a:schemeClr val="dk2"/>
                </a:solidFill>
              </a:rPr>
              <a:t>ente rector de las inversiones </a:t>
            </a:r>
            <a:r>
              <a:rPr lang="es-ES" dirty="0">
                <a:solidFill>
                  <a:schemeClr val="dk2"/>
                </a:solidFill>
              </a:rPr>
              <a:t>para verificar el cumplimiento por parte de los inversionistas de los compromisos y obligaciones pactadas en la forma y plazos establecidos en los contratos de inversión. 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DE0D2B1-C685-A85F-2298-9A5352BFB42F}"/>
              </a:ext>
            </a:extLst>
          </p:cNvPr>
          <p:cNvSpPr txBox="1"/>
          <p:nvPr/>
        </p:nvSpPr>
        <p:spPr>
          <a:xfrm>
            <a:off x="7014885" y="4570121"/>
            <a:ext cx="400722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chemeClr val="dk2"/>
                </a:solidFill>
              </a:rPr>
              <a:t>Corresponde al </a:t>
            </a:r>
            <a:r>
              <a:rPr lang="es-ES" b="1" u="sng" dirty="0">
                <a:solidFill>
                  <a:schemeClr val="dk2"/>
                </a:solidFill>
              </a:rPr>
              <a:t>Servicio de Rentas Internas </a:t>
            </a:r>
            <a:r>
              <a:rPr lang="es-ES" dirty="0">
                <a:solidFill>
                  <a:schemeClr val="dk2"/>
                </a:solidFill>
              </a:rPr>
              <a:t>supervisar la correcta aplicación de los incentivos tributarios y notificar al ente rector de las inversiones, sobre los resultados para continuar con el proceso de seguimiento y monitoreo del cumplimiento de las obligaciones suscritas en los contratos de inversión.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B0A465F-68E0-8985-620E-6EDF4B96DF78}"/>
              </a:ext>
            </a:extLst>
          </p:cNvPr>
          <p:cNvSpPr txBox="1"/>
          <p:nvPr/>
        </p:nvSpPr>
        <p:spPr>
          <a:xfrm>
            <a:off x="5150224" y="5047174"/>
            <a:ext cx="1479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800" b="1" dirty="0">
                <a:solidFill>
                  <a:schemeClr val="bg2"/>
                </a:solidFill>
              </a:rPr>
              <a:t>Art. 29 del COPCI</a:t>
            </a:r>
          </a:p>
        </p:txBody>
      </p:sp>
    </p:spTree>
    <p:extLst>
      <p:ext uri="{BB962C8B-B14F-4D97-AF65-F5344CB8AC3E}">
        <p14:creationId xmlns:p14="http://schemas.microsoft.com/office/powerpoint/2010/main" val="242049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E0407-5F67-95B8-9E58-27728AFE7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F42A7-04D4-3987-9A07-5D7666D2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900" dirty="0">
                <a:solidFill>
                  <a:srgbClr val="332774"/>
                </a:solidFill>
              </a:rPr>
              <a:t>Seguimiento y Monitoreo de las Inversiones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C1AB47E-415D-6410-D688-13A22C1A22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7577922"/>
              </p:ext>
            </p:extLst>
          </p:nvPr>
        </p:nvGraphicFramePr>
        <p:xfrm>
          <a:off x="749300" y="1183342"/>
          <a:ext cx="10833847" cy="3294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o 10">
            <a:extLst>
              <a:ext uri="{FF2B5EF4-FFF2-40B4-BE49-F238E27FC236}">
                <a16:creationId xmlns:a16="http://schemas.microsoft.com/office/drawing/2014/main" id="{A24A425A-14E4-8651-99E0-9B97CD8D4928}"/>
              </a:ext>
            </a:extLst>
          </p:cNvPr>
          <p:cNvGrpSpPr/>
          <p:nvPr/>
        </p:nvGrpSpPr>
        <p:grpSpPr>
          <a:xfrm>
            <a:off x="159292" y="5297787"/>
            <a:ext cx="11873415" cy="954107"/>
            <a:chOff x="159292" y="5284340"/>
            <a:chExt cx="11873415" cy="954107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BF1719AB-7A74-D8B4-044B-6F55D242C133}"/>
                </a:ext>
              </a:extLst>
            </p:cNvPr>
            <p:cNvSpPr txBox="1"/>
            <p:nvPr/>
          </p:nvSpPr>
          <p:spPr>
            <a:xfrm>
              <a:off x="159292" y="5284340"/>
              <a:ext cx="2279120" cy="954107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b="1" dirty="0">
                  <a:solidFill>
                    <a:schemeClr val="dk2"/>
                  </a:solidFill>
                </a:rPr>
                <a:t>Al finalizar del periodo de ejecución del cronograma de inversión y/o empleo 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A5EBE58C-FDEB-BDF1-8637-224DC5644F04}"/>
                </a:ext>
              </a:extLst>
            </p:cNvPr>
            <p:cNvSpPr txBox="1"/>
            <p:nvPr/>
          </p:nvSpPr>
          <p:spPr>
            <a:xfrm>
              <a:off x="9963990" y="5284340"/>
              <a:ext cx="2068717" cy="738664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sz="1400" b="1" dirty="0">
                  <a:solidFill>
                    <a:schemeClr val="dk2"/>
                  </a:solidFill>
                </a:rPr>
                <a:t>Culmine el plazo de vigencia de los incentivos del IR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5DDEB3B8-A930-E1FF-4F2A-53503EF6D146}"/>
                </a:ext>
              </a:extLst>
            </p:cNvPr>
            <p:cNvSpPr txBox="1"/>
            <p:nvPr/>
          </p:nvSpPr>
          <p:spPr>
            <a:xfrm>
              <a:off x="5061641" y="5284340"/>
              <a:ext cx="2279120" cy="738664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sz="1400" b="1" dirty="0">
                  <a:solidFill>
                    <a:schemeClr val="dk2"/>
                  </a:solidFill>
                </a:rPr>
                <a:t>Culmine el plazo de vigencia del contrato de inversión</a:t>
              </a:r>
              <a:endParaRPr lang="es-ES" sz="1400" dirty="0">
                <a:solidFill>
                  <a:schemeClr val="dk2"/>
                </a:solidFill>
              </a:endParaRP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2D77EDE4-207D-7D5E-62A9-8FB8E0A325BA}"/>
                </a:ext>
              </a:extLst>
            </p:cNvPr>
            <p:cNvSpPr txBox="1"/>
            <p:nvPr/>
          </p:nvSpPr>
          <p:spPr>
            <a:xfrm>
              <a:off x="7670618" y="5284340"/>
              <a:ext cx="2068716" cy="738664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r>
                <a:rPr lang="es-ES" b="1" dirty="0">
                  <a:solidFill>
                    <a:schemeClr val="dk2"/>
                  </a:solidFill>
                </a:rPr>
                <a:t>Modificación de compromisos contractuales</a:t>
              </a:r>
              <a:endParaRPr lang="es-ES" sz="1400" dirty="0">
                <a:solidFill>
                  <a:schemeClr val="dk2"/>
                </a:solidFill>
              </a:endParaRP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A5557D21-3EB1-181F-7505-95C89EE3553B}"/>
                </a:ext>
              </a:extLst>
            </p:cNvPr>
            <p:cNvSpPr txBox="1"/>
            <p:nvPr/>
          </p:nvSpPr>
          <p:spPr>
            <a:xfrm>
              <a:off x="2663067" y="5284340"/>
              <a:ext cx="2068717" cy="954107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>
              <a:spAutoFit/>
            </a:bodyPr>
            <a:lstStyle/>
            <a:p>
              <a:pPr algn="just"/>
              <a:r>
                <a:rPr lang="es-ES" b="1" dirty="0">
                  <a:solidFill>
                    <a:schemeClr val="dk2"/>
                  </a:solidFill>
                </a:rPr>
                <a:t>Cuando exista una solicitud de otra institución de control del sector público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5037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Words>1265</Words>
  <Application>Microsoft Office PowerPoint</Application>
  <PresentationFormat>Panorámica</PresentationFormat>
  <Paragraphs>125</Paragraphs>
  <Slides>13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de Office</vt:lpstr>
      <vt:lpstr>CONTRATOS DE INVERSIONES</vt:lpstr>
      <vt:lpstr>Presentación de PowerPoint</vt:lpstr>
      <vt:lpstr>Presentación de PowerPoint</vt:lpstr>
      <vt:lpstr>Nuevos marcos normativos de atracción de inversión</vt:lpstr>
      <vt:lpstr>Comité Estratégico de Promoción y Atracción de Inversiones - CEPAI</vt:lpstr>
      <vt:lpstr>¿Qué es un Contrato de Inversión?</vt:lpstr>
      <vt:lpstr>Incentivos para Nuevas Inversiones</vt:lpstr>
      <vt:lpstr>Reglamento General de la Ley de Eficiencia Económica y Generación de Empleo</vt:lpstr>
      <vt:lpstr>Seguimiento y Monitoreo de las Inversiones</vt:lpstr>
      <vt:lpstr>Obligaciones del Inversionista</vt:lpstr>
      <vt:lpstr>Etapas del Monitoreo </vt:lpstr>
      <vt:lpstr>Incumplimientos contractuales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ECUADOR: CLIMA DE INVERSIONES Y COMPETITIVIDAD PRODUCTIVA</dc:title>
  <dc:creator>GustavoCastaneda</dc:creator>
  <cp:lastModifiedBy>Ledy Patricia Hidrobo Castellano</cp:lastModifiedBy>
  <cp:revision>54</cp:revision>
  <dcterms:modified xsi:type="dcterms:W3CDTF">2025-01-21T18:30:14Z</dcterms:modified>
</cp:coreProperties>
</file>