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7" r:id="rId1"/>
  </p:sldMasterIdLst>
  <p:notesMasterIdLst>
    <p:notesMasterId r:id="rId20"/>
  </p:notesMasterIdLst>
  <p:sldIdLst>
    <p:sldId id="285" r:id="rId2"/>
    <p:sldId id="286" r:id="rId3"/>
    <p:sldId id="298" r:id="rId4"/>
    <p:sldId id="258" r:id="rId5"/>
    <p:sldId id="294" r:id="rId6"/>
    <p:sldId id="297" r:id="rId7"/>
    <p:sldId id="305" r:id="rId8"/>
    <p:sldId id="299" r:id="rId9"/>
    <p:sldId id="306" r:id="rId10"/>
    <p:sldId id="320" r:id="rId11"/>
    <p:sldId id="807" r:id="rId12"/>
    <p:sldId id="819" r:id="rId13"/>
    <p:sldId id="820" r:id="rId14"/>
    <p:sldId id="822" r:id="rId15"/>
    <p:sldId id="824" r:id="rId16"/>
    <p:sldId id="825" r:id="rId17"/>
    <p:sldId id="826" r:id="rId18"/>
    <p:sldId id="82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tonio Trujillo" initials="AT" lastIdx="4" clrIdx="0">
    <p:extLst>
      <p:ext uri="{19B8F6BF-5375-455C-9EA6-DF929625EA0E}">
        <p15:presenceInfo xmlns:p15="http://schemas.microsoft.com/office/powerpoint/2012/main" userId="Antonio Trujill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a:srgbClr val="BDFFFF"/>
    <a:srgbClr val="5985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26" autoAdjust="0"/>
    <p:restoredTop sz="90828" autoAdjust="0"/>
  </p:normalViewPr>
  <p:slideViewPr>
    <p:cSldViewPr snapToGrid="0">
      <p:cViewPr varScale="1">
        <p:scale>
          <a:sx n="61" d="100"/>
          <a:sy n="61" d="100"/>
        </p:scale>
        <p:origin x="1224" y="42"/>
      </p:cViewPr>
      <p:guideLst>
        <p:guide orient="horz" pos="2160"/>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E14EBE-B17B-4151-874E-50FBF7F70CBB}"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EC"/>
        </a:p>
      </dgm:t>
    </dgm:pt>
    <dgm:pt modelId="{38369E8E-7F6B-4859-83F0-D7CF43D9CF55}">
      <dgm:prSet phldrT="[Texto]" custT="1"/>
      <dgm:spPr>
        <a:solidFill>
          <a:schemeClr val="accent1">
            <a:lumMod val="50000"/>
            <a:alpha val="90000"/>
          </a:scheme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dgm:spPr>
      <dgm:t>
        <a:bodyPr/>
        <a:lstStyle/>
        <a:p>
          <a:r>
            <a:rPr lang="es-ES" sz="2800" dirty="0"/>
            <a:t>Tratamiento contable de IR</a:t>
          </a:r>
          <a:endParaRPr lang="es-EC" sz="2800" dirty="0"/>
        </a:p>
      </dgm:t>
    </dgm:pt>
    <dgm:pt modelId="{CFDC5F25-3D9D-4F44-A281-25FC9E465B60}" type="parTrans" cxnId="{DD8DE7AC-F61A-4B85-A57F-8FA8BCC31C86}">
      <dgm:prSet/>
      <dgm:spPr/>
      <dgm:t>
        <a:bodyPr/>
        <a:lstStyle/>
        <a:p>
          <a:endParaRPr lang="es-EC"/>
        </a:p>
      </dgm:t>
    </dgm:pt>
    <dgm:pt modelId="{1F20205B-14D4-4E33-9EE9-2AC8512C88DF}" type="sibTrans" cxnId="{DD8DE7AC-F61A-4B85-A57F-8FA8BCC31C86}">
      <dgm:prSet/>
      <dgm:spPr/>
      <dgm:t>
        <a:bodyPr/>
        <a:lstStyle/>
        <a:p>
          <a:endParaRPr lang="es-EC"/>
        </a:p>
      </dgm:t>
    </dgm:pt>
    <dgm:pt modelId="{FAD12861-722A-471F-BA65-E9F955815984}">
      <dgm:prSet phldrT="[Texto]" custT="1"/>
      <dgm:spPr>
        <a:gradFill flip="none" rotWithShape="0">
          <a:gsLst>
            <a:gs pos="100000">
              <a:srgbClr val="418AB3">
                <a:lumMod val="50000"/>
                <a:tint val="66000"/>
                <a:satMod val="160000"/>
              </a:srgbClr>
            </a:gs>
            <a:gs pos="100000">
              <a:srgbClr val="418AB3">
                <a:lumMod val="50000"/>
                <a:tint val="23500"/>
                <a:satMod val="160000"/>
              </a:srgbClr>
            </a:gs>
          </a:gsLst>
          <a:lin ang="18900000" scaled="1"/>
          <a:tileRect/>
        </a:gradFill>
        <a:ln w="12700" cap="flat" cmpd="sng" algn="ctr">
          <a:gradFill>
            <a:gsLst>
              <a:gs pos="0">
                <a:srgbClr val="418AB3">
                  <a:lumMod val="5000"/>
                  <a:lumOff val="95000"/>
                </a:srgbClr>
              </a:gs>
              <a:gs pos="74000">
                <a:srgbClr val="418AB3">
                  <a:lumMod val="45000"/>
                  <a:lumOff val="55000"/>
                </a:srgbClr>
              </a:gs>
              <a:gs pos="83000">
                <a:srgbClr val="418AB3">
                  <a:lumMod val="45000"/>
                  <a:lumOff val="55000"/>
                </a:srgbClr>
              </a:gs>
              <a:gs pos="100000">
                <a:srgbClr val="418AB3">
                  <a:lumMod val="30000"/>
                  <a:lumOff val="70000"/>
                </a:srgbClr>
              </a:gs>
            </a:gsLst>
            <a:lin ang="5400000" scaled="1"/>
          </a:gradFill>
          <a:prstDash val="solid"/>
          <a:miter lim="800000"/>
        </a:ln>
        <a:effectLst/>
      </dgm:spPr>
      <dgm:t>
        <a:bodyPr spcFirstLastPara="0" vert="horz" wrap="square" lIns="17780" tIns="17780" rIns="17780" bIns="17780" numCol="1" spcCol="1270" anchor="ctr" anchorCtr="0"/>
        <a:lstStyle/>
        <a:p>
          <a:pPr marL="0" lvl="0" indent="0" algn="ctr" defTabSz="1244600">
            <a:lnSpc>
              <a:spcPct val="90000"/>
            </a:lnSpc>
            <a:spcBef>
              <a:spcPct val="0"/>
            </a:spcBef>
            <a:spcAft>
              <a:spcPct val="35000"/>
            </a:spcAft>
            <a:buNone/>
          </a:pPr>
          <a:r>
            <a:rPr lang="es-ES" sz="2800" kern="1200" dirty="0">
              <a:solidFill>
                <a:prstClr val="white"/>
              </a:solidFill>
              <a:latin typeface="Calibri" panose="020F0502020204030204"/>
              <a:ea typeface="+mn-ea"/>
              <a:cs typeface="+mn-cs"/>
            </a:rPr>
            <a:t>Consecuencias ACTUALES</a:t>
          </a:r>
          <a:endParaRPr lang="es-EC" sz="2800" kern="1200" dirty="0">
            <a:solidFill>
              <a:prstClr val="white"/>
            </a:solidFill>
            <a:latin typeface="Calibri" panose="020F0502020204030204"/>
            <a:ea typeface="+mn-ea"/>
            <a:cs typeface="+mn-cs"/>
          </a:endParaRPr>
        </a:p>
      </dgm:t>
    </dgm:pt>
    <dgm:pt modelId="{2972E15E-8ED3-461C-B627-8CA5D8F7041B}" type="parTrans" cxnId="{7FEE3AA1-6D98-4E2C-AE89-241673D08B5E}">
      <dgm:prSet/>
      <dgm:spPr/>
      <dgm:t>
        <a:bodyPr/>
        <a:lstStyle/>
        <a:p>
          <a:endParaRPr lang="es-EC"/>
        </a:p>
      </dgm:t>
    </dgm:pt>
    <dgm:pt modelId="{D7A4990B-57A7-4D14-AA24-5E33FBCB6048}" type="sibTrans" cxnId="{7FEE3AA1-6D98-4E2C-AE89-241673D08B5E}">
      <dgm:prSet/>
      <dgm:spPr/>
      <dgm:t>
        <a:bodyPr/>
        <a:lstStyle/>
        <a:p>
          <a:endParaRPr lang="es-EC"/>
        </a:p>
      </dgm:t>
    </dgm:pt>
    <dgm:pt modelId="{2D4D7C5E-0E01-4D89-B4C0-B4075F3406D3}">
      <dgm:prSet phldrT="[Texto]" custT="1"/>
      <dgm:spPr>
        <a:gradFill rotWithShape="0">
          <a:gsLst>
            <a:gs pos="60000">
              <a:schemeClr val="accent1">
                <a:alpha val="79000"/>
                <a:lumMod val="37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dgm:spPr>
      <dgm:t>
        <a:bodyPr/>
        <a:lstStyle/>
        <a:p>
          <a:r>
            <a:rPr lang="es-ES" sz="2800" dirty="0"/>
            <a:t>Impuesto a la Renta Corriente</a:t>
          </a:r>
          <a:endParaRPr lang="es-EC" sz="2800" dirty="0"/>
        </a:p>
      </dgm:t>
    </dgm:pt>
    <dgm:pt modelId="{145B89A6-46C4-4CF2-85E0-7147353AE12F}" type="parTrans" cxnId="{4F3E47C5-6699-4D65-B7B2-5B93E3220F9E}">
      <dgm:prSet/>
      <dgm:spPr/>
      <dgm:t>
        <a:bodyPr/>
        <a:lstStyle/>
        <a:p>
          <a:endParaRPr lang="es-EC"/>
        </a:p>
      </dgm:t>
    </dgm:pt>
    <dgm:pt modelId="{88B5F0F2-1B71-4E96-B094-6099D77AB47B}" type="sibTrans" cxnId="{4F3E47C5-6699-4D65-B7B2-5B93E3220F9E}">
      <dgm:prSet/>
      <dgm:spPr/>
      <dgm:t>
        <a:bodyPr/>
        <a:lstStyle/>
        <a:p>
          <a:endParaRPr lang="es-EC"/>
        </a:p>
      </dgm:t>
    </dgm:pt>
    <dgm:pt modelId="{2007CE30-4224-4DDE-82DC-BD272435E66D}">
      <dgm:prSet phldrT="[Texto]" custT="1"/>
      <dgm:spPr>
        <a:gradFill flip="none" rotWithShape="0">
          <a:gsLst>
            <a:gs pos="82000">
              <a:schemeClr val="accent1">
                <a:lumMod val="50000"/>
                <a:tint val="66000"/>
                <a:satMod val="160000"/>
              </a:schemeClr>
            </a:gs>
            <a:gs pos="100000">
              <a:schemeClr val="accent1">
                <a:lumMod val="50000"/>
                <a:tint val="44500"/>
                <a:satMod val="160000"/>
              </a:schemeClr>
            </a:gs>
            <a:gs pos="100000">
              <a:schemeClr val="accent1">
                <a:lumMod val="50000"/>
                <a:tint val="23500"/>
                <a:satMod val="160000"/>
              </a:schemeClr>
            </a:gs>
          </a:gsLst>
          <a:lin ang="18900000" scaled="1"/>
          <a:tileRect/>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dgm:spPr>
      <dgm:t>
        <a:bodyPr/>
        <a:lstStyle/>
        <a:p>
          <a:r>
            <a:rPr lang="es-ES" sz="2800" dirty="0"/>
            <a:t>Consecuencias FUTURAS</a:t>
          </a:r>
          <a:endParaRPr lang="es-EC" sz="2800" dirty="0"/>
        </a:p>
      </dgm:t>
    </dgm:pt>
    <dgm:pt modelId="{87332A41-084C-44EC-A1D8-FFE330EF4ABD}" type="parTrans" cxnId="{C8622572-FB39-48F1-AEC0-D490FD8E5BD1}">
      <dgm:prSet/>
      <dgm:spPr/>
      <dgm:t>
        <a:bodyPr/>
        <a:lstStyle/>
        <a:p>
          <a:endParaRPr lang="es-EC"/>
        </a:p>
      </dgm:t>
    </dgm:pt>
    <dgm:pt modelId="{74F78235-FF78-4724-BB32-1AD57C878C25}" type="sibTrans" cxnId="{C8622572-FB39-48F1-AEC0-D490FD8E5BD1}">
      <dgm:prSet/>
      <dgm:spPr/>
      <dgm:t>
        <a:bodyPr/>
        <a:lstStyle/>
        <a:p>
          <a:endParaRPr lang="es-EC"/>
        </a:p>
      </dgm:t>
    </dgm:pt>
    <dgm:pt modelId="{A638D3E9-78F4-4718-91F5-1057C75343B1}">
      <dgm:prSet phldrT="[Texto]" custT="1"/>
      <dgm:spPr>
        <a:gradFill rotWithShape="0">
          <a:gsLst>
            <a:gs pos="63000">
              <a:schemeClr val="accent1">
                <a:alpha val="79000"/>
                <a:lumMod val="37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dgm:spPr>
      <dgm:t>
        <a:bodyPr/>
        <a:lstStyle/>
        <a:p>
          <a:r>
            <a:rPr lang="es-ES" sz="2800" dirty="0"/>
            <a:t>Impuesto a la Renta Diferido</a:t>
          </a:r>
          <a:endParaRPr lang="es-EC" sz="2800" dirty="0"/>
        </a:p>
      </dgm:t>
    </dgm:pt>
    <dgm:pt modelId="{FC147515-932B-4EA5-8F20-2BCE0C763528}" type="parTrans" cxnId="{55CB03B0-E0E8-4181-8CE8-C0022B7E221D}">
      <dgm:prSet/>
      <dgm:spPr/>
      <dgm:t>
        <a:bodyPr/>
        <a:lstStyle/>
        <a:p>
          <a:endParaRPr lang="es-EC"/>
        </a:p>
      </dgm:t>
    </dgm:pt>
    <dgm:pt modelId="{E96969A4-3886-4F5D-A6E3-805F309C2085}" type="sibTrans" cxnId="{55CB03B0-E0E8-4181-8CE8-C0022B7E221D}">
      <dgm:prSet/>
      <dgm:spPr/>
      <dgm:t>
        <a:bodyPr/>
        <a:lstStyle/>
        <a:p>
          <a:endParaRPr lang="es-EC"/>
        </a:p>
      </dgm:t>
    </dgm:pt>
    <dgm:pt modelId="{DCF48C6D-7A74-4A45-9A54-808EDEB14E97}" type="pres">
      <dgm:prSet presAssocID="{C7E14EBE-B17B-4151-874E-50FBF7F70CBB}" presName="diagram" presStyleCnt="0">
        <dgm:presLayoutVars>
          <dgm:chPref val="1"/>
          <dgm:dir/>
          <dgm:animOne val="branch"/>
          <dgm:animLvl val="lvl"/>
          <dgm:resizeHandles val="exact"/>
        </dgm:presLayoutVars>
      </dgm:prSet>
      <dgm:spPr/>
    </dgm:pt>
    <dgm:pt modelId="{AA1C9F60-F349-4D2D-AF0A-D5EA01FBAE84}" type="pres">
      <dgm:prSet presAssocID="{38369E8E-7F6B-4859-83F0-D7CF43D9CF55}" presName="root1" presStyleCnt="0"/>
      <dgm:spPr/>
    </dgm:pt>
    <dgm:pt modelId="{D86FD417-EDAF-4444-BBCD-53065833CD92}" type="pres">
      <dgm:prSet presAssocID="{38369E8E-7F6B-4859-83F0-D7CF43D9CF55}" presName="LevelOneTextNode" presStyleLbl="node0" presStyleIdx="0" presStyleCnt="1">
        <dgm:presLayoutVars>
          <dgm:chPref val="3"/>
        </dgm:presLayoutVars>
      </dgm:prSet>
      <dgm:spPr/>
    </dgm:pt>
    <dgm:pt modelId="{3F91FBFE-784B-462F-8884-EDEB8F8B501C}" type="pres">
      <dgm:prSet presAssocID="{38369E8E-7F6B-4859-83F0-D7CF43D9CF55}" presName="level2hierChild" presStyleCnt="0"/>
      <dgm:spPr/>
    </dgm:pt>
    <dgm:pt modelId="{FD1318BB-C9B8-4E6A-925D-D3A102B5BEEC}" type="pres">
      <dgm:prSet presAssocID="{2972E15E-8ED3-461C-B627-8CA5D8F7041B}" presName="conn2-1" presStyleLbl="parChTrans1D2" presStyleIdx="0" presStyleCnt="2"/>
      <dgm:spPr/>
    </dgm:pt>
    <dgm:pt modelId="{10698E2B-C2AC-41DE-B192-3AA126630DF7}" type="pres">
      <dgm:prSet presAssocID="{2972E15E-8ED3-461C-B627-8CA5D8F7041B}" presName="connTx" presStyleLbl="parChTrans1D2" presStyleIdx="0" presStyleCnt="2"/>
      <dgm:spPr/>
    </dgm:pt>
    <dgm:pt modelId="{6A2A8A1E-22E0-4469-AA1E-BA8A5FC11BDE}" type="pres">
      <dgm:prSet presAssocID="{FAD12861-722A-471F-BA65-E9F955815984}" presName="root2" presStyleCnt="0"/>
      <dgm:spPr/>
    </dgm:pt>
    <dgm:pt modelId="{2CF55AAF-0B85-4D00-BF77-9ABBA2C85614}" type="pres">
      <dgm:prSet presAssocID="{FAD12861-722A-471F-BA65-E9F955815984}" presName="LevelTwoTextNode" presStyleLbl="node2" presStyleIdx="0" presStyleCnt="2">
        <dgm:presLayoutVars>
          <dgm:chPref val="3"/>
        </dgm:presLayoutVars>
      </dgm:prSet>
      <dgm:spPr>
        <a:xfrm>
          <a:off x="4088552" y="897"/>
          <a:ext cx="2848448" cy="1424224"/>
        </a:xfrm>
        <a:prstGeom prst="roundRect">
          <a:avLst>
            <a:gd name="adj" fmla="val 10000"/>
          </a:avLst>
        </a:prstGeom>
      </dgm:spPr>
    </dgm:pt>
    <dgm:pt modelId="{6020419E-30CD-46C5-A865-B41BBC989ED1}" type="pres">
      <dgm:prSet presAssocID="{FAD12861-722A-471F-BA65-E9F955815984}" presName="level3hierChild" presStyleCnt="0"/>
      <dgm:spPr/>
    </dgm:pt>
    <dgm:pt modelId="{3B00BF03-27D1-4A55-BA01-0B86427EBBC4}" type="pres">
      <dgm:prSet presAssocID="{145B89A6-46C4-4CF2-85E0-7147353AE12F}" presName="conn2-1" presStyleLbl="parChTrans1D3" presStyleIdx="0" presStyleCnt="2"/>
      <dgm:spPr/>
    </dgm:pt>
    <dgm:pt modelId="{090EF622-B9CA-49E1-AAD6-C2B98FF51604}" type="pres">
      <dgm:prSet presAssocID="{145B89A6-46C4-4CF2-85E0-7147353AE12F}" presName="connTx" presStyleLbl="parChTrans1D3" presStyleIdx="0" presStyleCnt="2"/>
      <dgm:spPr/>
    </dgm:pt>
    <dgm:pt modelId="{7826AA38-6B51-4D0F-BD0D-D59F0887C56F}" type="pres">
      <dgm:prSet presAssocID="{2D4D7C5E-0E01-4D89-B4C0-B4075F3406D3}" presName="root2" presStyleCnt="0"/>
      <dgm:spPr/>
    </dgm:pt>
    <dgm:pt modelId="{EB512B94-C55C-4C3A-9FFC-0A891D4DC326}" type="pres">
      <dgm:prSet presAssocID="{2D4D7C5E-0E01-4D89-B4C0-B4075F3406D3}" presName="LevelTwoTextNode" presStyleLbl="node3" presStyleIdx="0" presStyleCnt="2">
        <dgm:presLayoutVars>
          <dgm:chPref val="3"/>
        </dgm:presLayoutVars>
      </dgm:prSet>
      <dgm:spPr/>
    </dgm:pt>
    <dgm:pt modelId="{38C0B0C5-7F4E-4726-BFAF-52FB4E89F276}" type="pres">
      <dgm:prSet presAssocID="{2D4D7C5E-0E01-4D89-B4C0-B4075F3406D3}" presName="level3hierChild" presStyleCnt="0"/>
      <dgm:spPr/>
    </dgm:pt>
    <dgm:pt modelId="{112BCA2A-5202-489F-A815-945FD6A07473}" type="pres">
      <dgm:prSet presAssocID="{87332A41-084C-44EC-A1D8-FFE330EF4ABD}" presName="conn2-1" presStyleLbl="parChTrans1D2" presStyleIdx="1" presStyleCnt="2"/>
      <dgm:spPr/>
    </dgm:pt>
    <dgm:pt modelId="{D01998C7-638C-4061-9D5A-ECF5ED60DB81}" type="pres">
      <dgm:prSet presAssocID="{87332A41-084C-44EC-A1D8-FFE330EF4ABD}" presName="connTx" presStyleLbl="parChTrans1D2" presStyleIdx="1" presStyleCnt="2"/>
      <dgm:spPr/>
    </dgm:pt>
    <dgm:pt modelId="{6F2FA47E-9383-4066-857B-919E4154927D}" type="pres">
      <dgm:prSet presAssocID="{2007CE30-4224-4DDE-82DC-BD272435E66D}" presName="root2" presStyleCnt="0"/>
      <dgm:spPr/>
    </dgm:pt>
    <dgm:pt modelId="{5A2A0908-9E7D-41C5-A508-E58A8093D5F9}" type="pres">
      <dgm:prSet presAssocID="{2007CE30-4224-4DDE-82DC-BD272435E66D}" presName="LevelTwoTextNode" presStyleLbl="node2" presStyleIdx="1" presStyleCnt="2" custLinFactNeighborY="63">
        <dgm:presLayoutVars>
          <dgm:chPref val="3"/>
        </dgm:presLayoutVars>
      </dgm:prSet>
      <dgm:spPr/>
    </dgm:pt>
    <dgm:pt modelId="{8FFA80C8-9CBC-4974-A723-970EC627C8CF}" type="pres">
      <dgm:prSet presAssocID="{2007CE30-4224-4DDE-82DC-BD272435E66D}" presName="level3hierChild" presStyleCnt="0"/>
      <dgm:spPr/>
    </dgm:pt>
    <dgm:pt modelId="{D80FCC54-C3AD-4534-BE6C-6774E88C3E49}" type="pres">
      <dgm:prSet presAssocID="{FC147515-932B-4EA5-8F20-2BCE0C763528}" presName="conn2-1" presStyleLbl="parChTrans1D3" presStyleIdx="1" presStyleCnt="2"/>
      <dgm:spPr/>
    </dgm:pt>
    <dgm:pt modelId="{34B899EA-3754-4763-A44B-6B181A0102EC}" type="pres">
      <dgm:prSet presAssocID="{FC147515-932B-4EA5-8F20-2BCE0C763528}" presName="connTx" presStyleLbl="parChTrans1D3" presStyleIdx="1" presStyleCnt="2"/>
      <dgm:spPr/>
    </dgm:pt>
    <dgm:pt modelId="{3CC7B21A-0A51-4EBB-A155-97EA468CCC54}" type="pres">
      <dgm:prSet presAssocID="{A638D3E9-78F4-4718-91F5-1057C75343B1}" presName="root2" presStyleCnt="0"/>
      <dgm:spPr/>
    </dgm:pt>
    <dgm:pt modelId="{99A8381D-8EAD-42A5-90FF-79397ACB6AE8}" type="pres">
      <dgm:prSet presAssocID="{A638D3E9-78F4-4718-91F5-1057C75343B1}" presName="LevelTwoTextNode" presStyleLbl="node3" presStyleIdx="1" presStyleCnt="2">
        <dgm:presLayoutVars>
          <dgm:chPref val="3"/>
        </dgm:presLayoutVars>
      </dgm:prSet>
      <dgm:spPr/>
    </dgm:pt>
    <dgm:pt modelId="{CAA5F48A-4E2E-4A6D-832D-E3E6F80AF259}" type="pres">
      <dgm:prSet presAssocID="{A638D3E9-78F4-4718-91F5-1057C75343B1}" presName="level3hierChild" presStyleCnt="0"/>
      <dgm:spPr/>
    </dgm:pt>
  </dgm:ptLst>
  <dgm:cxnLst>
    <dgm:cxn modelId="{02B78F03-7C62-4C0B-A733-D3C90BB5A165}" type="presOf" srcId="{2007CE30-4224-4DDE-82DC-BD272435E66D}" destId="{5A2A0908-9E7D-41C5-A508-E58A8093D5F9}" srcOrd="0" destOrd="0" presId="urn:microsoft.com/office/officeart/2005/8/layout/hierarchy2"/>
    <dgm:cxn modelId="{EF800A0C-1FDF-4376-A4B8-34EDBC24FF7F}" type="presOf" srcId="{145B89A6-46C4-4CF2-85E0-7147353AE12F}" destId="{3B00BF03-27D1-4A55-BA01-0B86427EBBC4}" srcOrd="0" destOrd="0" presId="urn:microsoft.com/office/officeart/2005/8/layout/hierarchy2"/>
    <dgm:cxn modelId="{36D8FA14-D1EB-4E73-A104-0C5F487B1E26}" type="presOf" srcId="{2972E15E-8ED3-461C-B627-8CA5D8F7041B}" destId="{10698E2B-C2AC-41DE-B192-3AA126630DF7}" srcOrd="1" destOrd="0" presId="urn:microsoft.com/office/officeart/2005/8/layout/hierarchy2"/>
    <dgm:cxn modelId="{F3E87733-9D69-4ED9-9356-3E4FDF38152C}" type="presOf" srcId="{A638D3E9-78F4-4718-91F5-1057C75343B1}" destId="{99A8381D-8EAD-42A5-90FF-79397ACB6AE8}" srcOrd="0" destOrd="0" presId="urn:microsoft.com/office/officeart/2005/8/layout/hierarchy2"/>
    <dgm:cxn modelId="{6E9DEC5E-80B1-484B-AD83-6EE7EC6E7686}" type="presOf" srcId="{C7E14EBE-B17B-4151-874E-50FBF7F70CBB}" destId="{DCF48C6D-7A74-4A45-9A54-808EDEB14E97}" srcOrd="0" destOrd="0" presId="urn:microsoft.com/office/officeart/2005/8/layout/hierarchy2"/>
    <dgm:cxn modelId="{67D2CA65-3903-4E87-AA92-214E7183E854}" type="presOf" srcId="{38369E8E-7F6B-4859-83F0-D7CF43D9CF55}" destId="{D86FD417-EDAF-4444-BBCD-53065833CD92}" srcOrd="0" destOrd="0" presId="urn:microsoft.com/office/officeart/2005/8/layout/hierarchy2"/>
    <dgm:cxn modelId="{C8622572-FB39-48F1-AEC0-D490FD8E5BD1}" srcId="{38369E8E-7F6B-4859-83F0-D7CF43D9CF55}" destId="{2007CE30-4224-4DDE-82DC-BD272435E66D}" srcOrd="1" destOrd="0" parTransId="{87332A41-084C-44EC-A1D8-FFE330EF4ABD}" sibTransId="{74F78235-FF78-4724-BB32-1AD57C878C25}"/>
    <dgm:cxn modelId="{D15AC377-C7CC-42F3-B420-E9770BF8A2F0}" type="presOf" srcId="{FC147515-932B-4EA5-8F20-2BCE0C763528}" destId="{D80FCC54-C3AD-4534-BE6C-6774E88C3E49}" srcOrd="0" destOrd="0" presId="urn:microsoft.com/office/officeart/2005/8/layout/hierarchy2"/>
    <dgm:cxn modelId="{87513A90-C99D-4E88-9EBD-831D9B12E6D6}" type="presOf" srcId="{145B89A6-46C4-4CF2-85E0-7147353AE12F}" destId="{090EF622-B9CA-49E1-AAD6-C2B98FF51604}" srcOrd="1" destOrd="0" presId="urn:microsoft.com/office/officeart/2005/8/layout/hierarchy2"/>
    <dgm:cxn modelId="{7FEE3AA1-6D98-4E2C-AE89-241673D08B5E}" srcId="{38369E8E-7F6B-4859-83F0-D7CF43D9CF55}" destId="{FAD12861-722A-471F-BA65-E9F955815984}" srcOrd="0" destOrd="0" parTransId="{2972E15E-8ED3-461C-B627-8CA5D8F7041B}" sibTransId="{D7A4990B-57A7-4D14-AA24-5E33FBCB6048}"/>
    <dgm:cxn modelId="{909B74A9-56EC-4C90-A314-08E8A757E605}" type="presOf" srcId="{2D4D7C5E-0E01-4D89-B4C0-B4075F3406D3}" destId="{EB512B94-C55C-4C3A-9FFC-0A891D4DC326}" srcOrd="0" destOrd="0" presId="urn:microsoft.com/office/officeart/2005/8/layout/hierarchy2"/>
    <dgm:cxn modelId="{DD8DE7AC-F61A-4B85-A57F-8FA8BCC31C86}" srcId="{C7E14EBE-B17B-4151-874E-50FBF7F70CBB}" destId="{38369E8E-7F6B-4859-83F0-D7CF43D9CF55}" srcOrd="0" destOrd="0" parTransId="{CFDC5F25-3D9D-4F44-A281-25FC9E465B60}" sibTransId="{1F20205B-14D4-4E33-9EE9-2AC8512C88DF}"/>
    <dgm:cxn modelId="{55CB03B0-E0E8-4181-8CE8-C0022B7E221D}" srcId="{2007CE30-4224-4DDE-82DC-BD272435E66D}" destId="{A638D3E9-78F4-4718-91F5-1057C75343B1}" srcOrd="0" destOrd="0" parTransId="{FC147515-932B-4EA5-8F20-2BCE0C763528}" sibTransId="{E96969A4-3886-4F5D-A6E3-805F309C2085}"/>
    <dgm:cxn modelId="{3354F4B9-00F7-4F07-BDFC-85ECD59534E8}" type="presOf" srcId="{2972E15E-8ED3-461C-B627-8CA5D8F7041B}" destId="{FD1318BB-C9B8-4E6A-925D-D3A102B5BEEC}" srcOrd="0" destOrd="0" presId="urn:microsoft.com/office/officeart/2005/8/layout/hierarchy2"/>
    <dgm:cxn modelId="{4F3E47C5-6699-4D65-B7B2-5B93E3220F9E}" srcId="{FAD12861-722A-471F-BA65-E9F955815984}" destId="{2D4D7C5E-0E01-4D89-B4C0-B4075F3406D3}" srcOrd="0" destOrd="0" parTransId="{145B89A6-46C4-4CF2-85E0-7147353AE12F}" sibTransId="{88B5F0F2-1B71-4E96-B094-6099D77AB47B}"/>
    <dgm:cxn modelId="{6C9183E7-2846-4C7D-ADE9-FCF693E5474A}" type="presOf" srcId="{FC147515-932B-4EA5-8F20-2BCE0C763528}" destId="{34B899EA-3754-4763-A44B-6B181A0102EC}" srcOrd="1" destOrd="0" presId="urn:microsoft.com/office/officeart/2005/8/layout/hierarchy2"/>
    <dgm:cxn modelId="{3DB5CDF6-CA9E-4F03-8B4F-2D1958E3AC2F}" type="presOf" srcId="{87332A41-084C-44EC-A1D8-FFE330EF4ABD}" destId="{112BCA2A-5202-489F-A815-945FD6A07473}" srcOrd="0" destOrd="0" presId="urn:microsoft.com/office/officeart/2005/8/layout/hierarchy2"/>
    <dgm:cxn modelId="{5AFFC4F7-C36E-47BA-B24B-02F016F5D383}" type="presOf" srcId="{FAD12861-722A-471F-BA65-E9F955815984}" destId="{2CF55AAF-0B85-4D00-BF77-9ABBA2C85614}" srcOrd="0" destOrd="0" presId="urn:microsoft.com/office/officeart/2005/8/layout/hierarchy2"/>
    <dgm:cxn modelId="{AF3143FD-BE4F-42B7-9AD2-81844905D9E7}" type="presOf" srcId="{87332A41-084C-44EC-A1D8-FFE330EF4ABD}" destId="{D01998C7-638C-4061-9D5A-ECF5ED60DB81}" srcOrd="1" destOrd="0" presId="urn:microsoft.com/office/officeart/2005/8/layout/hierarchy2"/>
    <dgm:cxn modelId="{B4B51577-1255-4C8F-8E6B-D16ACE4E75F4}" type="presParOf" srcId="{DCF48C6D-7A74-4A45-9A54-808EDEB14E97}" destId="{AA1C9F60-F349-4D2D-AF0A-D5EA01FBAE84}" srcOrd="0" destOrd="0" presId="urn:microsoft.com/office/officeart/2005/8/layout/hierarchy2"/>
    <dgm:cxn modelId="{C679CF85-AF6F-4D22-BFBF-EFBE5F9CED08}" type="presParOf" srcId="{AA1C9F60-F349-4D2D-AF0A-D5EA01FBAE84}" destId="{D86FD417-EDAF-4444-BBCD-53065833CD92}" srcOrd="0" destOrd="0" presId="urn:microsoft.com/office/officeart/2005/8/layout/hierarchy2"/>
    <dgm:cxn modelId="{54AFF716-57E2-4938-8677-A094B909614E}" type="presParOf" srcId="{AA1C9F60-F349-4D2D-AF0A-D5EA01FBAE84}" destId="{3F91FBFE-784B-462F-8884-EDEB8F8B501C}" srcOrd="1" destOrd="0" presId="urn:microsoft.com/office/officeart/2005/8/layout/hierarchy2"/>
    <dgm:cxn modelId="{3E7EFF35-7D60-4C68-8A67-6A93A5348BF0}" type="presParOf" srcId="{3F91FBFE-784B-462F-8884-EDEB8F8B501C}" destId="{FD1318BB-C9B8-4E6A-925D-D3A102B5BEEC}" srcOrd="0" destOrd="0" presId="urn:microsoft.com/office/officeart/2005/8/layout/hierarchy2"/>
    <dgm:cxn modelId="{02A10B09-A569-422A-A272-92F592482FA9}" type="presParOf" srcId="{FD1318BB-C9B8-4E6A-925D-D3A102B5BEEC}" destId="{10698E2B-C2AC-41DE-B192-3AA126630DF7}" srcOrd="0" destOrd="0" presId="urn:microsoft.com/office/officeart/2005/8/layout/hierarchy2"/>
    <dgm:cxn modelId="{CB8C6604-8230-4A8A-ADEF-69C004A96C94}" type="presParOf" srcId="{3F91FBFE-784B-462F-8884-EDEB8F8B501C}" destId="{6A2A8A1E-22E0-4469-AA1E-BA8A5FC11BDE}" srcOrd="1" destOrd="0" presId="urn:microsoft.com/office/officeart/2005/8/layout/hierarchy2"/>
    <dgm:cxn modelId="{5AC8E1FA-97ED-40FB-9592-0B0984AA1FD0}" type="presParOf" srcId="{6A2A8A1E-22E0-4469-AA1E-BA8A5FC11BDE}" destId="{2CF55AAF-0B85-4D00-BF77-9ABBA2C85614}" srcOrd="0" destOrd="0" presId="urn:microsoft.com/office/officeart/2005/8/layout/hierarchy2"/>
    <dgm:cxn modelId="{22BB1A2B-08EE-4CD7-8C5A-79DB9A4B457A}" type="presParOf" srcId="{6A2A8A1E-22E0-4469-AA1E-BA8A5FC11BDE}" destId="{6020419E-30CD-46C5-A865-B41BBC989ED1}" srcOrd="1" destOrd="0" presId="urn:microsoft.com/office/officeart/2005/8/layout/hierarchy2"/>
    <dgm:cxn modelId="{E0F244B9-76B7-45FB-AE7C-377659DBA580}" type="presParOf" srcId="{6020419E-30CD-46C5-A865-B41BBC989ED1}" destId="{3B00BF03-27D1-4A55-BA01-0B86427EBBC4}" srcOrd="0" destOrd="0" presId="urn:microsoft.com/office/officeart/2005/8/layout/hierarchy2"/>
    <dgm:cxn modelId="{14FBE255-15DF-43AF-847F-EEB78237CD55}" type="presParOf" srcId="{3B00BF03-27D1-4A55-BA01-0B86427EBBC4}" destId="{090EF622-B9CA-49E1-AAD6-C2B98FF51604}" srcOrd="0" destOrd="0" presId="urn:microsoft.com/office/officeart/2005/8/layout/hierarchy2"/>
    <dgm:cxn modelId="{FF0917F0-885B-45B5-9ED7-E5DABA308D9D}" type="presParOf" srcId="{6020419E-30CD-46C5-A865-B41BBC989ED1}" destId="{7826AA38-6B51-4D0F-BD0D-D59F0887C56F}" srcOrd="1" destOrd="0" presId="urn:microsoft.com/office/officeart/2005/8/layout/hierarchy2"/>
    <dgm:cxn modelId="{2DAFF942-E066-474C-B235-4161CD555A3E}" type="presParOf" srcId="{7826AA38-6B51-4D0F-BD0D-D59F0887C56F}" destId="{EB512B94-C55C-4C3A-9FFC-0A891D4DC326}" srcOrd="0" destOrd="0" presId="urn:microsoft.com/office/officeart/2005/8/layout/hierarchy2"/>
    <dgm:cxn modelId="{E0359D1E-8F56-4063-8479-7A29B31C9D03}" type="presParOf" srcId="{7826AA38-6B51-4D0F-BD0D-D59F0887C56F}" destId="{38C0B0C5-7F4E-4726-BFAF-52FB4E89F276}" srcOrd="1" destOrd="0" presId="urn:microsoft.com/office/officeart/2005/8/layout/hierarchy2"/>
    <dgm:cxn modelId="{93BA8059-A6DB-4CE4-B27C-9D2A36A31679}" type="presParOf" srcId="{3F91FBFE-784B-462F-8884-EDEB8F8B501C}" destId="{112BCA2A-5202-489F-A815-945FD6A07473}" srcOrd="2" destOrd="0" presId="urn:microsoft.com/office/officeart/2005/8/layout/hierarchy2"/>
    <dgm:cxn modelId="{447CCC6A-BE04-4078-9A63-DB92A4BBCA8A}" type="presParOf" srcId="{112BCA2A-5202-489F-A815-945FD6A07473}" destId="{D01998C7-638C-4061-9D5A-ECF5ED60DB81}" srcOrd="0" destOrd="0" presId="urn:microsoft.com/office/officeart/2005/8/layout/hierarchy2"/>
    <dgm:cxn modelId="{48952083-AF65-4EA6-8B42-B2757ADA6779}" type="presParOf" srcId="{3F91FBFE-784B-462F-8884-EDEB8F8B501C}" destId="{6F2FA47E-9383-4066-857B-919E4154927D}" srcOrd="3" destOrd="0" presId="urn:microsoft.com/office/officeart/2005/8/layout/hierarchy2"/>
    <dgm:cxn modelId="{BAC453F1-04FD-4DD2-BF2C-C65E214C009F}" type="presParOf" srcId="{6F2FA47E-9383-4066-857B-919E4154927D}" destId="{5A2A0908-9E7D-41C5-A508-E58A8093D5F9}" srcOrd="0" destOrd="0" presId="urn:microsoft.com/office/officeart/2005/8/layout/hierarchy2"/>
    <dgm:cxn modelId="{83BE3BE7-1CD3-40D2-A0AA-4D04E0C47DB5}" type="presParOf" srcId="{6F2FA47E-9383-4066-857B-919E4154927D}" destId="{8FFA80C8-9CBC-4974-A723-970EC627C8CF}" srcOrd="1" destOrd="0" presId="urn:microsoft.com/office/officeart/2005/8/layout/hierarchy2"/>
    <dgm:cxn modelId="{862745B6-E8A9-4A23-BD15-2A9023D6555D}" type="presParOf" srcId="{8FFA80C8-9CBC-4974-A723-970EC627C8CF}" destId="{D80FCC54-C3AD-4534-BE6C-6774E88C3E49}" srcOrd="0" destOrd="0" presId="urn:microsoft.com/office/officeart/2005/8/layout/hierarchy2"/>
    <dgm:cxn modelId="{BED2EE98-5037-4BE3-B958-F90D1C2334C8}" type="presParOf" srcId="{D80FCC54-C3AD-4534-BE6C-6774E88C3E49}" destId="{34B899EA-3754-4763-A44B-6B181A0102EC}" srcOrd="0" destOrd="0" presId="urn:microsoft.com/office/officeart/2005/8/layout/hierarchy2"/>
    <dgm:cxn modelId="{04513446-6542-49AD-966A-BEF25E3ED3FF}" type="presParOf" srcId="{8FFA80C8-9CBC-4974-A723-970EC627C8CF}" destId="{3CC7B21A-0A51-4EBB-A155-97EA468CCC54}" srcOrd="1" destOrd="0" presId="urn:microsoft.com/office/officeart/2005/8/layout/hierarchy2"/>
    <dgm:cxn modelId="{341D5C03-F352-469F-90FC-D1329896971A}" type="presParOf" srcId="{3CC7B21A-0A51-4EBB-A155-97EA468CCC54}" destId="{99A8381D-8EAD-42A5-90FF-79397ACB6AE8}" srcOrd="0" destOrd="0" presId="urn:microsoft.com/office/officeart/2005/8/layout/hierarchy2"/>
    <dgm:cxn modelId="{FA985A93-C343-4EE7-BE6E-5E618910FB5C}" type="presParOf" srcId="{3CC7B21A-0A51-4EBB-A155-97EA468CCC54}" destId="{CAA5F48A-4E2E-4A6D-832D-E3E6F80AF259}"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2352B3-D8FB-44E0-AE14-EEFB964810E1}" type="doc">
      <dgm:prSet loTypeId="urn:microsoft.com/office/officeart/2005/8/layout/vList4" loCatId="list" qsTypeId="urn:microsoft.com/office/officeart/2005/8/quickstyle/3d1" qsCatId="3D" csTypeId="urn:microsoft.com/office/officeart/2005/8/colors/accent1_3" csCatId="accent1" phldr="1"/>
      <dgm:spPr/>
    </dgm:pt>
    <dgm:pt modelId="{2027467B-7F26-442D-9769-6C0D52A9E602}" type="pres">
      <dgm:prSet presAssocID="{7E2352B3-D8FB-44E0-AE14-EEFB964810E1}" presName="linear" presStyleCnt="0">
        <dgm:presLayoutVars>
          <dgm:dir/>
          <dgm:resizeHandles val="exact"/>
        </dgm:presLayoutVars>
      </dgm:prSet>
      <dgm:spPr/>
    </dgm:pt>
  </dgm:ptLst>
  <dgm:cxnLst>
    <dgm:cxn modelId="{E34438EC-33E6-4B8F-87A5-9955D645D75A}" type="presOf" srcId="{7E2352B3-D8FB-44E0-AE14-EEFB964810E1}" destId="{2027467B-7F26-442D-9769-6C0D52A9E602}" srcOrd="0"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4A9596F-16AC-414C-A6F5-FF9A56235185}" type="doc">
      <dgm:prSet loTypeId="urn:microsoft.com/office/officeart/2005/8/layout/hProcess7" loCatId="process" qsTypeId="urn:microsoft.com/office/officeart/2005/8/quickstyle/simple1" qsCatId="simple" csTypeId="urn:microsoft.com/office/officeart/2005/8/colors/accent1_2" csCatId="accent1" phldr="1"/>
      <dgm:spPr/>
      <dgm:t>
        <a:bodyPr/>
        <a:lstStyle/>
        <a:p>
          <a:endParaRPr lang="es-ES"/>
        </a:p>
      </dgm:t>
    </dgm:pt>
    <dgm:pt modelId="{50F3B095-B8C1-489B-83AF-1274991393E6}">
      <dgm:prSet phldrT="[Texto]" phldr="0"/>
      <dgm:spPr>
        <a:solidFill>
          <a:schemeClr val="accent1">
            <a:lumMod val="50000"/>
            <a:alpha val="75000"/>
          </a:scheme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dgm:spPr>
      <dgm:t>
        <a:bodyPr/>
        <a:lstStyle/>
        <a:p>
          <a:pPr rtl="0"/>
          <a:endParaRPr lang="es-ES" dirty="0"/>
        </a:p>
      </dgm:t>
    </dgm:pt>
    <dgm:pt modelId="{5BC63D47-F274-46EB-89E6-8495B2D6475B}" type="parTrans" cxnId="{F792E3D2-ECAD-4303-A4EA-AFAF821B834F}">
      <dgm:prSet/>
      <dgm:spPr/>
      <dgm:t>
        <a:bodyPr/>
        <a:lstStyle/>
        <a:p>
          <a:endParaRPr lang="es-ES"/>
        </a:p>
      </dgm:t>
    </dgm:pt>
    <dgm:pt modelId="{CA9E7D69-7EB0-4C83-8D9B-E4A08DBC6B95}" type="sibTrans" cxnId="{F792E3D2-ECAD-4303-A4EA-AFAF821B834F}">
      <dgm:prSet/>
      <dgm:spPr/>
      <dgm:t>
        <a:bodyPr/>
        <a:lstStyle/>
        <a:p>
          <a:endParaRPr lang="es-ES"/>
        </a:p>
      </dgm:t>
    </dgm:pt>
    <dgm:pt modelId="{FD94266A-B2E4-460A-910B-8881231EFD3B}">
      <dgm:prSet phldrT="[Texto]" phldr="0"/>
      <dgm:spPr/>
      <dgm:t>
        <a:bodyPr/>
        <a:lstStyle/>
        <a:p>
          <a:pPr rtl="0"/>
          <a:r>
            <a:rPr lang="es-ES" b="1" i="1" dirty="0">
              <a:latin typeface="Ariel"/>
            </a:rPr>
            <a:t>“Recuperación (liquidación</a:t>
          </a:r>
          <a:r>
            <a:rPr lang="es-ES" i="1" dirty="0">
              <a:latin typeface="Ariel"/>
            </a:rPr>
            <a:t>) en el futuro del valor en libros de los activos o pasivos reconocidos en el Estado de Situación Financiera de la entidad; y</a:t>
          </a:r>
        </a:p>
      </dgm:t>
    </dgm:pt>
    <dgm:pt modelId="{FFC97A9E-9FD4-4DE5-A9D2-61A7221A2073}" type="parTrans" cxnId="{CC922009-D999-48EC-AA13-5A24729A323F}">
      <dgm:prSet/>
      <dgm:spPr/>
      <dgm:t>
        <a:bodyPr/>
        <a:lstStyle/>
        <a:p>
          <a:endParaRPr lang="es-ES"/>
        </a:p>
      </dgm:t>
    </dgm:pt>
    <dgm:pt modelId="{F30531FC-1DC9-4F5C-8072-743DC274ABE3}" type="sibTrans" cxnId="{CC922009-D999-48EC-AA13-5A24729A323F}">
      <dgm:prSet/>
      <dgm:spPr/>
      <dgm:t>
        <a:bodyPr/>
        <a:lstStyle/>
        <a:p>
          <a:endParaRPr lang="es-ES"/>
        </a:p>
      </dgm:t>
    </dgm:pt>
    <dgm:pt modelId="{E022B40D-E149-45C9-912C-041BB2529E05}">
      <dgm:prSet phldr="0"/>
      <dgm:spPr/>
      <dgm:t>
        <a:bodyPr/>
        <a:lstStyle/>
        <a:p>
          <a:endParaRPr lang="es-ES" dirty="0"/>
        </a:p>
      </dgm:t>
    </dgm:pt>
    <dgm:pt modelId="{CD408CCC-B892-41FB-95A0-C7B3AA086756}" type="parTrans" cxnId="{CE11A4AA-57E2-4292-958A-ABDF9C040947}">
      <dgm:prSet/>
      <dgm:spPr/>
      <dgm:t>
        <a:bodyPr/>
        <a:lstStyle/>
        <a:p>
          <a:endParaRPr lang="es-EC"/>
        </a:p>
      </dgm:t>
    </dgm:pt>
    <dgm:pt modelId="{43521CFA-3663-4B3A-89BC-875C0D385CBA}" type="sibTrans" cxnId="{CE11A4AA-57E2-4292-958A-ABDF9C040947}">
      <dgm:prSet/>
      <dgm:spPr/>
      <dgm:t>
        <a:bodyPr/>
        <a:lstStyle/>
        <a:p>
          <a:endParaRPr lang="es-EC"/>
        </a:p>
      </dgm:t>
    </dgm:pt>
    <dgm:pt modelId="{57FA9251-99D0-4156-81FA-DF2FFA8E876E}">
      <dgm:prSet phldr="0"/>
      <dgm:spPr/>
      <dgm:t>
        <a:bodyPr/>
        <a:lstStyle/>
        <a:p>
          <a:pPr rtl="0"/>
          <a:r>
            <a:rPr lang="es-ES" i="1" dirty="0">
              <a:latin typeface="Ariewl"/>
            </a:rPr>
            <a:t>Las transacciones y otros sucesos del período corriente que han sido objeto de reconocimiento en los estados financieros.”</a:t>
          </a:r>
          <a:endParaRPr lang="en-US" i="1" dirty="0">
            <a:latin typeface="Ariewl"/>
          </a:endParaRPr>
        </a:p>
      </dgm:t>
    </dgm:pt>
    <dgm:pt modelId="{C2AD1770-D941-4BAB-8EA7-C1EBB72446A3}" type="parTrans" cxnId="{28D3CAC1-3846-486F-B208-53FEDC3B3C2B}">
      <dgm:prSet/>
      <dgm:spPr/>
      <dgm:t>
        <a:bodyPr/>
        <a:lstStyle/>
        <a:p>
          <a:endParaRPr lang="es-EC"/>
        </a:p>
      </dgm:t>
    </dgm:pt>
    <dgm:pt modelId="{898081F5-4024-4180-BAD1-D8D0D7801B17}" type="sibTrans" cxnId="{28D3CAC1-3846-486F-B208-53FEDC3B3C2B}">
      <dgm:prSet/>
      <dgm:spPr/>
      <dgm:t>
        <a:bodyPr/>
        <a:lstStyle/>
        <a:p>
          <a:endParaRPr lang="es-EC"/>
        </a:p>
      </dgm:t>
    </dgm:pt>
    <dgm:pt modelId="{3A42A862-FA04-49D7-AC97-6022FDCF49FB}">
      <dgm:prSet phldr="0"/>
      <dgm:spPr>
        <a:solidFill>
          <a:schemeClr val="accent1">
            <a:lumMod val="50000"/>
            <a:alpha val="75000"/>
          </a:schemeClr>
        </a:solidFill>
        <a:ln>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ln>
      </dgm:spPr>
      <dgm:t>
        <a:bodyPr/>
        <a:lstStyle/>
        <a:p>
          <a:pPr rtl="0"/>
          <a:endParaRPr lang="es-ES" dirty="0">
            <a:latin typeface="Calibri Light" panose="020F0302020204030204"/>
          </a:endParaRPr>
        </a:p>
      </dgm:t>
    </dgm:pt>
    <dgm:pt modelId="{D1F3F866-125D-4282-B0C3-C92F49D6BC02}" type="parTrans" cxnId="{CA919282-F891-473B-AB76-029DBF4F33AC}">
      <dgm:prSet/>
      <dgm:spPr/>
      <dgm:t>
        <a:bodyPr/>
        <a:lstStyle/>
        <a:p>
          <a:endParaRPr lang="es-EC"/>
        </a:p>
      </dgm:t>
    </dgm:pt>
    <dgm:pt modelId="{FCC998B6-6DF8-4758-8B6E-BE1F32F43D07}" type="sibTrans" cxnId="{CA919282-F891-473B-AB76-029DBF4F33AC}">
      <dgm:prSet/>
      <dgm:spPr/>
      <dgm:t>
        <a:bodyPr/>
        <a:lstStyle/>
        <a:p>
          <a:endParaRPr lang="es-EC"/>
        </a:p>
      </dgm:t>
    </dgm:pt>
    <dgm:pt modelId="{2111AE12-F035-42F2-A7E7-BC637DB8BE7F}" type="pres">
      <dgm:prSet presAssocID="{04A9596F-16AC-414C-A6F5-FF9A56235185}" presName="Name0" presStyleCnt="0">
        <dgm:presLayoutVars>
          <dgm:dir/>
          <dgm:animLvl val="lvl"/>
          <dgm:resizeHandles val="exact"/>
        </dgm:presLayoutVars>
      </dgm:prSet>
      <dgm:spPr/>
    </dgm:pt>
    <dgm:pt modelId="{F5011150-E210-4746-B72C-1EE060B4E4ED}" type="pres">
      <dgm:prSet presAssocID="{50F3B095-B8C1-489B-83AF-1274991393E6}" presName="compositeNode" presStyleCnt="0">
        <dgm:presLayoutVars>
          <dgm:bulletEnabled val="1"/>
        </dgm:presLayoutVars>
      </dgm:prSet>
      <dgm:spPr/>
    </dgm:pt>
    <dgm:pt modelId="{148DAC30-0D83-4F88-BCF9-3F1DD5C3B3A5}" type="pres">
      <dgm:prSet presAssocID="{50F3B095-B8C1-489B-83AF-1274991393E6}" presName="bgRect" presStyleLbl="node1" presStyleIdx="0" presStyleCnt="2" custScaleX="49306" custLinFactNeighborX="70" custLinFactNeighborY="-6176"/>
      <dgm:spPr/>
    </dgm:pt>
    <dgm:pt modelId="{C258E76F-4825-4FDE-A5D5-B8475A9D7494}" type="pres">
      <dgm:prSet presAssocID="{50F3B095-B8C1-489B-83AF-1274991393E6}" presName="parentNode" presStyleLbl="node1" presStyleIdx="0" presStyleCnt="2">
        <dgm:presLayoutVars>
          <dgm:chMax val="0"/>
          <dgm:bulletEnabled val="1"/>
        </dgm:presLayoutVars>
      </dgm:prSet>
      <dgm:spPr/>
    </dgm:pt>
    <dgm:pt modelId="{DE7F60F1-A781-44E6-B82F-ED1EA8298786}" type="pres">
      <dgm:prSet presAssocID="{50F3B095-B8C1-489B-83AF-1274991393E6}" presName="childNode" presStyleLbl="node1" presStyleIdx="0" presStyleCnt="2">
        <dgm:presLayoutVars>
          <dgm:bulletEnabled val="1"/>
        </dgm:presLayoutVars>
      </dgm:prSet>
      <dgm:spPr/>
    </dgm:pt>
    <dgm:pt modelId="{8C7706C8-040B-4361-94DD-9F66259CB23D}" type="pres">
      <dgm:prSet presAssocID="{CA9E7D69-7EB0-4C83-8D9B-E4A08DBC6B95}" presName="hSp" presStyleCnt="0"/>
      <dgm:spPr/>
    </dgm:pt>
    <dgm:pt modelId="{6C745741-4BF6-4999-A03B-33B56E4D7347}" type="pres">
      <dgm:prSet presAssocID="{CA9E7D69-7EB0-4C83-8D9B-E4A08DBC6B95}" presName="vProcSp" presStyleCnt="0"/>
      <dgm:spPr/>
    </dgm:pt>
    <dgm:pt modelId="{14BD2756-CF84-4112-BC03-60A197887AA4}" type="pres">
      <dgm:prSet presAssocID="{CA9E7D69-7EB0-4C83-8D9B-E4A08DBC6B95}" presName="vSp1" presStyleCnt="0"/>
      <dgm:spPr/>
    </dgm:pt>
    <dgm:pt modelId="{5C3E08EB-73BE-4894-925D-DA376213A859}" type="pres">
      <dgm:prSet presAssocID="{CA9E7D69-7EB0-4C83-8D9B-E4A08DBC6B95}" presName="simulatedConn" presStyleLbl="solidFgAcc1" presStyleIdx="0" presStyleCnt="1" custScaleY="65752"/>
      <dgm:spPr/>
    </dgm:pt>
    <dgm:pt modelId="{6720419A-C58F-43FB-98A8-918B135F8E41}" type="pres">
      <dgm:prSet presAssocID="{CA9E7D69-7EB0-4C83-8D9B-E4A08DBC6B95}" presName="vSp2" presStyleCnt="0"/>
      <dgm:spPr/>
    </dgm:pt>
    <dgm:pt modelId="{202ED3AC-56C8-47E3-BFB4-6CE1AC681EA8}" type="pres">
      <dgm:prSet presAssocID="{CA9E7D69-7EB0-4C83-8D9B-E4A08DBC6B95}" presName="sibTrans" presStyleCnt="0"/>
      <dgm:spPr/>
    </dgm:pt>
    <dgm:pt modelId="{DD2D3F97-23FE-4A14-B7A3-F19E201B9483}" type="pres">
      <dgm:prSet presAssocID="{3A42A862-FA04-49D7-AC97-6022FDCF49FB}" presName="compositeNode" presStyleCnt="0">
        <dgm:presLayoutVars>
          <dgm:bulletEnabled val="1"/>
        </dgm:presLayoutVars>
      </dgm:prSet>
      <dgm:spPr/>
    </dgm:pt>
    <dgm:pt modelId="{A4FCB44E-2432-4335-A95B-37F4A4CA3F6F}" type="pres">
      <dgm:prSet presAssocID="{3A42A862-FA04-49D7-AC97-6022FDCF49FB}" presName="bgRect" presStyleLbl="node1" presStyleIdx="1" presStyleCnt="2" custScaleX="43461" custLinFactNeighborX="9"/>
      <dgm:spPr/>
    </dgm:pt>
    <dgm:pt modelId="{AFCCCCC9-3B08-43B7-AB1D-B0809A4380D3}" type="pres">
      <dgm:prSet presAssocID="{3A42A862-FA04-49D7-AC97-6022FDCF49FB}" presName="parentNode" presStyleLbl="node1" presStyleIdx="1" presStyleCnt="2">
        <dgm:presLayoutVars>
          <dgm:chMax val="0"/>
          <dgm:bulletEnabled val="1"/>
        </dgm:presLayoutVars>
      </dgm:prSet>
      <dgm:spPr/>
    </dgm:pt>
    <dgm:pt modelId="{2AAD7014-6A10-4B14-929B-EF72BBB15454}" type="pres">
      <dgm:prSet presAssocID="{3A42A862-FA04-49D7-AC97-6022FDCF49FB}" presName="childNode" presStyleLbl="node1" presStyleIdx="1" presStyleCnt="2">
        <dgm:presLayoutVars>
          <dgm:bulletEnabled val="1"/>
        </dgm:presLayoutVars>
      </dgm:prSet>
      <dgm:spPr/>
    </dgm:pt>
  </dgm:ptLst>
  <dgm:cxnLst>
    <dgm:cxn modelId="{49BC1705-5C8C-4826-8BB5-C97B30ABB520}" type="presOf" srcId="{04A9596F-16AC-414C-A6F5-FF9A56235185}" destId="{2111AE12-F035-42F2-A7E7-BC637DB8BE7F}" srcOrd="0" destOrd="0" presId="urn:microsoft.com/office/officeart/2005/8/layout/hProcess7"/>
    <dgm:cxn modelId="{CC922009-D999-48EC-AA13-5A24729A323F}" srcId="{50F3B095-B8C1-489B-83AF-1274991393E6}" destId="{FD94266A-B2E4-460A-910B-8881231EFD3B}" srcOrd="0" destOrd="0" parTransId="{FFC97A9E-9FD4-4DE5-A9D2-61A7221A2073}" sibTransId="{F30531FC-1DC9-4F5C-8072-743DC274ABE3}"/>
    <dgm:cxn modelId="{91C4300C-EBA0-4965-9DBA-B07D32D6106B}" type="presOf" srcId="{FD94266A-B2E4-460A-910B-8881231EFD3B}" destId="{DE7F60F1-A781-44E6-B82F-ED1EA8298786}" srcOrd="0" destOrd="0" presId="urn:microsoft.com/office/officeart/2005/8/layout/hProcess7"/>
    <dgm:cxn modelId="{EA42A95F-096D-4B56-9EEF-FB42215E0621}" type="presOf" srcId="{50F3B095-B8C1-489B-83AF-1274991393E6}" destId="{148DAC30-0D83-4F88-BCF9-3F1DD5C3B3A5}" srcOrd="0" destOrd="0" presId="urn:microsoft.com/office/officeart/2005/8/layout/hProcess7"/>
    <dgm:cxn modelId="{E773A565-1CB0-4276-8948-ECD5A1FFABDC}" type="presOf" srcId="{57FA9251-99D0-4156-81FA-DF2FFA8E876E}" destId="{2AAD7014-6A10-4B14-929B-EF72BBB15454}" srcOrd="0" destOrd="0" presId="urn:microsoft.com/office/officeart/2005/8/layout/hProcess7"/>
    <dgm:cxn modelId="{C21C2659-A0E2-4B42-8DFB-72DC753B4AA9}" type="presOf" srcId="{50F3B095-B8C1-489B-83AF-1274991393E6}" destId="{C258E76F-4825-4FDE-A5D5-B8475A9D7494}" srcOrd="1" destOrd="0" presId="urn:microsoft.com/office/officeart/2005/8/layout/hProcess7"/>
    <dgm:cxn modelId="{CA919282-F891-473B-AB76-029DBF4F33AC}" srcId="{04A9596F-16AC-414C-A6F5-FF9A56235185}" destId="{3A42A862-FA04-49D7-AC97-6022FDCF49FB}" srcOrd="1" destOrd="0" parTransId="{D1F3F866-125D-4282-B0C3-C92F49D6BC02}" sibTransId="{FCC998B6-6DF8-4758-8B6E-BE1F32F43D07}"/>
    <dgm:cxn modelId="{CE11A4AA-57E2-4292-958A-ABDF9C040947}" srcId="{3A42A862-FA04-49D7-AC97-6022FDCF49FB}" destId="{E022B40D-E149-45C9-912C-041BB2529E05}" srcOrd="1" destOrd="0" parTransId="{CD408CCC-B892-41FB-95A0-C7B3AA086756}" sibTransId="{43521CFA-3663-4B3A-89BC-875C0D385CBA}"/>
    <dgm:cxn modelId="{05B625B2-7B7D-4A11-8A65-9BAC99CB1520}" type="presOf" srcId="{3A42A862-FA04-49D7-AC97-6022FDCF49FB}" destId="{A4FCB44E-2432-4335-A95B-37F4A4CA3F6F}" srcOrd="0" destOrd="0" presId="urn:microsoft.com/office/officeart/2005/8/layout/hProcess7"/>
    <dgm:cxn modelId="{3CEAD2B9-267A-4F96-A36B-778C5F9847A8}" type="presOf" srcId="{E022B40D-E149-45C9-912C-041BB2529E05}" destId="{2AAD7014-6A10-4B14-929B-EF72BBB15454}" srcOrd="0" destOrd="1" presId="urn:microsoft.com/office/officeart/2005/8/layout/hProcess7"/>
    <dgm:cxn modelId="{28D3CAC1-3846-486F-B208-53FEDC3B3C2B}" srcId="{3A42A862-FA04-49D7-AC97-6022FDCF49FB}" destId="{57FA9251-99D0-4156-81FA-DF2FFA8E876E}" srcOrd="0" destOrd="0" parTransId="{C2AD1770-D941-4BAB-8EA7-C1EBB72446A3}" sibTransId="{898081F5-4024-4180-BAD1-D8D0D7801B17}"/>
    <dgm:cxn modelId="{F792E3D2-ECAD-4303-A4EA-AFAF821B834F}" srcId="{04A9596F-16AC-414C-A6F5-FF9A56235185}" destId="{50F3B095-B8C1-489B-83AF-1274991393E6}" srcOrd="0" destOrd="0" parTransId="{5BC63D47-F274-46EB-89E6-8495B2D6475B}" sibTransId="{CA9E7D69-7EB0-4C83-8D9B-E4A08DBC6B95}"/>
    <dgm:cxn modelId="{4B81F5D2-E5D2-41B5-B5F4-7241FEB5D643}" type="presOf" srcId="{3A42A862-FA04-49D7-AC97-6022FDCF49FB}" destId="{AFCCCCC9-3B08-43B7-AB1D-B0809A4380D3}" srcOrd="1" destOrd="0" presId="urn:microsoft.com/office/officeart/2005/8/layout/hProcess7"/>
    <dgm:cxn modelId="{254A7D3B-068C-462A-9110-4D387304249D}" type="presParOf" srcId="{2111AE12-F035-42F2-A7E7-BC637DB8BE7F}" destId="{F5011150-E210-4746-B72C-1EE060B4E4ED}" srcOrd="0" destOrd="0" presId="urn:microsoft.com/office/officeart/2005/8/layout/hProcess7"/>
    <dgm:cxn modelId="{A0A0AA0D-DCC5-4621-908A-2AD3AC1B2CB8}" type="presParOf" srcId="{F5011150-E210-4746-B72C-1EE060B4E4ED}" destId="{148DAC30-0D83-4F88-BCF9-3F1DD5C3B3A5}" srcOrd="0" destOrd="0" presId="urn:microsoft.com/office/officeart/2005/8/layout/hProcess7"/>
    <dgm:cxn modelId="{7ECEB3B7-5DBD-4210-AA71-8FF9E26ECAC1}" type="presParOf" srcId="{F5011150-E210-4746-B72C-1EE060B4E4ED}" destId="{C258E76F-4825-4FDE-A5D5-B8475A9D7494}" srcOrd="1" destOrd="0" presId="urn:microsoft.com/office/officeart/2005/8/layout/hProcess7"/>
    <dgm:cxn modelId="{EDCCB681-932D-4A8F-A050-737999C9FA6D}" type="presParOf" srcId="{F5011150-E210-4746-B72C-1EE060B4E4ED}" destId="{DE7F60F1-A781-44E6-B82F-ED1EA8298786}" srcOrd="2" destOrd="0" presId="urn:microsoft.com/office/officeart/2005/8/layout/hProcess7"/>
    <dgm:cxn modelId="{651C9DE0-7A64-44B3-8B42-09DD7B4E8423}" type="presParOf" srcId="{2111AE12-F035-42F2-A7E7-BC637DB8BE7F}" destId="{8C7706C8-040B-4361-94DD-9F66259CB23D}" srcOrd="1" destOrd="0" presId="urn:microsoft.com/office/officeart/2005/8/layout/hProcess7"/>
    <dgm:cxn modelId="{57AF19B3-DF3F-4A09-9C24-0BDF95AE214F}" type="presParOf" srcId="{2111AE12-F035-42F2-A7E7-BC637DB8BE7F}" destId="{6C745741-4BF6-4999-A03B-33B56E4D7347}" srcOrd="2" destOrd="0" presId="urn:microsoft.com/office/officeart/2005/8/layout/hProcess7"/>
    <dgm:cxn modelId="{1B5C5F18-48EB-4CB5-9368-CDFE3223BD11}" type="presParOf" srcId="{6C745741-4BF6-4999-A03B-33B56E4D7347}" destId="{14BD2756-CF84-4112-BC03-60A197887AA4}" srcOrd="0" destOrd="0" presId="urn:microsoft.com/office/officeart/2005/8/layout/hProcess7"/>
    <dgm:cxn modelId="{F1BBE410-D89B-473A-9566-1FFE1335E31F}" type="presParOf" srcId="{6C745741-4BF6-4999-A03B-33B56E4D7347}" destId="{5C3E08EB-73BE-4894-925D-DA376213A859}" srcOrd="1" destOrd="0" presId="urn:microsoft.com/office/officeart/2005/8/layout/hProcess7"/>
    <dgm:cxn modelId="{7CBDC8C2-90B8-418D-82F6-D4F1F8CC9C30}" type="presParOf" srcId="{6C745741-4BF6-4999-A03B-33B56E4D7347}" destId="{6720419A-C58F-43FB-98A8-918B135F8E41}" srcOrd="2" destOrd="0" presId="urn:microsoft.com/office/officeart/2005/8/layout/hProcess7"/>
    <dgm:cxn modelId="{7EC65B64-3CAC-4316-8111-E286C09D6815}" type="presParOf" srcId="{2111AE12-F035-42F2-A7E7-BC637DB8BE7F}" destId="{202ED3AC-56C8-47E3-BFB4-6CE1AC681EA8}" srcOrd="3" destOrd="0" presId="urn:microsoft.com/office/officeart/2005/8/layout/hProcess7"/>
    <dgm:cxn modelId="{3C734E4F-8518-48DB-82BA-98231FB761F0}" type="presParOf" srcId="{2111AE12-F035-42F2-A7E7-BC637DB8BE7F}" destId="{DD2D3F97-23FE-4A14-B7A3-F19E201B9483}" srcOrd="4" destOrd="0" presId="urn:microsoft.com/office/officeart/2005/8/layout/hProcess7"/>
    <dgm:cxn modelId="{3025BCC1-120C-41E1-B2A9-F940A29D4D68}" type="presParOf" srcId="{DD2D3F97-23FE-4A14-B7A3-F19E201B9483}" destId="{A4FCB44E-2432-4335-A95B-37F4A4CA3F6F}" srcOrd="0" destOrd="0" presId="urn:microsoft.com/office/officeart/2005/8/layout/hProcess7"/>
    <dgm:cxn modelId="{2E3CA12E-6188-4F25-A1B8-14DF271B53F5}" type="presParOf" srcId="{DD2D3F97-23FE-4A14-B7A3-F19E201B9483}" destId="{AFCCCCC9-3B08-43B7-AB1D-B0809A4380D3}" srcOrd="1" destOrd="0" presId="urn:microsoft.com/office/officeart/2005/8/layout/hProcess7"/>
    <dgm:cxn modelId="{8AA8E264-48DE-40F2-964B-5D214F685278}" type="presParOf" srcId="{DD2D3F97-23FE-4A14-B7A3-F19E201B9483}" destId="{2AAD7014-6A10-4B14-929B-EF72BBB15454}" srcOrd="2" destOrd="0" presId="urn:microsoft.com/office/officeart/2005/8/layout/hProcess7"/>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F7DED5C-77BA-4258-AA35-9AEC6359B519}"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EC"/>
        </a:p>
      </dgm:t>
    </dgm:pt>
    <dgm:pt modelId="{EF3B8BBB-E847-4D9A-B666-64E405162826}">
      <dgm:prSet phldrT="[Texto]" custT="1"/>
      <dgm:spPr>
        <a:solidFill>
          <a:schemeClr val="accent1">
            <a:lumMod val="50000"/>
            <a:alpha val="70000"/>
          </a:scheme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dgm:spPr>
      <dgm:t>
        <a:bodyPr/>
        <a:lstStyle/>
        <a:p>
          <a:r>
            <a:rPr lang="es-ES" sz="2000" b="1" dirty="0"/>
            <a:t>Normas contables</a:t>
          </a:r>
          <a:endParaRPr lang="es-EC" sz="2000" b="1" dirty="0"/>
        </a:p>
      </dgm:t>
    </dgm:pt>
    <dgm:pt modelId="{D216D670-A8AC-43CF-B9DD-6D34FFB00B4E}" type="parTrans" cxnId="{A66417C1-CDB7-4335-B034-82CDBE9EC5BF}">
      <dgm:prSet/>
      <dgm:spPr/>
      <dgm:t>
        <a:bodyPr/>
        <a:lstStyle/>
        <a:p>
          <a:endParaRPr lang="es-EC"/>
        </a:p>
      </dgm:t>
    </dgm:pt>
    <dgm:pt modelId="{857FF14E-69AB-4226-B0F0-8DD50E754216}" type="sibTrans" cxnId="{A66417C1-CDB7-4335-B034-82CDBE9EC5BF}">
      <dgm:prSet/>
      <dgm:spPr/>
      <dgm:t>
        <a:bodyPr/>
        <a:lstStyle/>
        <a:p>
          <a:endParaRPr lang="es-EC"/>
        </a:p>
      </dgm:t>
    </dgm:pt>
    <dgm:pt modelId="{3533C215-F74B-4F99-8E3C-6FC2283345D0}">
      <dgm:prSet phldrT="[Texto]" custT="1"/>
      <dgm:spPr/>
      <dgm:t>
        <a:bodyPr/>
        <a:lstStyle/>
        <a:p>
          <a:r>
            <a:rPr lang="es-ES" sz="1800" b="1" dirty="0"/>
            <a:t>	</a:t>
          </a:r>
        </a:p>
        <a:p>
          <a:r>
            <a:rPr lang="es-ES" sz="1800" b="1" dirty="0"/>
            <a:t>NIIF PYMES SECC 29 </a:t>
          </a:r>
          <a:endParaRPr lang="es-EC" sz="1800" b="1" dirty="0"/>
        </a:p>
      </dgm:t>
    </dgm:pt>
    <dgm:pt modelId="{358294ED-46EC-422A-9B42-80020155A3B8}" type="parTrans" cxnId="{8FD6BC85-0AC6-4863-B103-325E8450AA0C}">
      <dgm:prSet/>
      <dgm:spPr/>
      <dgm:t>
        <a:bodyPr/>
        <a:lstStyle/>
        <a:p>
          <a:endParaRPr lang="es-EC"/>
        </a:p>
      </dgm:t>
    </dgm:pt>
    <dgm:pt modelId="{AD9D99DF-91E8-4425-A15B-7E55A676BEFD}" type="sibTrans" cxnId="{8FD6BC85-0AC6-4863-B103-325E8450AA0C}">
      <dgm:prSet/>
      <dgm:spPr/>
      <dgm:t>
        <a:bodyPr/>
        <a:lstStyle/>
        <a:p>
          <a:endParaRPr lang="es-EC"/>
        </a:p>
      </dgm:t>
    </dgm:pt>
    <dgm:pt modelId="{BC0E262E-6016-41A2-92CC-487A992F26A8}">
      <dgm:prSet phldrT="[Texto]" custT="1"/>
      <dgm:spPr/>
      <dgm:t>
        <a:bodyPr/>
        <a:lstStyle/>
        <a:p>
          <a:r>
            <a:rPr lang="es-ES" sz="1800" b="1" dirty="0"/>
            <a:t>NIIF FULL</a:t>
          </a:r>
        </a:p>
        <a:p>
          <a:r>
            <a:rPr lang="es-ES" sz="1800" b="1" dirty="0"/>
            <a:t>NIC 12  NIC1</a:t>
          </a:r>
        </a:p>
      </dgm:t>
    </dgm:pt>
    <dgm:pt modelId="{D88052CE-F7B0-4DEA-8C51-16E7EB75BFB7}" type="parTrans" cxnId="{455B8832-E150-44DC-993F-98CBD32B9701}">
      <dgm:prSet/>
      <dgm:spPr/>
      <dgm:t>
        <a:bodyPr/>
        <a:lstStyle/>
        <a:p>
          <a:endParaRPr lang="es-EC"/>
        </a:p>
      </dgm:t>
    </dgm:pt>
    <dgm:pt modelId="{664E09D2-404D-471B-9119-C4323CEAA395}" type="sibTrans" cxnId="{455B8832-E150-44DC-993F-98CBD32B9701}">
      <dgm:prSet/>
      <dgm:spPr/>
      <dgm:t>
        <a:bodyPr/>
        <a:lstStyle/>
        <a:p>
          <a:endParaRPr lang="es-EC"/>
        </a:p>
      </dgm:t>
    </dgm:pt>
    <dgm:pt modelId="{FAEC13C3-5312-4744-8C09-7BE0922280CD}">
      <dgm:prSet phldrT="[Texto]" custT="1"/>
      <dgm:spPr>
        <a:solidFill>
          <a:srgbClr val="418AB3">
            <a:lumMod val="50000"/>
            <a:alpha val="70000"/>
          </a:srgbClr>
        </a:solidFill>
        <a:ln w="12700" cap="flat" cmpd="sng" algn="ctr">
          <a:gradFill>
            <a:gsLst>
              <a:gs pos="0">
                <a:srgbClr val="418AB3">
                  <a:lumMod val="5000"/>
                  <a:lumOff val="95000"/>
                </a:srgbClr>
              </a:gs>
              <a:gs pos="74000">
                <a:srgbClr val="418AB3">
                  <a:lumMod val="45000"/>
                  <a:lumOff val="55000"/>
                </a:srgbClr>
              </a:gs>
              <a:gs pos="83000">
                <a:srgbClr val="418AB3">
                  <a:lumMod val="45000"/>
                  <a:lumOff val="55000"/>
                </a:srgbClr>
              </a:gs>
              <a:gs pos="100000">
                <a:srgbClr val="418AB3">
                  <a:lumMod val="30000"/>
                  <a:lumOff val="70000"/>
                </a:srgbClr>
              </a:gs>
            </a:gsLst>
            <a:lin ang="5400000" scaled="1"/>
          </a:gradFill>
          <a:prstDash val="solid"/>
          <a:miter lim="800000"/>
        </a:ln>
        <a:effectLst/>
      </dgm:spPr>
      <dgm:t>
        <a:bodyPr spcFirstLastPara="0" vert="horz" wrap="square" lIns="38100" tIns="25400" rIns="38100" bIns="25400" numCol="1" spcCol="1270" anchor="ctr" anchorCtr="0"/>
        <a:lstStyle/>
        <a:p>
          <a:pPr marL="0" lvl="0" indent="0" algn="ctr" defTabSz="889000">
            <a:lnSpc>
              <a:spcPct val="90000"/>
            </a:lnSpc>
            <a:spcBef>
              <a:spcPct val="0"/>
            </a:spcBef>
            <a:spcAft>
              <a:spcPct val="35000"/>
            </a:spcAft>
            <a:buNone/>
          </a:pPr>
          <a:r>
            <a:rPr lang="es-ES" sz="2000" b="1" kern="1200" dirty="0">
              <a:solidFill>
                <a:prstClr val="white"/>
              </a:solidFill>
              <a:latin typeface="Calibri" panose="020F0502020204030204"/>
              <a:ea typeface="+mn-ea"/>
              <a:cs typeface="+mn-cs"/>
            </a:rPr>
            <a:t>Normas tributarias SRI</a:t>
          </a:r>
          <a:endParaRPr lang="es-EC" sz="2000" b="1" kern="1200" dirty="0">
            <a:solidFill>
              <a:prstClr val="white"/>
            </a:solidFill>
            <a:latin typeface="Calibri" panose="020F0502020204030204"/>
            <a:ea typeface="+mn-ea"/>
            <a:cs typeface="+mn-cs"/>
          </a:endParaRPr>
        </a:p>
      </dgm:t>
    </dgm:pt>
    <dgm:pt modelId="{6651F7E9-3D3C-442B-8B7F-F40514C4B131}" type="parTrans" cxnId="{14B3A44F-AA72-44C8-8B60-4AA879761944}">
      <dgm:prSet/>
      <dgm:spPr/>
      <dgm:t>
        <a:bodyPr/>
        <a:lstStyle/>
        <a:p>
          <a:endParaRPr lang="es-EC"/>
        </a:p>
      </dgm:t>
    </dgm:pt>
    <dgm:pt modelId="{32B77BA8-4657-4F4B-94A9-1A470AC6D782}" type="sibTrans" cxnId="{14B3A44F-AA72-44C8-8B60-4AA879761944}">
      <dgm:prSet/>
      <dgm:spPr/>
      <dgm:t>
        <a:bodyPr/>
        <a:lstStyle/>
        <a:p>
          <a:endParaRPr lang="es-EC"/>
        </a:p>
      </dgm:t>
    </dgm:pt>
    <dgm:pt modelId="{77D082B9-C777-4564-B927-92C5601A0423}">
      <dgm:prSet phldrT="[Texto]" custT="1"/>
      <dgm:spPr/>
      <dgm:t>
        <a:bodyPr/>
        <a:lstStyle/>
        <a:p>
          <a:r>
            <a:rPr lang="es-ES" sz="1800" b="1" dirty="0"/>
            <a:t>Leyes</a:t>
          </a:r>
        </a:p>
        <a:p>
          <a:r>
            <a:rPr lang="es-ES" sz="1800" b="1" dirty="0"/>
            <a:t>Reglamentos</a:t>
          </a:r>
        </a:p>
        <a:p>
          <a:r>
            <a:rPr lang="es-ES" sz="1800" b="1" dirty="0"/>
            <a:t>Resoluciones, NAC.</a:t>
          </a:r>
          <a:endParaRPr lang="es-EC" sz="1800" b="1" dirty="0"/>
        </a:p>
      </dgm:t>
    </dgm:pt>
    <dgm:pt modelId="{9547C240-1A59-4694-AD04-75F55C0479B5}" type="parTrans" cxnId="{CE8075F6-9256-46A4-8B46-5A5693A5CB74}">
      <dgm:prSet/>
      <dgm:spPr/>
      <dgm:t>
        <a:bodyPr/>
        <a:lstStyle/>
        <a:p>
          <a:endParaRPr lang="es-EC"/>
        </a:p>
      </dgm:t>
    </dgm:pt>
    <dgm:pt modelId="{4CE42E83-4359-4D71-9FBA-B8C986111E86}" type="sibTrans" cxnId="{CE8075F6-9256-46A4-8B46-5A5693A5CB74}">
      <dgm:prSet/>
      <dgm:spPr/>
      <dgm:t>
        <a:bodyPr/>
        <a:lstStyle/>
        <a:p>
          <a:endParaRPr lang="es-EC"/>
        </a:p>
      </dgm:t>
    </dgm:pt>
    <dgm:pt modelId="{EA13E314-F3E8-490A-802A-8D8B33E45037}">
      <dgm:prSet phldrT="[Texto]" custT="1"/>
      <dgm:spPr/>
      <dgm:t>
        <a:bodyPr/>
        <a:lstStyle/>
        <a:p>
          <a:r>
            <a:rPr lang="es-ES" sz="1800" b="1" dirty="0"/>
            <a:t>OBJETIVO: Elaboración y presentación RAZONABLE de los estados financieros.</a:t>
          </a:r>
          <a:endParaRPr lang="es-EC" sz="1800" b="1" dirty="0"/>
        </a:p>
      </dgm:t>
    </dgm:pt>
    <dgm:pt modelId="{AB043ED3-016B-4BD7-A124-8CE8978950AB}" type="parTrans" cxnId="{2DC376E4-D1E6-452D-A0B3-05277A594223}">
      <dgm:prSet/>
      <dgm:spPr/>
      <dgm:t>
        <a:bodyPr/>
        <a:lstStyle/>
        <a:p>
          <a:endParaRPr lang="es-EC"/>
        </a:p>
      </dgm:t>
    </dgm:pt>
    <dgm:pt modelId="{80E8BE60-BB72-43D7-8029-99271609A481}" type="sibTrans" cxnId="{2DC376E4-D1E6-452D-A0B3-05277A594223}">
      <dgm:prSet/>
      <dgm:spPr/>
      <dgm:t>
        <a:bodyPr/>
        <a:lstStyle/>
        <a:p>
          <a:endParaRPr lang="es-EC"/>
        </a:p>
      </dgm:t>
    </dgm:pt>
    <dgm:pt modelId="{65CBC1D5-01A7-4630-807B-C9CD8952F32F}">
      <dgm:prSet phldrT="[Texto]" custT="1"/>
      <dgm:spPr/>
      <dgm:t>
        <a:bodyPr/>
        <a:lstStyle/>
        <a:p>
          <a:r>
            <a:rPr lang="es-ES" sz="1800" b="1" dirty="0"/>
            <a:t>OBJETIVO: Recaudación  y determinación del IMPUESTO A LA RENTA CAUSADO y DIFERIDO</a:t>
          </a:r>
          <a:endParaRPr lang="es-EC" sz="1800" b="1" dirty="0"/>
        </a:p>
      </dgm:t>
    </dgm:pt>
    <dgm:pt modelId="{3B26937B-9F95-4F86-AFA9-310BBAB474E4}" type="parTrans" cxnId="{0D0B7DFE-FAA6-44F9-B061-90DD928160B2}">
      <dgm:prSet/>
      <dgm:spPr/>
      <dgm:t>
        <a:bodyPr/>
        <a:lstStyle/>
        <a:p>
          <a:endParaRPr lang="es-EC"/>
        </a:p>
      </dgm:t>
    </dgm:pt>
    <dgm:pt modelId="{5A8640FC-5AF8-4CF7-9CAC-023B81717CFF}" type="sibTrans" cxnId="{0D0B7DFE-FAA6-44F9-B061-90DD928160B2}">
      <dgm:prSet/>
      <dgm:spPr/>
      <dgm:t>
        <a:bodyPr/>
        <a:lstStyle/>
        <a:p>
          <a:endParaRPr lang="es-EC"/>
        </a:p>
      </dgm:t>
    </dgm:pt>
    <dgm:pt modelId="{56A10A1C-AB94-49F0-908B-EFB861DFC947}">
      <dgm:prSet phldrT="[Texto]" custT="1"/>
      <dgm:spPr/>
      <dgm:t>
        <a:bodyPr/>
        <a:lstStyle/>
        <a:p>
          <a:r>
            <a:rPr lang="es-ES" sz="1800" b="1" dirty="0"/>
            <a:t>L.R.T.I Y R.L.R.T.I</a:t>
          </a:r>
          <a:endParaRPr lang="es-EC" sz="1800" b="1" dirty="0"/>
        </a:p>
      </dgm:t>
    </dgm:pt>
    <dgm:pt modelId="{5B4369FD-FCAC-47E3-95AF-20EFBFC1FA57}" type="parTrans" cxnId="{CAA35616-D95D-4EE0-8B3F-7ED1A41E6042}">
      <dgm:prSet/>
      <dgm:spPr/>
      <dgm:t>
        <a:bodyPr/>
        <a:lstStyle/>
        <a:p>
          <a:endParaRPr lang="es-EC"/>
        </a:p>
      </dgm:t>
    </dgm:pt>
    <dgm:pt modelId="{C13ACF14-C704-4B5A-B3D0-151402FAEBB9}" type="sibTrans" cxnId="{CAA35616-D95D-4EE0-8B3F-7ED1A41E6042}">
      <dgm:prSet/>
      <dgm:spPr/>
      <dgm:t>
        <a:bodyPr/>
        <a:lstStyle/>
        <a:p>
          <a:endParaRPr lang="es-EC"/>
        </a:p>
      </dgm:t>
    </dgm:pt>
    <dgm:pt modelId="{D2199347-8BBE-46CC-B816-6517668E0F1A}" type="pres">
      <dgm:prSet presAssocID="{0F7DED5C-77BA-4258-AA35-9AEC6359B519}" presName="diagram" presStyleCnt="0">
        <dgm:presLayoutVars>
          <dgm:chPref val="1"/>
          <dgm:dir/>
          <dgm:animOne val="branch"/>
          <dgm:animLvl val="lvl"/>
          <dgm:resizeHandles/>
        </dgm:presLayoutVars>
      </dgm:prSet>
      <dgm:spPr/>
    </dgm:pt>
    <dgm:pt modelId="{8650798F-B868-4135-8789-767791F35012}" type="pres">
      <dgm:prSet presAssocID="{EF3B8BBB-E847-4D9A-B666-64E405162826}" presName="root" presStyleCnt="0"/>
      <dgm:spPr/>
    </dgm:pt>
    <dgm:pt modelId="{A4292907-23DC-4CD8-9971-FA294E371AAC}" type="pres">
      <dgm:prSet presAssocID="{EF3B8BBB-E847-4D9A-B666-64E405162826}" presName="rootComposite" presStyleCnt="0"/>
      <dgm:spPr/>
    </dgm:pt>
    <dgm:pt modelId="{75A4E6F6-3093-4E91-ACCE-D97BE50CB1CE}" type="pres">
      <dgm:prSet presAssocID="{EF3B8BBB-E847-4D9A-B666-64E405162826}" presName="rootText" presStyleLbl="node1" presStyleIdx="0" presStyleCnt="2" custScaleX="171284" custScaleY="57846"/>
      <dgm:spPr/>
    </dgm:pt>
    <dgm:pt modelId="{65D72784-278C-47A6-85A3-D636E8D4AAF5}" type="pres">
      <dgm:prSet presAssocID="{EF3B8BBB-E847-4D9A-B666-64E405162826}" presName="rootConnector" presStyleLbl="node1" presStyleIdx="0" presStyleCnt="2"/>
      <dgm:spPr/>
    </dgm:pt>
    <dgm:pt modelId="{D6BD48FF-AE19-43BA-BFAC-2FBBBD08D5B5}" type="pres">
      <dgm:prSet presAssocID="{EF3B8BBB-E847-4D9A-B666-64E405162826}" presName="childShape" presStyleCnt="0"/>
      <dgm:spPr/>
    </dgm:pt>
    <dgm:pt modelId="{A68141DD-CA77-40BF-A847-AF224573AD6D}" type="pres">
      <dgm:prSet presAssocID="{358294ED-46EC-422A-9B42-80020155A3B8}" presName="Name13" presStyleLbl="parChTrans1D2" presStyleIdx="0" presStyleCnt="6"/>
      <dgm:spPr/>
    </dgm:pt>
    <dgm:pt modelId="{CA7E76AA-6EF8-4FE5-AE96-98D445F0A30C}" type="pres">
      <dgm:prSet presAssocID="{3533C215-F74B-4F99-8E3C-6FC2283345D0}" presName="childText" presStyleLbl="bgAcc1" presStyleIdx="0" presStyleCnt="6" custScaleX="146773" custScaleY="59258">
        <dgm:presLayoutVars>
          <dgm:bulletEnabled val="1"/>
        </dgm:presLayoutVars>
      </dgm:prSet>
      <dgm:spPr/>
    </dgm:pt>
    <dgm:pt modelId="{F6EE6BCB-29A7-4E50-9906-CD1CB70E0E18}" type="pres">
      <dgm:prSet presAssocID="{D88052CE-F7B0-4DEA-8C51-16E7EB75BFB7}" presName="Name13" presStyleLbl="parChTrans1D2" presStyleIdx="1" presStyleCnt="6"/>
      <dgm:spPr/>
    </dgm:pt>
    <dgm:pt modelId="{C4C3CE33-AA38-4A76-B91E-0106761D36DA}" type="pres">
      <dgm:prSet presAssocID="{BC0E262E-6016-41A2-92CC-487A992F26A8}" presName="childText" presStyleLbl="bgAcc1" presStyleIdx="1" presStyleCnt="6" custScaleX="150586" custScaleY="91318">
        <dgm:presLayoutVars>
          <dgm:bulletEnabled val="1"/>
        </dgm:presLayoutVars>
      </dgm:prSet>
      <dgm:spPr/>
    </dgm:pt>
    <dgm:pt modelId="{3FC6E449-306E-4B44-B86F-14C672E00BE3}" type="pres">
      <dgm:prSet presAssocID="{AB043ED3-016B-4BD7-A124-8CE8978950AB}" presName="Name13" presStyleLbl="parChTrans1D2" presStyleIdx="2" presStyleCnt="6"/>
      <dgm:spPr/>
    </dgm:pt>
    <dgm:pt modelId="{AAC7D0B2-2E86-4DBE-859B-B31C86B2D6C8}" type="pres">
      <dgm:prSet presAssocID="{EA13E314-F3E8-490A-802A-8D8B33E45037}" presName="childText" presStyleLbl="bgAcc1" presStyleIdx="2" presStyleCnt="6" custScaleX="139460" custScaleY="102851">
        <dgm:presLayoutVars>
          <dgm:bulletEnabled val="1"/>
        </dgm:presLayoutVars>
      </dgm:prSet>
      <dgm:spPr/>
    </dgm:pt>
    <dgm:pt modelId="{0921F05B-6FB5-4F26-84C5-E67C5E99AEA5}" type="pres">
      <dgm:prSet presAssocID="{FAEC13C3-5312-4744-8C09-7BE0922280CD}" presName="root" presStyleCnt="0"/>
      <dgm:spPr/>
    </dgm:pt>
    <dgm:pt modelId="{223C6ED9-3F64-4C7F-A9FF-9B17CEC2D76C}" type="pres">
      <dgm:prSet presAssocID="{FAEC13C3-5312-4744-8C09-7BE0922280CD}" presName="rootComposite" presStyleCnt="0"/>
      <dgm:spPr/>
    </dgm:pt>
    <dgm:pt modelId="{83041E8A-C574-42D7-A1A4-9034271F0B81}" type="pres">
      <dgm:prSet presAssocID="{FAEC13C3-5312-4744-8C09-7BE0922280CD}" presName="rootText" presStyleLbl="node1" presStyleIdx="1" presStyleCnt="2" custScaleX="125386" custScaleY="62654"/>
      <dgm:spPr>
        <a:xfrm>
          <a:off x="5262195" y="104755"/>
          <a:ext cx="3359542" cy="839363"/>
        </a:xfrm>
        <a:prstGeom prst="roundRect">
          <a:avLst>
            <a:gd name="adj" fmla="val 10000"/>
          </a:avLst>
        </a:prstGeom>
      </dgm:spPr>
    </dgm:pt>
    <dgm:pt modelId="{E97212C4-E0AD-4FF9-B435-611F66EB8957}" type="pres">
      <dgm:prSet presAssocID="{FAEC13C3-5312-4744-8C09-7BE0922280CD}" presName="rootConnector" presStyleLbl="node1" presStyleIdx="1" presStyleCnt="2"/>
      <dgm:spPr/>
    </dgm:pt>
    <dgm:pt modelId="{D5413FEF-4237-4999-8DDF-D04F71E92AB2}" type="pres">
      <dgm:prSet presAssocID="{FAEC13C3-5312-4744-8C09-7BE0922280CD}" presName="childShape" presStyleCnt="0"/>
      <dgm:spPr/>
    </dgm:pt>
    <dgm:pt modelId="{5A9C5D00-FC37-44F3-8D26-07834745F5E7}" type="pres">
      <dgm:prSet presAssocID="{9547C240-1A59-4694-AD04-75F55C0479B5}" presName="Name13" presStyleLbl="parChTrans1D2" presStyleIdx="3" presStyleCnt="6"/>
      <dgm:spPr/>
    </dgm:pt>
    <dgm:pt modelId="{3A3B9D39-E41A-447A-9758-9253B87CFB17}" type="pres">
      <dgm:prSet presAssocID="{77D082B9-C777-4564-B927-92C5601A0423}" presName="childText" presStyleLbl="bgAcc1" presStyleIdx="3" presStyleCnt="6" custScaleX="135198" custScaleY="100946">
        <dgm:presLayoutVars>
          <dgm:bulletEnabled val="1"/>
        </dgm:presLayoutVars>
      </dgm:prSet>
      <dgm:spPr/>
    </dgm:pt>
    <dgm:pt modelId="{42790D47-C7D4-4CD2-81BA-561F7BDC4BA3}" type="pres">
      <dgm:prSet presAssocID="{3B26937B-9F95-4F86-AFA9-310BBAB474E4}" presName="Name13" presStyleLbl="parChTrans1D2" presStyleIdx="4" presStyleCnt="6"/>
      <dgm:spPr/>
    </dgm:pt>
    <dgm:pt modelId="{BB742689-B054-4958-8F41-444429EB8C69}" type="pres">
      <dgm:prSet presAssocID="{65CBC1D5-01A7-4630-807B-C9CD8952F32F}" presName="childText" presStyleLbl="bgAcc1" presStyleIdx="4" presStyleCnt="6" custScaleX="139275" custLinFactY="7093" custLinFactNeighborX="-3740" custLinFactNeighborY="100000">
        <dgm:presLayoutVars>
          <dgm:bulletEnabled val="1"/>
        </dgm:presLayoutVars>
      </dgm:prSet>
      <dgm:spPr/>
    </dgm:pt>
    <dgm:pt modelId="{DCA750D1-198C-4A16-B827-47CA6D780849}" type="pres">
      <dgm:prSet presAssocID="{5B4369FD-FCAC-47E3-95AF-20EFBFC1FA57}" presName="Name13" presStyleLbl="parChTrans1D2" presStyleIdx="5" presStyleCnt="6"/>
      <dgm:spPr/>
    </dgm:pt>
    <dgm:pt modelId="{E0FEC80A-A5C9-46CD-AA67-00F7B54ADD68}" type="pres">
      <dgm:prSet presAssocID="{56A10A1C-AB94-49F0-908B-EFB861DFC947}" presName="childText" presStyleLbl="bgAcc1" presStyleIdx="5" presStyleCnt="6" custScaleX="124570" custScaleY="54228" custLinFactY="-38750" custLinFactNeighborX="9079" custLinFactNeighborY="-100000">
        <dgm:presLayoutVars>
          <dgm:bulletEnabled val="1"/>
        </dgm:presLayoutVars>
      </dgm:prSet>
      <dgm:spPr/>
    </dgm:pt>
  </dgm:ptLst>
  <dgm:cxnLst>
    <dgm:cxn modelId="{763DA008-21B7-4BBC-91C3-564A5C9B30EA}" type="presOf" srcId="{9547C240-1A59-4694-AD04-75F55C0479B5}" destId="{5A9C5D00-FC37-44F3-8D26-07834745F5E7}" srcOrd="0" destOrd="0" presId="urn:microsoft.com/office/officeart/2005/8/layout/hierarchy3"/>
    <dgm:cxn modelId="{A1D35B0F-ECF7-4EA7-9E94-A569A34E546A}" type="presOf" srcId="{AB043ED3-016B-4BD7-A124-8CE8978950AB}" destId="{3FC6E449-306E-4B44-B86F-14C672E00BE3}" srcOrd="0" destOrd="0" presId="urn:microsoft.com/office/officeart/2005/8/layout/hierarchy3"/>
    <dgm:cxn modelId="{CAA35616-D95D-4EE0-8B3F-7ED1A41E6042}" srcId="{FAEC13C3-5312-4744-8C09-7BE0922280CD}" destId="{56A10A1C-AB94-49F0-908B-EFB861DFC947}" srcOrd="2" destOrd="0" parTransId="{5B4369FD-FCAC-47E3-95AF-20EFBFC1FA57}" sibTransId="{C13ACF14-C704-4B5A-B3D0-151402FAEBB9}"/>
    <dgm:cxn modelId="{455B8832-E150-44DC-993F-98CBD32B9701}" srcId="{EF3B8BBB-E847-4D9A-B666-64E405162826}" destId="{BC0E262E-6016-41A2-92CC-487A992F26A8}" srcOrd="1" destOrd="0" parTransId="{D88052CE-F7B0-4DEA-8C51-16E7EB75BFB7}" sibTransId="{664E09D2-404D-471B-9119-C4323CEAA395}"/>
    <dgm:cxn modelId="{FFD4343C-6C69-4159-A1C3-B93F11CE6E82}" type="presOf" srcId="{77D082B9-C777-4564-B927-92C5601A0423}" destId="{3A3B9D39-E41A-447A-9758-9253B87CFB17}" srcOrd="0" destOrd="0" presId="urn:microsoft.com/office/officeart/2005/8/layout/hierarchy3"/>
    <dgm:cxn modelId="{344C8A49-7CB0-42C5-85F8-1C948D9D1B48}" type="presOf" srcId="{358294ED-46EC-422A-9B42-80020155A3B8}" destId="{A68141DD-CA77-40BF-A847-AF224573AD6D}" srcOrd="0" destOrd="0" presId="urn:microsoft.com/office/officeart/2005/8/layout/hierarchy3"/>
    <dgm:cxn modelId="{14B3A44F-AA72-44C8-8B60-4AA879761944}" srcId="{0F7DED5C-77BA-4258-AA35-9AEC6359B519}" destId="{FAEC13C3-5312-4744-8C09-7BE0922280CD}" srcOrd="1" destOrd="0" parTransId="{6651F7E9-3D3C-442B-8B7F-F40514C4B131}" sibTransId="{32B77BA8-4657-4F4B-94A9-1A470AC6D782}"/>
    <dgm:cxn modelId="{41E53054-E439-4ED6-AEA1-31DF03E8DBE2}" type="presOf" srcId="{56A10A1C-AB94-49F0-908B-EFB861DFC947}" destId="{E0FEC80A-A5C9-46CD-AA67-00F7B54ADD68}" srcOrd="0" destOrd="0" presId="urn:microsoft.com/office/officeart/2005/8/layout/hierarchy3"/>
    <dgm:cxn modelId="{6E47A480-E47F-4447-A0BC-DCE1A22C2DF7}" type="presOf" srcId="{3533C215-F74B-4F99-8E3C-6FC2283345D0}" destId="{CA7E76AA-6EF8-4FE5-AE96-98D445F0A30C}" srcOrd="0" destOrd="0" presId="urn:microsoft.com/office/officeart/2005/8/layout/hierarchy3"/>
    <dgm:cxn modelId="{8FD6BC85-0AC6-4863-B103-325E8450AA0C}" srcId="{EF3B8BBB-E847-4D9A-B666-64E405162826}" destId="{3533C215-F74B-4F99-8E3C-6FC2283345D0}" srcOrd="0" destOrd="0" parTransId="{358294ED-46EC-422A-9B42-80020155A3B8}" sibTransId="{AD9D99DF-91E8-4425-A15B-7E55A676BEFD}"/>
    <dgm:cxn modelId="{02C0BD87-015F-45BD-AC8B-79934E101614}" type="presOf" srcId="{D88052CE-F7B0-4DEA-8C51-16E7EB75BFB7}" destId="{F6EE6BCB-29A7-4E50-9906-CD1CB70E0E18}" srcOrd="0" destOrd="0" presId="urn:microsoft.com/office/officeart/2005/8/layout/hierarchy3"/>
    <dgm:cxn modelId="{CC932790-F406-4B0B-91E2-FBC9D3DF573C}" type="presOf" srcId="{FAEC13C3-5312-4744-8C09-7BE0922280CD}" destId="{E97212C4-E0AD-4FF9-B435-611F66EB8957}" srcOrd="1" destOrd="0" presId="urn:microsoft.com/office/officeart/2005/8/layout/hierarchy3"/>
    <dgm:cxn modelId="{84158EA6-9914-4D0A-9068-81EE39511AB2}" type="presOf" srcId="{3B26937B-9F95-4F86-AFA9-310BBAB474E4}" destId="{42790D47-C7D4-4CD2-81BA-561F7BDC4BA3}" srcOrd="0" destOrd="0" presId="urn:microsoft.com/office/officeart/2005/8/layout/hierarchy3"/>
    <dgm:cxn modelId="{7B250CAF-25FB-4EE0-B899-FC453BC45FE5}" type="presOf" srcId="{FAEC13C3-5312-4744-8C09-7BE0922280CD}" destId="{83041E8A-C574-42D7-A1A4-9034271F0B81}" srcOrd="0" destOrd="0" presId="urn:microsoft.com/office/officeart/2005/8/layout/hierarchy3"/>
    <dgm:cxn modelId="{C59AC2B6-EAC0-4817-804C-09F49A951B69}" type="presOf" srcId="{EA13E314-F3E8-490A-802A-8D8B33E45037}" destId="{AAC7D0B2-2E86-4DBE-859B-B31C86B2D6C8}" srcOrd="0" destOrd="0" presId="urn:microsoft.com/office/officeart/2005/8/layout/hierarchy3"/>
    <dgm:cxn modelId="{DF556FB8-E8E3-4A1D-A735-382D6157AD6E}" type="presOf" srcId="{EF3B8BBB-E847-4D9A-B666-64E405162826}" destId="{65D72784-278C-47A6-85A3-D636E8D4AAF5}" srcOrd="1" destOrd="0" presId="urn:microsoft.com/office/officeart/2005/8/layout/hierarchy3"/>
    <dgm:cxn modelId="{A66417C1-CDB7-4335-B034-82CDBE9EC5BF}" srcId="{0F7DED5C-77BA-4258-AA35-9AEC6359B519}" destId="{EF3B8BBB-E847-4D9A-B666-64E405162826}" srcOrd="0" destOrd="0" parTransId="{D216D670-A8AC-43CF-B9DD-6D34FFB00B4E}" sibTransId="{857FF14E-69AB-4226-B0F0-8DD50E754216}"/>
    <dgm:cxn modelId="{783642CD-6201-44E5-8E8F-742E2A93133E}" type="presOf" srcId="{EF3B8BBB-E847-4D9A-B666-64E405162826}" destId="{75A4E6F6-3093-4E91-ACCE-D97BE50CB1CE}" srcOrd="0" destOrd="0" presId="urn:microsoft.com/office/officeart/2005/8/layout/hierarchy3"/>
    <dgm:cxn modelId="{53EE0EE0-58D6-4B0D-9B22-CDAE537368CC}" type="presOf" srcId="{65CBC1D5-01A7-4630-807B-C9CD8952F32F}" destId="{BB742689-B054-4958-8F41-444429EB8C69}" srcOrd="0" destOrd="0" presId="urn:microsoft.com/office/officeart/2005/8/layout/hierarchy3"/>
    <dgm:cxn modelId="{51A5A3E0-105F-4DB5-BA88-4DD468701931}" type="presOf" srcId="{5B4369FD-FCAC-47E3-95AF-20EFBFC1FA57}" destId="{DCA750D1-198C-4A16-B827-47CA6D780849}" srcOrd="0" destOrd="0" presId="urn:microsoft.com/office/officeart/2005/8/layout/hierarchy3"/>
    <dgm:cxn modelId="{2DC376E4-D1E6-452D-A0B3-05277A594223}" srcId="{EF3B8BBB-E847-4D9A-B666-64E405162826}" destId="{EA13E314-F3E8-490A-802A-8D8B33E45037}" srcOrd="2" destOrd="0" parTransId="{AB043ED3-016B-4BD7-A124-8CE8978950AB}" sibTransId="{80E8BE60-BB72-43D7-8029-99271609A481}"/>
    <dgm:cxn modelId="{F7B585E4-DA9C-4CE2-9F23-AAC400F3BD87}" type="presOf" srcId="{0F7DED5C-77BA-4258-AA35-9AEC6359B519}" destId="{D2199347-8BBE-46CC-B816-6517668E0F1A}" srcOrd="0" destOrd="0" presId="urn:microsoft.com/office/officeart/2005/8/layout/hierarchy3"/>
    <dgm:cxn modelId="{D6BD3EEB-7BA5-4F0C-BCF8-B5DA5343180A}" type="presOf" srcId="{BC0E262E-6016-41A2-92CC-487A992F26A8}" destId="{C4C3CE33-AA38-4A76-B91E-0106761D36DA}" srcOrd="0" destOrd="0" presId="urn:microsoft.com/office/officeart/2005/8/layout/hierarchy3"/>
    <dgm:cxn modelId="{CE8075F6-9256-46A4-8B46-5A5693A5CB74}" srcId="{FAEC13C3-5312-4744-8C09-7BE0922280CD}" destId="{77D082B9-C777-4564-B927-92C5601A0423}" srcOrd="0" destOrd="0" parTransId="{9547C240-1A59-4694-AD04-75F55C0479B5}" sibTransId="{4CE42E83-4359-4D71-9FBA-B8C986111E86}"/>
    <dgm:cxn modelId="{0D0B7DFE-FAA6-44F9-B061-90DD928160B2}" srcId="{FAEC13C3-5312-4744-8C09-7BE0922280CD}" destId="{65CBC1D5-01A7-4630-807B-C9CD8952F32F}" srcOrd="1" destOrd="0" parTransId="{3B26937B-9F95-4F86-AFA9-310BBAB474E4}" sibTransId="{5A8640FC-5AF8-4CF7-9CAC-023B81717CFF}"/>
    <dgm:cxn modelId="{A918FF4C-9C4C-4FD4-9D78-C4BC9829CC17}" type="presParOf" srcId="{D2199347-8BBE-46CC-B816-6517668E0F1A}" destId="{8650798F-B868-4135-8789-767791F35012}" srcOrd="0" destOrd="0" presId="urn:microsoft.com/office/officeart/2005/8/layout/hierarchy3"/>
    <dgm:cxn modelId="{55E94205-15CB-4F97-B338-AA0164AF01FA}" type="presParOf" srcId="{8650798F-B868-4135-8789-767791F35012}" destId="{A4292907-23DC-4CD8-9971-FA294E371AAC}" srcOrd="0" destOrd="0" presId="urn:microsoft.com/office/officeart/2005/8/layout/hierarchy3"/>
    <dgm:cxn modelId="{0CF69504-A3E4-4E06-BF79-C66F81344993}" type="presParOf" srcId="{A4292907-23DC-4CD8-9971-FA294E371AAC}" destId="{75A4E6F6-3093-4E91-ACCE-D97BE50CB1CE}" srcOrd="0" destOrd="0" presId="urn:microsoft.com/office/officeart/2005/8/layout/hierarchy3"/>
    <dgm:cxn modelId="{69A3D984-CD55-406B-9AD4-8C18FF7D32A9}" type="presParOf" srcId="{A4292907-23DC-4CD8-9971-FA294E371AAC}" destId="{65D72784-278C-47A6-85A3-D636E8D4AAF5}" srcOrd="1" destOrd="0" presId="urn:microsoft.com/office/officeart/2005/8/layout/hierarchy3"/>
    <dgm:cxn modelId="{D18E1B0C-B562-41F1-87B8-DCA6B6259AFE}" type="presParOf" srcId="{8650798F-B868-4135-8789-767791F35012}" destId="{D6BD48FF-AE19-43BA-BFAC-2FBBBD08D5B5}" srcOrd="1" destOrd="0" presId="urn:microsoft.com/office/officeart/2005/8/layout/hierarchy3"/>
    <dgm:cxn modelId="{2C55BB72-DFDE-486A-8E65-05BA3520931E}" type="presParOf" srcId="{D6BD48FF-AE19-43BA-BFAC-2FBBBD08D5B5}" destId="{A68141DD-CA77-40BF-A847-AF224573AD6D}" srcOrd="0" destOrd="0" presId="urn:microsoft.com/office/officeart/2005/8/layout/hierarchy3"/>
    <dgm:cxn modelId="{051B9701-4FF1-4135-AD17-D4A51CF5EB92}" type="presParOf" srcId="{D6BD48FF-AE19-43BA-BFAC-2FBBBD08D5B5}" destId="{CA7E76AA-6EF8-4FE5-AE96-98D445F0A30C}" srcOrd="1" destOrd="0" presId="urn:microsoft.com/office/officeart/2005/8/layout/hierarchy3"/>
    <dgm:cxn modelId="{F3A15114-46C5-4174-AAA9-C550CD0C1FCA}" type="presParOf" srcId="{D6BD48FF-AE19-43BA-BFAC-2FBBBD08D5B5}" destId="{F6EE6BCB-29A7-4E50-9906-CD1CB70E0E18}" srcOrd="2" destOrd="0" presId="urn:microsoft.com/office/officeart/2005/8/layout/hierarchy3"/>
    <dgm:cxn modelId="{E436A588-9BF7-405C-AA78-F7D31D5FC59D}" type="presParOf" srcId="{D6BD48FF-AE19-43BA-BFAC-2FBBBD08D5B5}" destId="{C4C3CE33-AA38-4A76-B91E-0106761D36DA}" srcOrd="3" destOrd="0" presId="urn:microsoft.com/office/officeart/2005/8/layout/hierarchy3"/>
    <dgm:cxn modelId="{62325363-0396-41AB-9FEE-5807668D344A}" type="presParOf" srcId="{D6BD48FF-AE19-43BA-BFAC-2FBBBD08D5B5}" destId="{3FC6E449-306E-4B44-B86F-14C672E00BE3}" srcOrd="4" destOrd="0" presId="urn:microsoft.com/office/officeart/2005/8/layout/hierarchy3"/>
    <dgm:cxn modelId="{71E9DAA7-AD88-4DA1-9834-4CA06C83476E}" type="presParOf" srcId="{D6BD48FF-AE19-43BA-BFAC-2FBBBD08D5B5}" destId="{AAC7D0B2-2E86-4DBE-859B-B31C86B2D6C8}" srcOrd="5" destOrd="0" presId="urn:microsoft.com/office/officeart/2005/8/layout/hierarchy3"/>
    <dgm:cxn modelId="{FA7DE88E-AA5F-4B3C-8704-C817692D13E2}" type="presParOf" srcId="{D2199347-8BBE-46CC-B816-6517668E0F1A}" destId="{0921F05B-6FB5-4F26-84C5-E67C5E99AEA5}" srcOrd="1" destOrd="0" presId="urn:microsoft.com/office/officeart/2005/8/layout/hierarchy3"/>
    <dgm:cxn modelId="{9BCC9C17-E6D6-48F8-BFC3-1974028C9582}" type="presParOf" srcId="{0921F05B-6FB5-4F26-84C5-E67C5E99AEA5}" destId="{223C6ED9-3F64-4C7F-A9FF-9B17CEC2D76C}" srcOrd="0" destOrd="0" presId="urn:microsoft.com/office/officeart/2005/8/layout/hierarchy3"/>
    <dgm:cxn modelId="{366C85DE-0860-41E0-B41F-65196CF8E5D3}" type="presParOf" srcId="{223C6ED9-3F64-4C7F-A9FF-9B17CEC2D76C}" destId="{83041E8A-C574-42D7-A1A4-9034271F0B81}" srcOrd="0" destOrd="0" presId="urn:microsoft.com/office/officeart/2005/8/layout/hierarchy3"/>
    <dgm:cxn modelId="{A6437548-8568-4D5E-BBDF-CD74E4406F8B}" type="presParOf" srcId="{223C6ED9-3F64-4C7F-A9FF-9B17CEC2D76C}" destId="{E97212C4-E0AD-4FF9-B435-611F66EB8957}" srcOrd="1" destOrd="0" presId="urn:microsoft.com/office/officeart/2005/8/layout/hierarchy3"/>
    <dgm:cxn modelId="{CC1CCF05-F68D-4215-824C-D48E37D669AB}" type="presParOf" srcId="{0921F05B-6FB5-4F26-84C5-E67C5E99AEA5}" destId="{D5413FEF-4237-4999-8DDF-D04F71E92AB2}" srcOrd="1" destOrd="0" presId="urn:microsoft.com/office/officeart/2005/8/layout/hierarchy3"/>
    <dgm:cxn modelId="{3A70C117-30F1-493C-932D-66B2652D6341}" type="presParOf" srcId="{D5413FEF-4237-4999-8DDF-D04F71E92AB2}" destId="{5A9C5D00-FC37-44F3-8D26-07834745F5E7}" srcOrd="0" destOrd="0" presId="urn:microsoft.com/office/officeart/2005/8/layout/hierarchy3"/>
    <dgm:cxn modelId="{4A4F4F01-20A5-4583-813E-7B2C56CCEB98}" type="presParOf" srcId="{D5413FEF-4237-4999-8DDF-D04F71E92AB2}" destId="{3A3B9D39-E41A-447A-9758-9253B87CFB17}" srcOrd="1" destOrd="0" presId="urn:microsoft.com/office/officeart/2005/8/layout/hierarchy3"/>
    <dgm:cxn modelId="{0182BA9B-DC3D-4BAF-B54B-D9C9B00BB6D3}" type="presParOf" srcId="{D5413FEF-4237-4999-8DDF-D04F71E92AB2}" destId="{42790D47-C7D4-4CD2-81BA-561F7BDC4BA3}" srcOrd="2" destOrd="0" presId="urn:microsoft.com/office/officeart/2005/8/layout/hierarchy3"/>
    <dgm:cxn modelId="{869E933A-0651-465B-81EB-52705BF06D3F}" type="presParOf" srcId="{D5413FEF-4237-4999-8DDF-D04F71E92AB2}" destId="{BB742689-B054-4958-8F41-444429EB8C69}" srcOrd="3" destOrd="0" presId="urn:microsoft.com/office/officeart/2005/8/layout/hierarchy3"/>
    <dgm:cxn modelId="{4BAB32EE-A4CD-47F0-9757-838C7BFC7C74}" type="presParOf" srcId="{D5413FEF-4237-4999-8DDF-D04F71E92AB2}" destId="{DCA750D1-198C-4A16-B827-47CA6D780849}" srcOrd="4" destOrd="0" presId="urn:microsoft.com/office/officeart/2005/8/layout/hierarchy3"/>
    <dgm:cxn modelId="{DF50D04A-DA20-4C1A-B655-6BF42D8CEADB}" type="presParOf" srcId="{D5413FEF-4237-4999-8DDF-D04F71E92AB2}" destId="{E0FEC80A-A5C9-46CD-AA67-00F7B54ADD68}"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7E14EBE-B17B-4151-874E-50FBF7F70CBB}"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EC"/>
        </a:p>
      </dgm:t>
    </dgm:pt>
    <dgm:pt modelId="{38369E8E-7F6B-4859-83F0-D7CF43D9CF55}">
      <dgm:prSet phldrT="[Texto]" custT="1">
        <dgm:style>
          <a:lnRef idx="2">
            <a:schemeClr val="accent1"/>
          </a:lnRef>
          <a:fillRef idx="1">
            <a:schemeClr val="lt1"/>
          </a:fillRef>
          <a:effectRef idx="0">
            <a:schemeClr val="accent1"/>
          </a:effectRef>
          <a:fontRef idx="minor">
            <a:schemeClr val="dk1"/>
          </a:fontRef>
        </dgm:style>
      </dgm:prSet>
      <dgm:spPr>
        <a:gradFill flip="none" rotWithShape="0">
          <a:gsLst>
            <a:gs pos="0">
              <a:schemeClr val="lt1">
                <a:shade val="30000"/>
                <a:satMod val="115000"/>
              </a:schemeClr>
            </a:gs>
            <a:gs pos="50000">
              <a:schemeClr val="lt1">
                <a:shade val="67500"/>
                <a:satMod val="115000"/>
              </a:schemeClr>
            </a:gs>
            <a:gs pos="100000">
              <a:schemeClr val="lt1">
                <a:shade val="100000"/>
                <a:satMod val="115000"/>
              </a:schemeClr>
            </a:gs>
          </a:gsLst>
          <a:lin ang="8100000" scaled="1"/>
          <a:tileRect/>
        </a:gradFill>
        <a:ln/>
      </dgm:spPr>
      <dgm:t>
        <a:bodyPr/>
        <a:lstStyle/>
        <a:p>
          <a:r>
            <a:rPr lang="es-ES" sz="2000" b="1" dirty="0"/>
            <a:t>Impuesto a la renta diferido. (I.D.)</a:t>
          </a:r>
          <a:endParaRPr lang="es-EC" sz="2000" b="1" dirty="0"/>
        </a:p>
      </dgm:t>
    </dgm:pt>
    <dgm:pt modelId="{CFDC5F25-3D9D-4F44-A281-25FC9E465B60}" type="parTrans" cxnId="{DD8DE7AC-F61A-4B85-A57F-8FA8BCC31C86}">
      <dgm:prSet/>
      <dgm:spPr/>
      <dgm:t>
        <a:bodyPr/>
        <a:lstStyle/>
        <a:p>
          <a:endParaRPr lang="es-EC"/>
        </a:p>
      </dgm:t>
    </dgm:pt>
    <dgm:pt modelId="{1F20205B-14D4-4E33-9EE9-2AC8512C88DF}" type="sibTrans" cxnId="{DD8DE7AC-F61A-4B85-A57F-8FA8BCC31C86}">
      <dgm:prSet/>
      <dgm:spPr/>
      <dgm:t>
        <a:bodyPr/>
        <a:lstStyle/>
        <a:p>
          <a:endParaRPr lang="es-EC"/>
        </a:p>
      </dgm:t>
    </dgm:pt>
    <dgm:pt modelId="{FAD12861-722A-471F-BA65-E9F955815984}">
      <dgm:prSet phldrT="[Texto]" custT="1">
        <dgm:style>
          <a:lnRef idx="2">
            <a:schemeClr val="accent1"/>
          </a:lnRef>
          <a:fillRef idx="1">
            <a:schemeClr val="lt1"/>
          </a:fillRef>
          <a:effectRef idx="0">
            <a:schemeClr val="accent1"/>
          </a:effectRef>
          <a:fontRef idx="minor">
            <a:schemeClr val="dk1"/>
          </a:fontRef>
        </dgm:style>
      </dgm:prSet>
      <dgm:spPr/>
      <dgm:t>
        <a:bodyPr/>
        <a:lstStyle/>
        <a:p>
          <a:r>
            <a:rPr lang="es-ES" sz="2400" b="1" dirty="0">
              <a:solidFill>
                <a:srgbClr val="FF0000"/>
              </a:solidFill>
            </a:rPr>
            <a:t>Activos</a:t>
          </a:r>
          <a:r>
            <a:rPr lang="es-ES" sz="2400" dirty="0">
              <a:solidFill>
                <a:srgbClr val="FF0000"/>
              </a:solidFill>
            </a:rPr>
            <a:t> </a:t>
          </a:r>
          <a:r>
            <a:rPr lang="es-ES" sz="2400" dirty="0"/>
            <a:t>por Impuestos Diferidos</a:t>
          </a:r>
          <a:endParaRPr lang="es-EC" sz="2400" dirty="0"/>
        </a:p>
      </dgm:t>
    </dgm:pt>
    <dgm:pt modelId="{2972E15E-8ED3-461C-B627-8CA5D8F7041B}" type="parTrans" cxnId="{7FEE3AA1-6D98-4E2C-AE89-241673D08B5E}">
      <dgm:prSet/>
      <dgm:spPr>
        <a:ln>
          <a:solidFill>
            <a:schemeClr val="bg1"/>
          </a:solidFill>
        </a:ln>
      </dgm:spPr>
      <dgm:t>
        <a:bodyPr/>
        <a:lstStyle/>
        <a:p>
          <a:endParaRPr lang="es-EC"/>
        </a:p>
      </dgm:t>
    </dgm:pt>
    <dgm:pt modelId="{D7A4990B-57A7-4D14-AA24-5E33FBCB6048}" type="sibTrans" cxnId="{7FEE3AA1-6D98-4E2C-AE89-241673D08B5E}">
      <dgm:prSet/>
      <dgm:spPr/>
      <dgm:t>
        <a:bodyPr/>
        <a:lstStyle/>
        <a:p>
          <a:endParaRPr lang="es-EC"/>
        </a:p>
      </dgm:t>
    </dgm:pt>
    <dgm:pt modelId="{2D4D7C5E-0E01-4D89-B4C0-B4075F3406D3}">
      <dgm:prSet phldrT="[Texto]" custT="1">
        <dgm:style>
          <a:lnRef idx="2">
            <a:schemeClr val="accent1"/>
          </a:lnRef>
          <a:fillRef idx="1">
            <a:schemeClr val="lt1"/>
          </a:fillRef>
          <a:effectRef idx="0">
            <a:schemeClr val="accent1"/>
          </a:effectRef>
          <a:fontRef idx="minor">
            <a:schemeClr val="dk1"/>
          </a:fontRef>
        </dgm:style>
      </dgm:prSet>
      <dgm:spPr/>
      <dgm:t>
        <a:bodyPr/>
        <a:lstStyle/>
        <a:p>
          <a:r>
            <a:rPr lang="es-ES" sz="2400" b="1" dirty="0"/>
            <a:t>Temporaria </a:t>
          </a:r>
          <a:r>
            <a:rPr lang="es-ES" sz="2400" b="1" dirty="0">
              <a:solidFill>
                <a:srgbClr val="FFC000"/>
              </a:solidFill>
            </a:rPr>
            <a:t>deducible</a:t>
          </a:r>
          <a:endParaRPr lang="es-EC" sz="2400" b="1" dirty="0">
            <a:solidFill>
              <a:srgbClr val="FFC000"/>
            </a:solidFill>
          </a:endParaRPr>
        </a:p>
      </dgm:t>
    </dgm:pt>
    <dgm:pt modelId="{145B89A6-46C4-4CF2-85E0-7147353AE12F}" type="parTrans" cxnId="{4F3E47C5-6699-4D65-B7B2-5B93E3220F9E}">
      <dgm:prSet/>
      <dgm:spPr>
        <a:ln>
          <a:noFill/>
        </a:ln>
      </dgm:spPr>
      <dgm:t>
        <a:bodyPr/>
        <a:lstStyle/>
        <a:p>
          <a:endParaRPr lang="es-EC"/>
        </a:p>
      </dgm:t>
    </dgm:pt>
    <dgm:pt modelId="{88B5F0F2-1B71-4E96-B094-6099D77AB47B}" type="sibTrans" cxnId="{4F3E47C5-6699-4D65-B7B2-5B93E3220F9E}">
      <dgm:prSet/>
      <dgm:spPr/>
      <dgm:t>
        <a:bodyPr/>
        <a:lstStyle/>
        <a:p>
          <a:endParaRPr lang="es-EC"/>
        </a:p>
      </dgm:t>
    </dgm:pt>
    <dgm:pt modelId="{2007CE30-4224-4DDE-82DC-BD272435E66D}">
      <dgm:prSet phldrT="[Texto]" custT="1">
        <dgm:style>
          <a:lnRef idx="2">
            <a:schemeClr val="accent1"/>
          </a:lnRef>
          <a:fillRef idx="1">
            <a:schemeClr val="lt1"/>
          </a:fillRef>
          <a:effectRef idx="0">
            <a:schemeClr val="accent1"/>
          </a:effectRef>
          <a:fontRef idx="minor">
            <a:schemeClr val="dk1"/>
          </a:fontRef>
        </dgm:style>
      </dgm:prSet>
      <dgm:spPr/>
      <dgm:t>
        <a:bodyPr/>
        <a:lstStyle/>
        <a:p>
          <a:r>
            <a:rPr lang="es-ES" sz="2400" b="1" dirty="0">
              <a:solidFill>
                <a:srgbClr val="FF0000"/>
              </a:solidFill>
            </a:rPr>
            <a:t>Pasivos</a:t>
          </a:r>
          <a:r>
            <a:rPr lang="es-ES" sz="2400" dirty="0"/>
            <a:t> por Impuestos Diferidos</a:t>
          </a:r>
          <a:endParaRPr lang="es-EC" sz="2400" dirty="0"/>
        </a:p>
      </dgm:t>
    </dgm:pt>
    <dgm:pt modelId="{87332A41-084C-44EC-A1D8-FFE330EF4ABD}" type="parTrans" cxnId="{C8622572-FB39-48F1-AEC0-D490FD8E5BD1}">
      <dgm:prSet/>
      <dgm:spPr>
        <a:ln>
          <a:solidFill>
            <a:schemeClr val="bg1"/>
          </a:solidFill>
        </a:ln>
      </dgm:spPr>
      <dgm:t>
        <a:bodyPr/>
        <a:lstStyle/>
        <a:p>
          <a:endParaRPr lang="es-EC"/>
        </a:p>
      </dgm:t>
    </dgm:pt>
    <dgm:pt modelId="{74F78235-FF78-4724-BB32-1AD57C878C25}" type="sibTrans" cxnId="{C8622572-FB39-48F1-AEC0-D490FD8E5BD1}">
      <dgm:prSet/>
      <dgm:spPr/>
      <dgm:t>
        <a:bodyPr/>
        <a:lstStyle/>
        <a:p>
          <a:endParaRPr lang="es-EC"/>
        </a:p>
      </dgm:t>
    </dgm:pt>
    <dgm:pt modelId="{A638D3E9-78F4-4718-91F5-1057C75343B1}">
      <dgm:prSet phldrT="[Texto]" custT="1">
        <dgm:style>
          <a:lnRef idx="2">
            <a:schemeClr val="accent1"/>
          </a:lnRef>
          <a:fillRef idx="1">
            <a:schemeClr val="lt1"/>
          </a:fillRef>
          <a:effectRef idx="0">
            <a:schemeClr val="accent1"/>
          </a:effectRef>
          <a:fontRef idx="minor">
            <a:schemeClr val="dk1"/>
          </a:fontRef>
        </dgm:style>
      </dgm:prSet>
      <dgm:spPr/>
      <dgm:t>
        <a:bodyPr/>
        <a:lstStyle/>
        <a:p>
          <a:r>
            <a:rPr lang="es-ES" sz="2400" b="1" dirty="0"/>
            <a:t> Temporaria </a:t>
          </a:r>
          <a:r>
            <a:rPr lang="es-ES" sz="2400" b="1" dirty="0">
              <a:solidFill>
                <a:srgbClr val="FFC000"/>
              </a:solidFill>
            </a:rPr>
            <a:t>imponible</a:t>
          </a:r>
          <a:endParaRPr lang="es-EC" sz="2400" b="1" dirty="0">
            <a:solidFill>
              <a:srgbClr val="FFC000"/>
            </a:solidFill>
          </a:endParaRPr>
        </a:p>
      </dgm:t>
    </dgm:pt>
    <dgm:pt modelId="{FC147515-932B-4EA5-8F20-2BCE0C763528}" type="parTrans" cxnId="{55CB03B0-E0E8-4181-8CE8-C0022B7E221D}">
      <dgm:prSet/>
      <dgm:spPr>
        <a:ln>
          <a:solidFill>
            <a:schemeClr val="bg1"/>
          </a:solidFill>
        </a:ln>
      </dgm:spPr>
      <dgm:t>
        <a:bodyPr/>
        <a:lstStyle/>
        <a:p>
          <a:endParaRPr lang="es-EC"/>
        </a:p>
      </dgm:t>
    </dgm:pt>
    <dgm:pt modelId="{E96969A4-3886-4F5D-A6E3-805F309C2085}" type="sibTrans" cxnId="{55CB03B0-E0E8-4181-8CE8-C0022B7E221D}">
      <dgm:prSet/>
      <dgm:spPr/>
      <dgm:t>
        <a:bodyPr/>
        <a:lstStyle/>
        <a:p>
          <a:endParaRPr lang="es-EC"/>
        </a:p>
      </dgm:t>
    </dgm:pt>
    <dgm:pt modelId="{2D8F0A5C-8491-4EBA-871F-9715A90EF40B}">
      <dgm:prSet phldrT="[Texto]" custT="1">
        <dgm:style>
          <a:lnRef idx="2">
            <a:schemeClr val="accent1"/>
          </a:lnRef>
          <a:fillRef idx="1">
            <a:schemeClr val="lt1"/>
          </a:fillRef>
          <a:effectRef idx="0">
            <a:schemeClr val="accent1"/>
          </a:effectRef>
          <a:fontRef idx="minor">
            <a:schemeClr val="dk1"/>
          </a:fontRef>
        </dgm:style>
      </dgm:prSet>
      <dgm:spPr>
        <a:gradFill flip="none" rotWithShape="0">
          <a:gsLst>
            <a:gs pos="0">
              <a:schemeClr val="lt1">
                <a:shade val="30000"/>
                <a:satMod val="115000"/>
              </a:schemeClr>
            </a:gs>
            <a:gs pos="50000">
              <a:schemeClr val="lt1">
                <a:shade val="67500"/>
                <a:satMod val="115000"/>
              </a:schemeClr>
            </a:gs>
            <a:gs pos="100000">
              <a:schemeClr val="lt1">
                <a:shade val="100000"/>
                <a:satMod val="115000"/>
              </a:schemeClr>
            </a:gs>
          </a:gsLst>
          <a:lin ang="5400000" scaled="1"/>
          <a:tileRect/>
        </a:gradFill>
        <a:ln/>
      </dgm:spPr>
      <dgm:t>
        <a:bodyPr/>
        <a:lstStyle/>
        <a:p>
          <a:r>
            <a:rPr lang="es-ES" sz="2400" dirty="0"/>
            <a:t>Estimaciones contables bajo NIIF</a:t>
          </a:r>
          <a:endParaRPr lang="es-EC" sz="2400" dirty="0"/>
        </a:p>
      </dgm:t>
    </dgm:pt>
    <dgm:pt modelId="{E9578EC1-6134-40EA-8886-6F71D57A9B50}" type="sibTrans" cxnId="{23DB3DDF-9493-42E5-9B47-8B9539D44BC0}">
      <dgm:prSet/>
      <dgm:spPr/>
      <dgm:t>
        <a:bodyPr/>
        <a:lstStyle/>
        <a:p>
          <a:endParaRPr lang="es-EC"/>
        </a:p>
      </dgm:t>
    </dgm:pt>
    <dgm:pt modelId="{A57FC384-0885-45D4-803C-A1F1EEC34AFF}" type="parTrans" cxnId="{23DB3DDF-9493-42E5-9B47-8B9539D44BC0}">
      <dgm:prSet/>
      <dgm:spPr/>
      <dgm:t>
        <a:bodyPr/>
        <a:lstStyle/>
        <a:p>
          <a:endParaRPr lang="es-EC"/>
        </a:p>
      </dgm:t>
    </dgm:pt>
    <dgm:pt modelId="{C4D3B55B-ABBF-4BDB-889C-B8029F5F9425}">
      <dgm:prSet phldrT="[Texto]" custT="1">
        <dgm:style>
          <a:lnRef idx="2">
            <a:schemeClr val="accent1"/>
          </a:lnRef>
          <a:fillRef idx="1">
            <a:schemeClr val="lt1"/>
          </a:fillRef>
          <a:effectRef idx="0">
            <a:schemeClr val="accent1"/>
          </a:effectRef>
          <a:fontRef idx="minor">
            <a:schemeClr val="dk1"/>
          </a:fontRef>
        </dgm:style>
      </dgm:prSet>
      <dgm:spPr>
        <a:gradFill flip="none" rotWithShape="0">
          <a:gsLst>
            <a:gs pos="26000">
              <a:schemeClr val="bg2">
                <a:lumMod val="75000"/>
              </a:schemeClr>
            </a:gs>
            <a:gs pos="50000">
              <a:srgbClr val="0070C0">
                <a:tint val="44500"/>
                <a:satMod val="160000"/>
              </a:srgbClr>
            </a:gs>
            <a:gs pos="100000">
              <a:srgbClr val="0070C0">
                <a:tint val="23500"/>
                <a:satMod val="160000"/>
              </a:srgbClr>
            </a:gs>
          </a:gsLst>
          <a:lin ang="2700000" scaled="1"/>
          <a:tileRect/>
        </a:gradFill>
      </dgm:spPr>
      <dgm:t>
        <a:bodyPr/>
        <a:lstStyle/>
        <a:p>
          <a:r>
            <a:rPr lang="es-ES" sz="2400" dirty="0">
              <a:solidFill>
                <a:schemeClr val="bg1"/>
              </a:solidFill>
            </a:rPr>
            <a:t>FISCO</a:t>
          </a:r>
          <a:endParaRPr lang="es-EC" sz="2400" dirty="0">
            <a:solidFill>
              <a:schemeClr val="bg1"/>
            </a:solidFill>
          </a:endParaRPr>
        </a:p>
      </dgm:t>
    </dgm:pt>
    <dgm:pt modelId="{68D99003-D2F2-4B7D-8BEB-7301A45E86D0}" type="sibTrans" cxnId="{82CF5558-AE25-4F63-8974-BD5DA03C0496}">
      <dgm:prSet/>
      <dgm:spPr/>
      <dgm:t>
        <a:bodyPr/>
        <a:lstStyle/>
        <a:p>
          <a:endParaRPr lang="es-EC"/>
        </a:p>
      </dgm:t>
    </dgm:pt>
    <dgm:pt modelId="{E28B9313-69AF-4FCA-A416-75174604FBF6}" type="parTrans" cxnId="{82CF5558-AE25-4F63-8974-BD5DA03C0496}">
      <dgm:prSet/>
      <dgm:spPr>
        <a:ln>
          <a:solidFill>
            <a:schemeClr val="bg1"/>
          </a:solidFill>
        </a:ln>
      </dgm:spPr>
      <dgm:t>
        <a:bodyPr/>
        <a:lstStyle/>
        <a:p>
          <a:endParaRPr lang="es-EC"/>
        </a:p>
      </dgm:t>
    </dgm:pt>
    <dgm:pt modelId="{FF295269-5B2E-48A8-AA0C-33E31A72409A}">
      <dgm:prSet phldrT="[Texto]" custT="1"/>
      <dgm:spPr>
        <a:gradFill flip="none" rotWithShape="0">
          <a:gsLst>
            <a:gs pos="0">
              <a:schemeClr val="accent1">
                <a:lumMod val="50000"/>
                <a:tint val="66000"/>
                <a:satMod val="160000"/>
              </a:schemeClr>
            </a:gs>
            <a:gs pos="50000">
              <a:schemeClr val="accent1">
                <a:lumMod val="50000"/>
                <a:tint val="44500"/>
                <a:satMod val="160000"/>
              </a:schemeClr>
            </a:gs>
            <a:gs pos="100000">
              <a:schemeClr val="accent1">
                <a:lumMod val="50000"/>
                <a:tint val="23500"/>
                <a:satMod val="160000"/>
              </a:schemeClr>
            </a:gs>
          </a:gsLst>
          <a:lin ang="5400000" scaled="1"/>
          <a:tileRect/>
        </a:gradFill>
      </dgm:spPr>
      <dgm:t>
        <a:bodyPr/>
        <a:lstStyle/>
        <a:p>
          <a:r>
            <a:rPr lang="es-ES" sz="2400" b="1" dirty="0">
              <a:solidFill>
                <a:schemeClr val="tx1"/>
              </a:solidFill>
            </a:rPr>
            <a:t>Diferencias temporarias</a:t>
          </a:r>
          <a:endParaRPr lang="es-EC" sz="2400" b="1" dirty="0">
            <a:solidFill>
              <a:schemeClr val="tx1"/>
            </a:solidFill>
          </a:endParaRPr>
        </a:p>
      </dgm:t>
    </dgm:pt>
    <dgm:pt modelId="{009E411D-3846-40B1-A126-BA580DB756F4}" type="parTrans" cxnId="{D8EBFAA4-A965-42EC-9A3C-3387C905AD33}">
      <dgm:prSet/>
      <dgm:spPr>
        <a:ln>
          <a:solidFill>
            <a:schemeClr val="bg1"/>
          </a:solidFill>
        </a:ln>
      </dgm:spPr>
      <dgm:t>
        <a:bodyPr/>
        <a:lstStyle/>
        <a:p>
          <a:endParaRPr lang="es-EC"/>
        </a:p>
      </dgm:t>
    </dgm:pt>
    <dgm:pt modelId="{E4BF2ECE-36EF-4443-9B6C-439A932F1570}" type="sibTrans" cxnId="{D8EBFAA4-A965-42EC-9A3C-3387C905AD33}">
      <dgm:prSet/>
      <dgm:spPr/>
      <dgm:t>
        <a:bodyPr/>
        <a:lstStyle/>
        <a:p>
          <a:endParaRPr lang="es-EC"/>
        </a:p>
      </dgm:t>
    </dgm:pt>
    <dgm:pt modelId="{DCF48C6D-7A74-4A45-9A54-808EDEB14E97}" type="pres">
      <dgm:prSet presAssocID="{C7E14EBE-B17B-4151-874E-50FBF7F70CBB}" presName="diagram" presStyleCnt="0">
        <dgm:presLayoutVars>
          <dgm:chPref val="1"/>
          <dgm:dir/>
          <dgm:animOne val="branch"/>
          <dgm:animLvl val="lvl"/>
          <dgm:resizeHandles val="exact"/>
        </dgm:presLayoutVars>
      </dgm:prSet>
      <dgm:spPr/>
    </dgm:pt>
    <dgm:pt modelId="{AA1C9F60-F349-4D2D-AF0A-D5EA01FBAE84}" type="pres">
      <dgm:prSet presAssocID="{38369E8E-7F6B-4859-83F0-D7CF43D9CF55}" presName="root1" presStyleCnt="0"/>
      <dgm:spPr/>
    </dgm:pt>
    <dgm:pt modelId="{D86FD417-EDAF-4444-BBCD-53065833CD92}" type="pres">
      <dgm:prSet presAssocID="{38369E8E-7F6B-4859-83F0-D7CF43D9CF55}" presName="LevelOneTextNode" presStyleLbl="node0" presStyleIdx="0" presStyleCnt="2" custScaleX="57486" custScaleY="70912" custLinFactX="100000" custLinFactNeighborX="164338" custLinFactNeighborY="74948">
        <dgm:presLayoutVars>
          <dgm:chPref val="3"/>
        </dgm:presLayoutVars>
      </dgm:prSet>
      <dgm:spPr/>
    </dgm:pt>
    <dgm:pt modelId="{3F91FBFE-784B-462F-8884-EDEB8F8B501C}" type="pres">
      <dgm:prSet presAssocID="{38369E8E-7F6B-4859-83F0-D7CF43D9CF55}" presName="level2hierChild" presStyleCnt="0"/>
      <dgm:spPr/>
    </dgm:pt>
    <dgm:pt modelId="{57AF9FE4-C8A5-4D53-93B5-D80D1EB4F9A1}" type="pres">
      <dgm:prSet presAssocID="{2D8F0A5C-8491-4EBA-871F-9715A90EF40B}" presName="root1" presStyleCnt="0"/>
      <dgm:spPr/>
    </dgm:pt>
    <dgm:pt modelId="{2C8BA28C-109B-4FDB-93F9-8AC1464EF31C}" type="pres">
      <dgm:prSet presAssocID="{2D8F0A5C-8491-4EBA-871F-9715A90EF40B}" presName="LevelOneTextNode" presStyleLbl="node0" presStyleIdx="1" presStyleCnt="2" custScaleX="85548" custScaleY="59541" custLinFactNeighborX="-224" custLinFactNeighborY="-10572">
        <dgm:presLayoutVars>
          <dgm:chPref val="3"/>
        </dgm:presLayoutVars>
      </dgm:prSet>
      <dgm:spPr/>
    </dgm:pt>
    <dgm:pt modelId="{3057A67C-73D9-4B83-894D-9493CE9C79B2}" type="pres">
      <dgm:prSet presAssocID="{2D8F0A5C-8491-4EBA-871F-9715A90EF40B}" presName="level2hierChild" presStyleCnt="0"/>
      <dgm:spPr/>
    </dgm:pt>
    <dgm:pt modelId="{FD1318BB-C9B8-4E6A-925D-D3A102B5BEEC}" type="pres">
      <dgm:prSet presAssocID="{2972E15E-8ED3-461C-B627-8CA5D8F7041B}" presName="conn2-1" presStyleLbl="parChTrans1D2" presStyleIdx="0" presStyleCnt="3"/>
      <dgm:spPr/>
    </dgm:pt>
    <dgm:pt modelId="{10698E2B-C2AC-41DE-B192-3AA126630DF7}" type="pres">
      <dgm:prSet presAssocID="{2972E15E-8ED3-461C-B627-8CA5D8F7041B}" presName="connTx" presStyleLbl="parChTrans1D2" presStyleIdx="0" presStyleCnt="3"/>
      <dgm:spPr/>
    </dgm:pt>
    <dgm:pt modelId="{6A2A8A1E-22E0-4469-AA1E-BA8A5FC11BDE}" type="pres">
      <dgm:prSet presAssocID="{FAD12861-722A-471F-BA65-E9F955815984}" presName="root2" presStyleCnt="0"/>
      <dgm:spPr/>
    </dgm:pt>
    <dgm:pt modelId="{2CF55AAF-0B85-4D00-BF77-9ABBA2C85614}" type="pres">
      <dgm:prSet presAssocID="{FAD12861-722A-471F-BA65-E9F955815984}" presName="LevelTwoTextNode" presStyleLbl="node2" presStyleIdx="0" presStyleCnt="3" custScaleY="46031" custLinFactNeighborX="47347" custLinFactNeighborY="-30303">
        <dgm:presLayoutVars>
          <dgm:chPref val="3"/>
        </dgm:presLayoutVars>
      </dgm:prSet>
      <dgm:spPr/>
    </dgm:pt>
    <dgm:pt modelId="{6020419E-30CD-46C5-A865-B41BBC989ED1}" type="pres">
      <dgm:prSet presAssocID="{FAD12861-722A-471F-BA65-E9F955815984}" presName="level3hierChild" presStyleCnt="0"/>
      <dgm:spPr/>
    </dgm:pt>
    <dgm:pt modelId="{3B00BF03-27D1-4A55-BA01-0B86427EBBC4}" type="pres">
      <dgm:prSet presAssocID="{145B89A6-46C4-4CF2-85E0-7147353AE12F}" presName="conn2-1" presStyleLbl="parChTrans1D3" presStyleIdx="0" presStyleCnt="3"/>
      <dgm:spPr/>
    </dgm:pt>
    <dgm:pt modelId="{090EF622-B9CA-49E1-AAD6-C2B98FF51604}" type="pres">
      <dgm:prSet presAssocID="{145B89A6-46C4-4CF2-85E0-7147353AE12F}" presName="connTx" presStyleLbl="parChTrans1D3" presStyleIdx="0" presStyleCnt="3"/>
      <dgm:spPr/>
    </dgm:pt>
    <dgm:pt modelId="{7826AA38-6B51-4D0F-BD0D-D59F0887C56F}" type="pres">
      <dgm:prSet presAssocID="{2D4D7C5E-0E01-4D89-B4C0-B4075F3406D3}" presName="root2" presStyleCnt="0"/>
      <dgm:spPr/>
    </dgm:pt>
    <dgm:pt modelId="{EB512B94-C55C-4C3A-9FFC-0A891D4DC326}" type="pres">
      <dgm:prSet presAssocID="{2D4D7C5E-0E01-4D89-B4C0-B4075F3406D3}" presName="LevelTwoTextNode" presStyleLbl="node3" presStyleIdx="0" presStyleCnt="3" custScaleX="59885" custScaleY="55114" custLinFactX="-72950" custLinFactNeighborX="-100000" custLinFactNeighborY="10149">
        <dgm:presLayoutVars>
          <dgm:chPref val="3"/>
        </dgm:presLayoutVars>
      </dgm:prSet>
      <dgm:spPr/>
    </dgm:pt>
    <dgm:pt modelId="{38C0B0C5-7F4E-4726-BFAF-52FB4E89F276}" type="pres">
      <dgm:prSet presAssocID="{2D4D7C5E-0E01-4D89-B4C0-B4075F3406D3}" presName="level3hierChild" presStyleCnt="0"/>
      <dgm:spPr/>
    </dgm:pt>
    <dgm:pt modelId="{CC2A8A4C-AB91-4ED2-AFBF-DB997E5FC53F}" type="pres">
      <dgm:prSet presAssocID="{009E411D-3846-40B1-A126-BA580DB756F4}" presName="conn2-1" presStyleLbl="parChTrans1D3" presStyleIdx="1" presStyleCnt="3"/>
      <dgm:spPr/>
    </dgm:pt>
    <dgm:pt modelId="{DA50FCFD-4144-4BAE-A9C4-CDB78B597B7F}" type="pres">
      <dgm:prSet presAssocID="{009E411D-3846-40B1-A126-BA580DB756F4}" presName="connTx" presStyleLbl="parChTrans1D3" presStyleIdx="1" presStyleCnt="3"/>
      <dgm:spPr/>
    </dgm:pt>
    <dgm:pt modelId="{214066D5-6C67-46F8-9F86-239348881443}" type="pres">
      <dgm:prSet presAssocID="{FF295269-5B2E-48A8-AA0C-33E31A72409A}" presName="root2" presStyleCnt="0"/>
      <dgm:spPr/>
    </dgm:pt>
    <dgm:pt modelId="{A782D4A8-CC05-4D45-8386-6CB3796ADDC4}" type="pres">
      <dgm:prSet presAssocID="{FF295269-5B2E-48A8-AA0C-33E31A72409A}" presName="LevelTwoTextNode" presStyleLbl="node3" presStyleIdx="1" presStyleCnt="3" custScaleX="65449" custScaleY="63618" custLinFactX="-74495" custLinFactNeighborX="-100000" custLinFactNeighborY="25539">
        <dgm:presLayoutVars>
          <dgm:chPref val="3"/>
        </dgm:presLayoutVars>
      </dgm:prSet>
      <dgm:spPr/>
    </dgm:pt>
    <dgm:pt modelId="{C2B02C29-BCC0-4D76-BEF3-C5747C81496A}" type="pres">
      <dgm:prSet presAssocID="{FF295269-5B2E-48A8-AA0C-33E31A72409A}" presName="level3hierChild" presStyleCnt="0"/>
      <dgm:spPr/>
    </dgm:pt>
    <dgm:pt modelId="{0A47F333-8780-471F-AFBD-4475343FB674}" type="pres">
      <dgm:prSet presAssocID="{E28B9313-69AF-4FCA-A416-75174604FBF6}" presName="conn2-1" presStyleLbl="parChTrans1D2" presStyleIdx="1" presStyleCnt="3"/>
      <dgm:spPr/>
    </dgm:pt>
    <dgm:pt modelId="{F73D4C98-D668-4A7D-AFB2-7FA9DF26C148}" type="pres">
      <dgm:prSet presAssocID="{E28B9313-69AF-4FCA-A416-75174604FBF6}" presName="connTx" presStyleLbl="parChTrans1D2" presStyleIdx="1" presStyleCnt="3"/>
      <dgm:spPr/>
    </dgm:pt>
    <dgm:pt modelId="{7686D9B2-292F-4181-B818-25546A89042E}" type="pres">
      <dgm:prSet presAssocID="{C4D3B55B-ABBF-4BDB-889C-B8029F5F9425}" presName="root2" presStyleCnt="0"/>
      <dgm:spPr/>
    </dgm:pt>
    <dgm:pt modelId="{ABAC6A03-3E1F-4080-8909-C60B763D27E6}" type="pres">
      <dgm:prSet presAssocID="{C4D3B55B-ABBF-4BDB-889C-B8029F5F9425}" presName="LevelTwoTextNode" presStyleLbl="node2" presStyleIdx="1" presStyleCnt="3" custScaleX="44793" custScaleY="56108" custLinFactNeighborX="69363" custLinFactNeighborY="369">
        <dgm:presLayoutVars>
          <dgm:chPref val="3"/>
        </dgm:presLayoutVars>
      </dgm:prSet>
      <dgm:spPr/>
    </dgm:pt>
    <dgm:pt modelId="{029FF69A-7ABF-45EB-884F-3CF26EF050E3}" type="pres">
      <dgm:prSet presAssocID="{C4D3B55B-ABBF-4BDB-889C-B8029F5F9425}" presName="level3hierChild" presStyleCnt="0"/>
      <dgm:spPr/>
    </dgm:pt>
    <dgm:pt modelId="{112BCA2A-5202-489F-A815-945FD6A07473}" type="pres">
      <dgm:prSet presAssocID="{87332A41-084C-44EC-A1D8-FFE330EF4ABD}" presName="conn2-1" presStyleLbl="parChTrans1D2" presStyleIdx="2" presStyleCnt="3"/>
      <dgm:spPr/>
    </dgm:pt>
    <dgm:pt modelId="{D01998C7-638C-4061-9D5A-ECF5ED60DB81}" type="pres">
      <dgm:prSet presAssocID="{87332A41-084C-44EC-A1D8-FFE330EF4ABD}" presName="connTx" presStyleLbl="parChTrans1D2" presStyleIdx="2" presStyleCnt="3"/>
      <dgm:spPr/>
    </dgm:pt>
    <dgm:pt modelId="{6F2FA47E-9383-4066-857B-919E4154927D}" type="pres">
      <dgm:prSet presAssocID="{2007CE30-4224-4DDE-82DC-BD272435E66D}" presName="root2" presStyleCnt="0"/>
      <dgm:spPr/>
    </dgm:pt>
    <dgm:pt modelId="{5A2A0908-9E7D-41C5-A508-E58A8093D5F9}" type="pres">
      <dgm:prSet presAssocID="{2007CE30-4224-4DDE-82DC-BD272435E66D}" presName="LevelTwoTextNode" presStyleLbl="node2" presStyleIdx="2" presStyleCnt="3" custScaleY="45504" custLinFactNeighborX="45917" custLinFactNeighborY="16627">
        <dgm:presLayoutVars>
          <dgm:chPref val="3"/>
        </dgm:presLayoutVars>
      </dgm:prSet>
      <dgm:spPr/>
    </dgm:pt>
    <dgm:pt modelId="{8FFA80C8-9CBC-4974-A723-970EC627C8CF}" type="pres">
      <dgm:prSet presAssocID="{2007CE30-4224-4DDE-82DC-BD272435E66D}" presName="level3hierChild" presStyleCnt="0"/>
      <dgm:spPr/>
    </dgm:pt>
    <dgm:pt modelId="{D80FCC54-C3AD-4534-BE6C-6774E88C3E49}" type="pres">
      <dgm:prSet presAssocID="{FC147515-932B-4EA5-8F20-2BCE0C763528}" presName="conn2-1" presStyleLbl="parChTrans1D3" presStyleIdx="2" presStyleCnt="3"/>
      <dgm:spPr/>
    </dgm:pt>
    <dgm:pt modelId="{34B899EA-3754-4763-A44B-6B181A0102EC}" type="pres">
      <dgm:prSet presAssocID="{FC147515-932B-4EA5-8F20-2BCE0C763528}" presName="connTx" presStyleLbl="parChTrans1D3" presStyleIdx="2" presStyleCnt="3"/>
      <dgm:spPr/>
    </dgm:pt>
    <dgm:pt modelId="{3CC7B21A-0A51-4EBB-A155-97EA468CCC54}" type="pres">
      <dgm:prSet presAssocID="{A638D3E9-78F4-4718-91F5-1057C75343B1}" presName="root2" presStyleCnt="0"/>
      <dgm:spPr/>
    </dgm:pt>
    <dgm:pt modelId="{99A8381D-8EAD-42A5-90FF-79397ACB6AE8}" type="pres">
      <dgm:prSet presAssocID="{A638D3E9-78F4-4718-91F5-1057C75343B1}" presName="LevelTwoTextNode" presStyleLbl="node3" presStyleIdx="2" presStyleCnt="3" custScaleX="60780" custScaleY="51645" custLinFactX="-72140" custLinFactNeighborX="-100000" custLinFactNeighborY="17829">
        <dgm:presLayoutVars>
          <dgm:chPref val="3"/>
        </dgm:presLayoutVars>
      </dgm:prSet>
      <dgm:spPr/>
    </dgm:pt>
    <dgm:pt modelId="{CAA5F48A-4E2E-4A6D-832D-E3E6F80AF259}" type="pres">
      <dgm:prSet presAssocID="{A638D3E9-78F4-4718-91F5-1057C75343B1}" presName="level3hierChild" presStyleCnt="0"/>
      <dgm:spPr/>
    </dgm:pt>
  </dgm:ptLst>
  <dgm:cxnLst>
    <dgm:cxn modelId="{7E518908-4F95-42B9-ABAB-478DEB562515}" type="presOf" srcId="{87332A41-084C-44EC-A1D8-FFE330EF4ABD}" destId="{D01998C7-638C-4061-9D5A-ECF5ED60DB81}" srcOrd="1" destOrd="0" presId="urn:microsoft.com/office/officeart/2005/8/layout/hierarchy2"/>
    <dgm:cxn modelId="{85F9A80C-CAE4-4745-B461-433A3322DA7A}" type="presOf" srcId="{2972E15E-8ED3-461C-B627-8CA5D8F7041B}" destId="{10698E2B-C2AC-41DE-B192-3AA126630DF7}" srcOrd="1" destOrd="0" presId="urn:microsoft.com/office/officeart/2005/8/layout/hierarchy2"/>
    <dgm:cxn modelId="{1F456612-7946-4AB7-A868-83BB7ADE8D53}" type="presOf" srcId="{E28B9313-69AF-4FCA-A416-75174604FBF6}" destId="{0A47F333-8780-471F-AFBD-4475343FB674}" srcOrd="0" destOrd="0" presId="urn:microsoft.com/office/officeart/2005/8/layout/hierarchy2"/>
    <dgm:cxn modelId="{9C5D1316-BABC-4CD5-A4FA-21F2A694834D}" type="presOf" srcId="{FC147515-932B-4EA5-8F20-2BCE0C763528}" destId="{D80FCC54-C3AD-4534-BE6C-6774E88C3E49}" srcOrd="0" destOrd="0" presId="urn:microsoft.com/office/officeart/2005/8/layout/hierarchy2"/>
    <dgm:cxn modelId="{CBEF5016-AF8A-4F97-91DC-D260748DE1E3}" type="presOf" srcId="{FC147515-932B-4EA5-8F20-2BCE0C763528}" destId="{34B899EA-3754-4763-A44B-6B181A0102EC}" srcOrd="1" destOrd="0" presId="urn:microsoft.com/office/officeart/2005/8/layout/hierarchy2"/>
    <dgm:cxn modelId="{9AB31C2B-7D05-42E1-AD32-4F07DCEFA8C9}" type="presOf" srcId="{FF295269-5B2E-48A8-AA0C-33E31A72409A}" destId="{A782D4A8-CC05-4D45-8386-6CB3796ADDC4}" srcOrd="0" destOrd="0" presId="urn:microsoft.com/office/officeart/2005/8/layout/hierarchy2"/>
    <dgm:cxn modelId="{E50A1E3B-942C-47D5-922B-793320B78C2C}" type="presOf" srcId="{E28B9313-69AF-4FCA-A416-75174604FBF6}" destId="{F73D4C98-D668-4A7D-AFB2-7FA9DF26C148}" srcOrd="1" destOrd="0" presId="urn:microsoft.com/office/officeart/2005/8/layout/hierarchy2"/>
    <dgm:cxn modelId="{23543F3E-C392-475B-B2C2-E8A3992F817C}" type="presOf" srcId="{2972E15E-8ED3-461C-B627-8CA5D8F7041B}" destId="{FD1318BB-C9B8-4E6A-925D-D3A102B5BEEC}" srcOrd="0" destOrd="0" presId="urn:microsoft.com/office/officeart/2005/8/layout/hierarchy2"/>
    <dgm:cxn modelId="{6E9DEC5E-80B1-484B-AD83-6EE7EC6E7686}" type="presOf" srcId="{C7E14EBE-B17B-4151-874E-50FBF7F70CBB}" destId="{DCF48C6D-7A74-4A45-9A54-808EDEB14E97}" srcOrd="0" destOrd="0" presId="urn:microsoft.com/office/officeart/2005/8/layout/hierarchy2"/>
    <dgm:cxn modelId="{67D2CA65-3903-4E87-AA92-214E7183E854}" type="presOf" srcId="{38369E8E-7F6B-4859-83F0-D7CF43D9CF55}" destId="{D86FD417-EDAF-4444-BBCD-53065833CD92}" srcOrd="0" destOrd="0" presId="urn:microsoft.com/office/officeart/2005/8/layout/hierarchy2"/>
    <dgm:cxn modelId="{D1E8A546-F3BA-4958-9F3F-CC43F9E87CD5}" type="presOf" srcId="{145B89A6-46C4-4CF2-85E0-7147353AE12F}" destId="{3B00BF03-27D1-4A55-BA01-0B86427EBBC4}" srcOrd="0" destOrd="0" presId="urn:microsoft.com/office/officeart/2005/8/layout/hierarchy2"/>
    <dgm:cxn modelId="{FEE44E68-696B-4BB6-ABAE-3B174C9E47A7}" type="presOf" srcId="{009E411D-3846-40B1-A126-BA580DB756F4}" destId="{DA50FCFD-4144-4BAE-A9C4-CDB78B597B7F}" srcOrd="1" destOrd="0" presId="urn:microsoft.com/office/officeart/2005/8/layout/hierarchy2"/>
    <dgm:cxn modelId="{D3F7874B-9E42-47B7-BDFB-32C5D272FB87}" type="presOf" srcId="{87332A41-084C-44EC-A1D8-FFE330EF4ABD}" destId="{112BCA2A-5202-489F-A815-945FD6A07473}" srcOrd="0" destOrd="0" presId="urn:microsoft.com/office/officeart/2005/8/layout/hierarchy2"/>
    <dgm:cxn modelId="{37BCA570-9960-4F02-88CF-1F54594E23BF}" type="presOf" srcId="{2D8F0A5C-8491-4EBA-871F-9715A90EF40B}" destId="{2C8BA28C-109B-4FDB-93F9-8AC1464EF31C}" srcOrd="0" destOrd="0" presId="urn:microsoft.com/office/officeart/2005/8/layout/hierarchy2"/>
    <dgm:cxn modelId="{C8622572-FB39-48F1-AEC0-D490FD8E5BD1}" srcId="{2D8F0A5C-8491-4EBA-871F-9715A90EF40B}" destId="{2007CE30-4224-4DDE-82DC-BD272435E66D}" srcOrd="2" destOrd="0" parTransId="{87332A41-084C-44EC-A1D8-FFE330EF4ABD}" sibTransId="{74F78235-FF78-4724-BB32-1AD57C878C25}"/>
    <dgm:cxn modelId="{82CF5558-AE25-4F63-8974-BD5DA03C0496}" srcId="{2D8F0A5C-8491-4EBA-871F-9715A90EF40B}" destId="{C4D3B55B-ABBF-4BDB-889C-B8029F5F9425}" srcOrd="1" destOrd="0" parTransId="{E28B9313-69AF-4FCA-A416-75174604FBF6}" sibTransId="{68D99003-D2F2-4B7D-8BEB-7301A45E86D0}"/>
    <dgm:cxn modelId="{829E6E59-40BC-40B0-BBDC-CF8303736B1E}" type="presOf" srcId="{C4D3B55B-ABBF-4BDB-889C-B8029F5F9425}" destId="{ABAC6A03-3E1F-4080-8909-C60B763D27E6}" srcOrd="0" destOrd="0" presId="urn:microsoft.com/office/officeart/2005/8/layout/hierarchy2"/>
    <dgm:cxn modelId="{CDF6B279-E766-4E2D-B2BD-D74856E56782}" type="presOf" srcId="{009E411D-3846-40B1-A126-BA580DB756F4}" destId="{CC2A8A4C-AB91-4ED2-AFBF-DB997E5FC53F}" srcOrd="0" destOrd="0" presId="urn:microsoft.com/office/officeart/2005/8/layout/hierarchy2"/>
    <dgm:cxn modelId="{7FEE3AA1-6D98-4E2C-AE89-241673D08B5E}" srcId="{2D8F0A5C-8491-4EBA-871F-9715A90EF40B}" destId="{FAD12861-722A-471F-BA65-E9F955815984}" srcOrd="0" destOrd="0" parTransId="{2972E15E-8ED3-461C-B627-8CA5D8F7041B}" sibTransId="{D7A4990B-57A7-4D14-AA24-5E33FBCB6048}"/>
    <dgm:cxn modelId="{D8EBFAA4-A965-42EC-9A3C-3387C905AD33}" srcId="{FAD12861-722A-471F-BA65-E9F955815984}" destId="{FF295269-5B2E-48A8-AA0C-33E31A72409A}" srcOrd="1" destOrd="0" parTransId="{009E411D-3846-40B1-A126-BA580DB756F4}" sibTransId="{E4BF2ECE-36EF-4443-9B6C-439A932F1570}"/>
    <dgm:cxn modelId="{607058AB-722F-42F4-A090-DBC578DE21F5}" type="presOf" srcId="{A638D3E9-78F4-4718-91F5-1057C75343B1}" destId="{99A8381D-8EAD-42A5-90FF-79397ACB6AE8}" srcOrd="0" destOrd="0" presId="urn:microsoft.com/office/officeart/2005/8/layout/hierarchy2"/>
    <dgm:cxn modelId="{DD8DE7AC-F61A-4B85-A57F-8FA8BCC31C86}" srcId="{C7E14EBE-B17B-4151-874E-50FBF7F70CBB}" destId="{38369E8E-7F6B-4859-83F0-D7CF43D9CF55}" srcOrd="0" destOrd="0" parTransId="{CFDC5F25-3D9D-4F44-A281-25FC9E465B60}" sibTransId="{1F20205B-14D4-4E33-9EE9-2AC8512C88DF}"/>
    <dgm:cxn modelId="{55CB03B0-E0E8-4181-8CE8-C0022B7E221D}" srcId="{2007CE30-4224-4DDE-82DC-BD272435E66D}" destId="{A638D3E9-78F4-4718-91F5-1057C75343B1}" srcOrd="0" destOrd="0" parTransId="{FC147515-932B-4EA5-8F20-2BCE0C763528}" sibTransId="{E96969A4-3886-4F5D-A6E3-805F309C2085}"/>
    <dgm:cxn modelId="{4F3E47C5-6699-4D65-B7B2-5B93E3220F9E}" srcId="{FAD12861-722A-471F-BA65-E9F955815984}" destId="{2D4D7C5E-0E01-4D89-B4C0-B4075F3406D3}" srcOrd="0" destOrd="0" parTransId="{145B89A6-46C4-4CF2-85E0-7147353AE12F}" sibTransId="{88B5F0F2-1B71-4E96-B094-6099D77AB47B}"/>
    <dgm:cxn modelId="{F3119FC7-459D-4C49-A3B9-8AC35FF9304B}" type="presOf" srcId="{2007CE30-4224-4DDE-82DC-BD272435E66D}" destId="{5A2A0908-9E7D-41C5-A508-E58A8093D5F9}" srcOrd="0" destOrd="0" presId="urn:microsoft.com/office/officeart/2005/8/layout/hierarchy2"/>
    <dgm:cxn modelId="{8A2CBAD5-D9B6-470F-ABCD-384CA8F2AFCF}" type="presOf" srcId="{2D4D7C5E-0E01-4D89-B4C0-B4075F3406D3}" destId="{EB512B94-C55C-4C3A-9FFC-0A891D4DC326}" srcOrd="0" destOrd="0" presId="urn:microsoft.com/office/officeart/2005/8/layout/hierarchy2"/>
    <dgm:cxn modelId="{638828DA-30FC-46EC-8A58-FD4ADB6CB03F}" type="presOf" srcId="{145B89A6-46C4-4CF2-85E0-7147353AE12F}" destId="{090EF622-B9CA-49E1-AAD6-C2B98FF51604}" srcOrd="1" destOrd="0" presId="urn:microsoft.com/office/officeart/2005/8/layout/hierarchy2"/>
    <dgm:cxn modelId="{23DB3DDF-9493-42E5-9B47-8B9539D44BC0}" srcId="{C7E14EBE-B17B-4151-874E-50FBF7F70CBB}" destId="{2D8F0A5C-8491-4EBA-871F-9715A90EF40B}" srcOrd="1" destOrd="0" parTransId="{A57FC384-0885-45D4-803C-A1F1EEC34AFF}" sibTransId="{E9578EC1-6134-40EA-8886-6F71D57A9B50}"/>
    <dgm:cxn modelId="{13A1C8F3-D29F-4B2B-B235-9883048AE508}" type="presOf" srcId="{FAD12861-722A-471F-BA65-E9F955815984}" destId="{2CF55AAF-0B85-4D00-BF77-9ABBA2C85614}" srcOrd="0" destOrd="0" presId="urn:microsoft.com/office/officeart/2005/8/layout/hierarchy2"/>
    <dgm:cxn modelId="{B4B51577-1255-4C8F-8E6B-D16ACE4E75F4}" type="presParOf" srcId="{DCF48C6D-7A74-4A45-9A54-808EDEB14E97}" destId="{AA1C9F60-F349-4D2D-AF0A-D5EA01FBAE84}" srcOrd="0" destOrd="0" presId="urn:microsoft.com/office/officeart/2005/8/layout/hierarchy2"/>
    <dgm:cxn modelId="{C679CF85-AF6F-4D22-BFBF-EFBE5F9CED08}" type="presParOf" srcId="{AA1C9F60-F349-4D2D-AF0A-D5EA01FBAE84}" destId="{D86FD417-EDAF-4444-BBCD-53065833CD92}" srcOrd="0" destOrd="0" presId="urn:microsoft.com/office/officeart/2005/8/layout/hierarchy2"/>
    <dgm:cxn modelId="{54AFF716-57E2-4938-8677-A094B909614E}" type="presParOf" srcId="{AA1C9F60-F349-4D2D-AF0A-D5EA01FBAE84}" destId="{3F91FBFE-784B-462F-8884-EDEB8F8B501C}" srcOrd="1" destOrd="0" presId="urn:microsoft.com/office/officeart/2005/8/layout/hierarchy2"/>
    <dgm:cxn modelId="{27224AE9-894F-4524-B9CD-F9149D61537A}" type="presParOf" srcId="{DCF48C6D-7A74-4A45-9A54-808EDEB14E97}" destId="{57AF9FE4-C8A5-4D53-93B5-D80D1EB4F9A1}" srcOrd="1" destOrd="0" presId="urn:microsoft.com/office/officeart/2005/8/layout/hierarchy2"/>
    <dgm:cxn modelId="{03C5EB45-1EDA-4009-979A-36C95744017D}" type="presParOf" srcId="{57AF9FE4-C8A5-4D53-93B5-D80D1EB4F9A1}" destId="{2C8BA28C-109B-4FDB-93F9-8AC1464EF31C}" srcOrd="0" destOrd="0" presId="urn:microsoft.com/office/officeart/2005/8/layout/hierarchy2"/>
    <dgm:cxn modelId="{BA249248-9AB8-4743-9D6B-17836B054ACB}" type="presParOf" srcId="{57AF9FE4-C8A5-4D53-93B5-D80D1EB4F9A1}" destId="{3057A67C-73D9-4B83-894D-9493CE9C79B2}" srcOrd="1" destOrd="0" presId="urn:microsoft.com/office/officeart/2005/8/layout/hierarchy2"/>
    <dgm:cxn modelId="{0133708B-A728-4B43-9DA7-A761CC134225}" type="presParOf" srcId="{3057A67C-73D9-4B83-894D-9493CE9C79B2}" destId="{FD1318BB-C9B8-4E6A-925D-D3A102B5BEEC}" srcOrd="0" destOrd="0" presId="urn:microsoft.com/office/officeart/2005/8/layout/hierarchy2"/>
    <dgm:cxn modelId="{6EC65F63-7D17-42D2-A5BD-031FF571B00A}" type="presParOf" srcId="{FD1318BB-C9B8-4E6A-925D-D3A102B5BEEC}" destId="{10698E2B-C2AC-41DE-B192-3AA126630DF7}" srcOrd="0" destOrd="0" presId="urn:microsoft.com/office/officeart/2005/8/layout/hierarchy2"/>
    <dgm:cxn modelId="{E3762058-B96F-4648-81F6-E4C45CCC274C}" type="presParOf" srcId="{3057A67C-73D9-4B83-894D-9493CE9C79B2}" destId="{6A2A8A1E-22E0-4469-AA1E-BA8A5FC11BDE}" srcOrd="1" destOrd="0" presId="urn:microsoft.com/office/officeart/2005/8/layout/hierarchy2"/>
    <dgm:cxn modelId="{A67C352D-AEE2-42C6-8CA6-63FE4969EAEC}" type="presParOf" srcId="{6A2A8A1E-22E0-4469-AA1E-BA8A5FC11BDE}" destId="{2CF55AAF-0B85-4D00-BF77-9ABBA2C85614}" srcOrd="0" destOrd="0" presId="urn:microsoft.com/office/officeart/2005/8/layout/hierarchy2"/>
    <dgm:cxn modelId="{4526E85A-A683-4728-A90C-E7E863F648F3}" type="presParOf" srcId="{6A2A8A1E-22E0-4469-AA1E-BA8A5FC11BDE}" destId="{6020419E-30CD-46C5-A865-B41BBC989ED1}" srcOrd="1" destOrd="0" presId="urn:microsoft.com/office/officeart/2005/8/layout/hierarchy2"/>
    <dgm:cxn modelId="{2B7BF5FF-0A88-40B7-9ED1-96315706D49A}" type="presParOf" srcId="{6020419E-30CD-46C5-A865-B41BBC989ED1}" destId="{3B00BF03-27D1-4A55-BA01-0B86427EBBC4}" srcOrd="0" destOrd="0" presId="urn:microsoft.com/office/officeart/2005/8/layout/hierarchy2"/>
    <dgm:cxn modelId="{A4B7FB8E-F3F6-4383-943B-FE1E5A83574F}" type="presParOf" srcId="{3B00BF03-27D1-4A55-BA01-0B86427EBBC4}" destId="{090EF622-B9CA-49E1-AAD6-C2B98FF51604}" srcOrd="0" destOrd="0" presId="urn:microsoft.com/office/officeart/2005/8/layout/hierarchy2"/>
    <dgm:cxn modelId="{8016DA0D-B1B7-49D3-A9C0-595AD5256D1D}" type="presParOf" srcId="{6020419E-30CD-46C5-A865-B41BBC989ED1}" destId="{7826AA38-6B51-4D0F-BD0D-D59F0887C56F}" srcOrd="1" destOrd="0" presId="urn:microsoft.com/office/officeart/2005/8/layout/hierarchy2"/>
    <dgm:cxn modelId="{27045E9F-10B2-4118-9AC8-5C30DBF1D1FC}" type="presParOf" srcId="{7826AA38-6B51-4D0F-BD0D-D59F0887C56F}" destId="{EB512B94-C55C-4C3A-9FFC-0A891D4DC326}" srcOrd="0" destOrd="0" presId="urn:microsoft.com/office/officeart/2005/8/layout/hierarchy2"/>
    <dgm:cxn modelId="{B71C0CA3-F9B3-4AC1-93AB-ED567046C71E}" type="presParOf" srcId="{7826AA38-6B51-4D0F-BD0D-D59F0887C56F}" destId="{38C0B0C5-7F4E-4726-BFAF-52FB4E89F276}" srcOrd="1" destOrd="0" presId="urn:microsoft.com/office/officeart/2005/8/layout/hierarchy2"/>
    <dgm:cxn modelId="{DC2DF140-9148-4DEB-9C0A-795B607A51D5}" type="presParOf" srcId="{6020419E-30CD-46C5-A865-B41BBC989ED1}" destId="{CC2A8A4C-AB91-4ED2-AFBF-DB997E5FC53F}" srcOrd="2" destOrd="0" presId="urn:microsoft.com/office/officeart/2005/8/layout/hierarchy2"/>
    <dgm:cxn modelId="{AE45772C-B62C-4746-83D1-89DED0B7DE97}" type="presParOf" srcId="{CC2A8A4C-AB91-4ED2-AFBF-DB997E5FC53F}" destId="{DA50FCFD-4144-4BAE-A9C4-CDB78B597B7F}" srcOrd="0" destOrd="0" presId="urn:microsoft.com/office/officeart/2005/8/layout/hierarchy2"/>
    <dgm:cxn modelId="{A63A616B-4E8D-4620-A04A-50F84708AFB6}" type="presParOf" srcId="{6020419E-30CD-46C5-A865-B41BBC989ED1}" destId="{214066D5-6C67-46F8-9F86-239348881443}" srcOrd="3" destOrd="0" presId="urn:microsoft.com/office/officeart/2005/8/layout/hierarchy2"/>
    <dgm:cxn modelId="{022BD497-6944-4BF5-B143-A2E3E2830646}" type="presParOf" srcId="{214066D5-6C67-46F8-9F86-239348881443}" destId="{A782D4A8-CC05-4D45-8386-6CB3796ADDC4}" srcOrd="0" destOrd="0" presId="urn:microsoft.com/office/officeart/2005/8/layout/hierarchy2"/>
    <dgm:cxn modelId="{942E70B7-ED94-471D-97B4-60058ECBF118}" type="presParOf" srcId="{214066D5-6C67-46F8-9F86-239348881443}" destId="{C2B02C29-BCC0-4D76-BEF3-C5747C81496A}" srcOrd="1" destOrd="0" presId="urn:microsoft.com/office/officeart/2005/8/layout/hierarchy2"/>
    <dgm:cxn modelId="{2D5AB984-E453-4420-9A9B-5C09CE8CAE84}" type="presParOf" srcId="{3057A67C-73D9-4B83-894D-9493CE9C79B2}" destId="{0A47F333-8780-471F-AFBD-4475343FB674}" srcOrd="2" destOrd="0" presId="urn:microsoft.com/office/officeart/2005/8/layout/hierarchy2"/>
    <dgm:cxn modelId="{EC6CDCEE-E80F-4DF6-94DA-EAB8B298FFDF}" type="presParOf" srcId="{0A47F333-8780-471F-AFBD-4475343FB674}" destId="{F73D4C98-D668-4A7D-AFB2-7FA9DF26C148}" srcOrd="0" destOrd="0" presId="urn:microsoft.com/office/officeart/2005/8/layout/hierarchy2"/>
    <dgm:cxn modelId="{647C3F3E-D525-412F-847E-726B0A112D4B}" type="presParOf" srcId="{3057A67C-73D9-4B83-894D-9493CE9C79B2}" destId="{7686D9B2-292F-4181-B818-25546A89042E}" srcOrd="3" destOrd="0" presId="urn:microsoft.com/office/officeart/2005/8/layout/hierarchy2"/>
    <dgm:cxn modelId="{DAB1ED30-45DB-4524-9FA4-92D57707F851}" type="presParOf" srcId="{7686D9B2-292F-4181-B818-25546A89042E}" destId="{ABAC6A03-3E1F-4080-8909-C60B763D27E6}" srcOrd="0" destOrd="0" presId="urn:microsoft.com/office/officeart/2005/8/layout/hierarchy2"/>
    <dgm:cxn modelId="{866DCD37-AB7F-4819-957E-F0FDB42EB127}" type="presParOf" srcId="{7686D9B2-292F-4181-B818-25546A89042E}" destId="{029FF69A-7ABF-45EB-884F-3CF26EF050E3}" srcOrd="1" destOrd="0" presId="urn:microsoft.com/office/officeart/2005/8/layout/hierarchy2"/>
    <dgm:cxn modelId="{35D2166C-C137-463E-82FC-0381373539BA}" type="presParOf" srcId="{3057A67C-73D9-4B83-894D-9493CE9C79B2}" destId="{112BCA2A-5202-489F-A815-945FD6A07473}" srcOrd="4" destOrd="0" presId="urn:microsoft.com/office/officeart/2005/8/layout/hierarchy2"/>
    <dgm:cxn modelId="{797971E9-719A-401A-A3C9-3413BFDDB582}" type="presParOf" srcId="{112BCA2A-5202-489F-A815-945FD6A07473}" destId="{D01998C7-638C-4061-9D5A-ECF5ED60DB81}" srcOrd="0" destOrd="0" presId="urn:microsoft.com/office/officeart/2005/8/layout/hierarchy2"/>
    <dgm:cxn modelId="{806B48B8-4C6B-403C-B4E5-4FA188DB54C2}" type="presParOf" srcId="{3057A67C-73D9-4B83-894D-9493CE9C79B2}" destId="{6F2FA47E-9383-4066-857B-919E4154927D}" srcOrd="5" destOrd="0" presId="urn:microsoft.com/office/officeart/2005/8/layout/hierarchy2"/>
    <dgm:cxn modelId="{E366BB8F-4016-461C-AC6E-984D83CBDE0D}" type="presParOf" srcId="{6F2FA47E-9383-4066-857B-919E4154927D}" destId="{5A2A0908-9E7D-41C5-A508-E58A8093D5F9}" srcOrd="0" destOrd="0" presId="urn:microsoft.com/office/officeart/2005/8/layout/hierarchy2"/>
    <dgm:cxn modelId="{E1E22064-7C92-4515-9638-AEBBEEF488BA}" type="presParOf" srcId="{6F2FA47E-9383-4066-857B-919E4154927D}" destId="{8FFA80C8-9CBC-4974-A723-970EC627C8CF}" srcOrd="1" destOrd="0" presId="urn:microsoft.com/office/officeart/2005/8/layout/hierarchy2"/>
    <dgm:cxn modelId="{D6D5FA72-A192-4126-9FD3-FFDB40729621}" type="presParOf" srcId="{8FFA80C8-9CBC-4974-A723-970EC627C8CF}" destId="{D80FCC54-C3AD-4534-BE6C-6774E88C3E49}" srcOrd="0" destOrd="0" presId="urn:microsoft.com/office/officeart/2005/8/layout/hierarchy2"/>
    <dgm:cxn modelId="{0FF732B0-4A83-4542-98DB-7802D7A582B9}" type="presParOf" srcId="{D80FCC54-C3AD-4534-BE6C-6774E88C3E49}" destId="{34B899EA-3754-4763-A44B-6B181A0102EC}" srcOrd="0" destOrd="0" presId="urn:microsoft.com/office/officeart/2005/8/layout/hierarchy2"/>
    <dgm:cxn modelId="{7EAD0C19-62E8-4775-896A-3F67BF3FA4E9}" type="presParOf" srcId="{8FFA80C8-9CBC-4974-A723-970EC627C8CF}" destId="{3CC7B21A-0A51-4EBB-A155-97EA468CCC54}" srcOrd="1" destOrd="0" presId="urn:microsoft.com/office/officeart/2005/8/layout/hierarchy2"/>
    <dgm:cxn modelId="{F8BB8F7A-9248-4EDD-9464-5F1A42104D41}" type="presParOf" srcId="{3CC7B21A-0A51-4EBB-A155-97EA468CCC54}" destId="{99A8381D-8EAD-42A5-90FF-79397ACB6AE8}" srcOrd="0" destOrd="0" presId="urn:microsoft.com/office/officeart/2005/8/layout/hierarchy2"/>
    <dgm:cxn modelId="{95E466B2-3909-4E61-9594-7E0E19D4DD42}" type="presParOf" srcId="{3CC7B21A-0A51-4EBB-A155-97EA468CCC54}" destId="{CAA5F48A-4E2E-4A6D-832D-E3E6F80AF259}"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6FD417-EDAF-4444-BBCD-53065833CD92}">
      <dsp:nvSpPr>
        <dsp:cNvPr id="0" name=""/>
        <dsp:cNvSpPr/>
      </dsp:nvSpPr>
      <dsp:spPr>
        <a:xfrm>
          <a:off x="100725" y="819826"/>
          <a:ext cx="2848448" cy="1424224"/>
        </a:xfrm>
        <a:prstGeom prst="roundRect">
          <a:avLst>
            <a:gd name="adj" fmla="val 10000"/>
          </a:avLst>
        </a:prstGeom>
        <a:solidFill>
          <a:schemeClr val="accent1">
            <a:lumMod val="50000"/>
            <a:alpha val="90000"/>
          </a:schemeClr>
        </a:solidFill>
        <a:ln w="12700" cap="flat" cmpd="sng" algn="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s-ES" sz="2800" kern="1200" dirty="0"/>
            <a:t>Tratamiento contable de IR</a:t>
          </a:r>
          <a:endParaRPr lang="es-EC" sz="2800" kern="1200" dirty="0"/>
        </a:p>
      </dsp:txBody>
      <dsp:txXfrm>
        <a:off x="142439" y="861540"/>
        <a:ext cx="2765020" cy="1340796"/>
      </dsp:txXfrm>
    </dsp:sp>
    <dsp:sp modelId="{FD1318BB-C9B8-4E6A-925D-D3A102B5BEEC}">
      <dsp:nvSpPr>
        <dsp:cNvPr id="0" name=""/>
        <dsp:cNvSpPr/>
      </dsp:nvSpPr>
      <dsp:spPr>
        <a:xfrm rot="19457599">
          <a:off x="2817288" y="1080638"/>
          <a:ext cx="1403149" cy="83671"/>
        </a:xfrm>
        <a:custGeom>
          <a:avLst/>
          <a:gdLst/>
          <a:ahLst/>
          <a:cxnLst/>
          <a:rect l="0" t="0" r="0" b="0"/>
          <a:pathLst>
            <a:path>
              <a:moveTo>
                <a:pt x="0" y="41835"/>
              </a:moveTo>
              <a:lnTo>
                <a:pt x="1403149" y="4183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C" sz="500" kern="1200"/>
        </a:p>
      </dsp:txBody>
      <dsp:txXfrm>
        <a:off x="3483784" y="1087395"/>
        <a:ext cx="70157" cy="70157"/>
      </dsp:txXfrm>
    </dsp:sp>
    <dsp:sp modelId="{2CF55AAF-0B85-4D00-BF77-9ABBA2C85614}">
      <dsp:nvSpPr>
        <dsp:cNvPr id="0" name=""/>
        <dsp:cNvSpPr/>
      </dsp:nvSpPr>
      <dsp:spPr>
        <a:xfrm>
          <a:off x="4088552" y="897"/>
          <a:ext cx="2848448" cy="1424224"/>
        </a:xfrm>
        <a:prstGeom prst="roundRect">
          <a:avLst>
            <a:gd name="adj" fmla="val 10000"/>
          </a:avLst>
        </a:prstGeom>
        <a:gradFill flip="none" rotWithShape="0">
          <a:gsLst>
            <a:gs pos="100000">
              <a:srgbClr val="418AB3">
                <a:lumMod val="50000"/>
                <a:tint val="66000"/>
                <a:satMod val="160000"/>
              </a:srgbClr>
            </a:gs>
            <a:gs pos="100000">
              <a:srgbClr val="418AB3">
                <a:lumMod val="50000"/>
                <a:tint val="23500"/>
                <a:satMod val="160000"/>
              </a:srgbClr>
            </a:gs>
          </a:gsLst>
          <a:lin ang="18900000" scaled="1"/>
          <a:tileRect/>
        </a:gradFill>
        <a:ln w="12700" cap="flat" cmpd="sng" algn="ctr">
          <a:gradFill>
            <a:gsLst>
              <a:gs pos="0">
                <a:srgbClr val="418AB3">
                  <a:lumMod val="5000"/>
                  <a:lumOff val="95000"/>
                </a:srgbClr>
              </a:gs>
              <a:gs pos="74000">
                <a:srgbClr val="418AB3">
                  <a:lumMod val="45000"/>
                  <a:lumOff val="55000"/>
                </a:srgbClr>
              </a:gs>
              <a:gs pos="83000">
                <a:srgbClr val="418AB3">
                  <a:lumMod val="45000"/>
                  <a:lumOff val="55000"/>
                </a:srgbClr>
              </a:gs>
              <a:gs pos="100000">
                <a:srgbClr val="418AB3">
                  <a:lumMod val="30000"/>
                  <a:lumOff val="70000"/>
                </a:srgbClr>
              </a:gs>
            </a:gsLst>
            <a:lin ang="5400000" scaled="1"/>
          </a:gra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s-ES" sz="2800" kern="1200" dirty="0">
              <a:solidFill>
                <a:prstClr val="white"/>
              </a:solidFill>
              <a:latin typeface="Calibri" panose="020F0502020204030204"/>
              <a:ea typeface="+mn-ea"/>
              <a:cs typeface="+mn-cs"/>
            </a:rPr>
            <a:t>Consecuencias ACTUALES</a:t>
          </a:r>
          <a:endParaRPr lang="es-EC" sz="2800" kern="1200" dirty="0">
            <a:solidFill>
              <a:prstClr val="white"/>
            </a:solidFill>
            <a:latin typeface="Calibri" panose="020F0502020204030204"/>
            <a:ea typeface="+mn-ea"/>
            <a:cs typeface="+mn-cs"/>
          </a:endParaRPr>
        </a:p>
      </dsp:txBody>
      <dsp:txXfrm>
        <a:off x="4130266" y="42611"/>
        <a:ext cx="2765020" cy="1340796"/>
      </dsp:txXfrm>
    </dsp:sp>
    <dsp:sp modelId="{3B00BF03-27D1-4A55-BA01-0B86427EBBC4}">
      <dsp:nvSpPr>
        <dsp:cNvPr id="0" name=""/>
        <dsp:cNvSpPr/>
      </dsp:nvSpPr>
      <dsp:spPr>
        <a:xfrm>
          <a:off x="6937001" y="671173"/>
          <a:ext cx="1139379" cy="83671"/>
        </a:xfrm>
        <a:custGeom>
          <a:avLst/>
          <a:gdLst/>
          <a:ahLst/>
          <a:cxnLst/>
          <a:rect l="0" t="0" r="0" b="0"/>
          <a:pathLst>
            <a:path>
              <a:moveTo>
                <a:pt x="0" y="41835"/>
              </a:moveTo>
              <a:lnTo>
                <a:pt x="1139379" y="4183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C" sz="500" kern="1200"/>
        </a:p>
      </dsp:txBody>
      <dsp:txXfrm>
        <a:off x="7478206" y="684525"/>
        <a:ext cx="56968" cy="56968"/>
      </dsp:txXfrm>
    </dsp:sp>
    <dsp:sp modelId="{EB512B94-C55C-4C3A-9FFC-0A891D4DC326}">
      <dsp:nvSpPr>
        <dsp:cNvPr id="0" name=""/>
        <dsp:cNvSpPr/>
      </dsp:nvSpPr>
      <dsp:spPr>
        <a:xfrm>
          <a:off x="8076380" y="897"/>
          <a:ext cx="2848448" cy="1424224"/>
        </a:xfrm>
        <a:prstGeom prst="roundRect">
          <a:avLst>
            <a:gd name="adj" fmla="val 10000"/>
          </a:avLst>
        </a:prstGeom>
        <a:gradFill rotWithShape="0">
          <a:gsLst>
            <a:gs pos="60000">
              <a:schemeClr val="accent1">
                <a:alpha val="79000"/>
                <a:lumMod val="37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12700" cap="flat" cmpd="sng" algn="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s-ES" sz="2800" kern="1200" dirty="0"/>
            <a:t>Impuesto a la Renta Corriente</a:t>
          </a:r>
          <a:endParaRPr lang="es-EC" sz="2800" kern="1200" dirty="0"/>
        </a:p>
      </dsp:txBody>
      <dsp:txXfrm>
        <a:off x="8118094" y="42611"/>
        <a:ext cx="2765020" cy="1340796"/>
      </dsp:txXfrm>
    </dsp:sp>
    <dsp:sp modelId="{112BCA2A-5202-489F-A815-945FD6A07473}">
      <dsp:nvSpPr>
        <dsp:cNvPr id="0" name=""/>
        <dsp:cNvSpPr/>
      </dsp:nvSpPr>
      <dsp:spPr>
        <a:xfrm rot="2144186">
          <a:off x="2817026" y="1900015"/>
          <a:ext cx="1403673" cy="83671"/>
        </a:xfrm>
        <a:custGeom>
          <a:avLst/>
          <a:gdLst/>
          <a:ahLst/>
          <a:cxnLst/>
          <a:rect l="0" t="0" r="0" b="0"/>
          <a:pathLst>
            <a:path>
              <a:moveTo>
                <a:pt x="0" y="41835"/>
              </a:moveTo>
              <a:lnTo>
                <a:pt x="1403673" y="4183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C" sz="500" kern="1200"/>
        </a:p>
      </dsp:txBody>
      <dsp:txXfrm>
        <a:off x="3483771" y="1906759"/>
        <a:ext cx="70183" cy="70183"/>
      </dsp:txXfrm>
    </dsp:sp>
    <dsp:sp modelId="{5A2A0908-9E7D-41C5-A508-E58A8093D5F9}">
      <dsp:nvSpPr>
        <dsp:cNvPr id="0" name=""/>
        <dsp:cNvSpPr/>
      </dsp:nvSpPr>
      <dsp:spPr>
        <a:xfrm>
          <a:off x="4088552" y="1639652"/>
          <a:ext cx="2848448" cy="1424224"/>
        </a:xfrm>
        <a:prstGeom prst="roundRect">
          <a:avLst>
            <a:gd name="adj" fmla="val 10000"/>
          </a:avLst>
        </a:prstGeom>
        <a:gradFill flip="none" rotWithShape="0">
          <a:gsLst>
            <a:gs pos="82000">
              <a:schemeClr val="accent1">
                <a:lumMod val="50000"/>
                <a:tint val="66000"/>
                <a:satMod val="160000"/>
              </a:schemeClr>
            </a:gs>
            <a:gs pos="100000">
              <a:schemeClr val="accent1">
                <a:lumMod val="50000"/>
                <a:tint val="44500"/>
                <a:satMod val="160000"/>
              </a:schemeClr>
            </a:gs>
            <a:gs pos="100000">
              <a:schemeClr val="accent1">
                <a:lumMod val="50000"/>
                <a:tint val="23500"/>
                <a:satMod val="160000"/>
              </a:schemeClr>
            </a:gs>
          </a:gsLst>
          <a:lin ang="18900000" scaled="1"/>
          <a:tileRect/>
        </a:gradFill>
        <a:ln w="12700" cap="flat" cmpd="sng" algn="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s-ES" sz="2800" kern="1200" dirty="0"/>
            <a:t>Consecuencias FUTURAS</a:t>
          </a:r>
          <a:endParaRPr lang="es-EC" sz="2800" kern="1200" dirty="0"/>
        </a:p>
      </dsp:txBody>
      <dsp:txXfrm>
        <a:off x="4130266" y="1681366"/>
        <a:ext cx="2765020" cy="1340796"/>
      </dsp:txXfrm>
    </dsp:sp>
    <dsp:sp modelId="{D80FCC54-C3AD-4534-BE6C-6774E88C3E49}">
      <dsp:nvSpPr>
        <dsp:cNvPr id="0" name=""/>
        <dsp:cNvSpPr/>
      </dsp:nvSpPr>
      <dsp:spPr>
        <a:xfrm rot="21597293">
          <a:off x="6937000" y="2309480"/>
          <a:ext cx="1139379" cy="83671"/>
        </a:xfrm>
        <a:custGeom>
          <a:avLst/>
          <a:gdLst/>
          <a:ahLst/>
          <a:cxnLst/>
          <a:rect l="0" t="0" r="0" b="0"/>
          <a:pathLst>
            <a:path>
              <a:moveTo>
                <a:pt x="0" y="41835"/>
              </a:moveTo>
              <a:lnTo>
                <a:pt x="1139379" y="4183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EC" sz="500" kern="1200"/>
        </a:p>
      </dsp:txBody>
      <dsp:txXfrm>
        <a:off x="7478206" y="2322831"/>
        <a:ext cx="56968" cy="56968"/>
      </dsp:txXfrm>
    </dsp:sp>
    <dsp:sp modelId="{99A8381D-8EAD-42A5-90FF-79397ACB6AE8}">
      <dsp:nvSpPr>
        <dsp:cNvPr id="0" name=""/>
        <dsp:cNvSpPr/>
      </dsp:nvSpPr>
      <dsp:spPr>
        <a:xfrm>
          <a:off x="8076380" y="1638755"/>
          <a:ext cx="2848448" cy="1424224"/>
        </a:xfrm>
        <a:prstGeom prst="roundRect">
          <a:avLst>
            <a:gd name="adj" fmla="val 10000"/>
          </a:avLst>
        </a:prstGeom>
        <a:gradFill rotWithShape="0">
          <a:gsLst>
            <a:gs pos="63000">
              <a:schemeClr val="accent1">
                <a:alpha val="79000"/>
                <a:lumMod val="37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12700" cap="flat" cmpd="sng" algn="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s-ES" sz="2800" kern="1200" dirty="0"/>
            <a:t>Impuesto a la Renta Diferido</a:t>
          </a:r>
          <a:endParaRPr lang="es-EC" sz="2800" kern="1200" dirty="0"/>
        </a:p>
      </dsp:txBody>
      <dsp:txXfrm>
        <a:off x="8118094" y="1680469"/>
        <a:ext cx="2765020" cy="13407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8DAC30-0D83-4F88-BCF9-3F1DD5C3B3A5}">
      <dsp:nvSpPr>
        <dsp:cNvPr id="0" name=""/>
        <dsp:cNvSpPr/>
      </dsp:nvSpPr>
      <dsp:spPr>
        <a:xfrm>
          <a:off x="59017" y="0"/>
          <a:ext cx="4846630" cy="2665562"/>
        </a:xfrm>
        <a:prstGeom prst="roundRect">
          <a:avLst>
            <a:gd name="adj" fmla="val 5000"/>
          </a:avLst>
        </a:prstGeom>
        <a:solidFill>
          <a:schemeClr val="accent1">
            <a:lumMod val="50000"/>
            <a:alpha val="75000"/>
          </a:schemeClr>
        </a:solidFill>
        <a:ln w="12700" cap="flat" cmpd="sng" algn="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88595" rIns="244475" bIns="0" numCol="1" spcCol="1270" anchor="t" anchorCtr="0">
          <a:noAutofit/>
        </a:bodyPr>
        <a:lstStyle/>
        <a:p>
          <a:pPr marL="0" lvl="0" indent="0" algn="r" defTabSz="2444750" rtl="0">
            <a:lnSpc>
              <a:spcPct val="90000"/>
            </a:lnSpc>
            <a:spcBef>
              <a:spcPct val="0"/>
            </a:spcBef>
            <a:spcAft>
              <a:spcPct val="35000"/>
            </a:spcAft>
            <a:buNone/>
          </a:pPr>
          <a:endParaRPr lang="es-ES" sz="5500" kern="1200" dirty="0"/>
        </a:p>
      </dsp:txBody>
      <dsp:txXfrm rot="16200000">
        <a:off x="-549200" y="608217"/>
        <a:ext cx="2185760" cy="969326"/>
      </dsp:txXfrm>
    </dsp:sp>
    <dsp:sp modelId="{DE7F60F1-A781-44E6-B82F-ED1EA8298786}">
      <dsp:nvSpPr>
        <dsp:cNvPr id="0" name=""/>
        <dsp:cNvSpPr/>
      </dsp:nvSpPr>
      <dsp:spPr>
        <a:xfrm>
          <a:off x="1389615" y="0"/>
          <a:ext cx="3610740" cy="266556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5725" rIns="0" bIns="0" numCol="1" spcCol="1270" anchor="t" anchorCtr="0">
          <a:noAutofit/>
        </a:bodyPr>
        <a:lstStyle/>
        <a:p>
          <a:pPr marL="0" lvl="0" indent="0" algn="l" defTabSz="1111250" rtl="0">
            <a:lnSpc>
              <a:spcPct val="90000"/>
            </a:lnSpc>
            <a:spcBef>
              <a:spcPct val="0"/>
            </a:spcBef>
            <a:spcAft>
              <a:spcPct val="35000"/>
            </a:spcAft>
            <a:buNone/>
          </a:pPr>
          <a:r>
            <a:rPr lang="es-ES" sz="2500" b="1" i="1" kern="1200" dirty="0">
              <a:latin typeface="Ariel"/>
            </a:rPr>
            <a:t>“Recuperación (liquidación</a:t>
          </a:r>
          <a:r>
            <a:rPr lang="es-ES" sz="2500" i="1" kern="1200" dirty="0">
              <a:latin typeface="Ariel"/>
            </a:rPr>
            <a:t>) en el futuro del valor en libros de los activos o pasivos reconocidos en el Estado de Situación Financiera de la entidad; y</a:t>
          </a:r>
        </a:p>
      </dsp:txBody>
      <dsp:txXfrm>
        <a:off x="1389615" y="0"/>
        <a:ext cx="3610740" cy="2665562"/>
      </dsp:txXfrm>
    </dsp:sp>
    <dsp:sp modelId="{A4FCB44E-2432-4335-A95B-37F4A4CA3F6F}">
      <dsp:nvSpPr>
        <dsp:cNvPr id="0" name=""/>
        <dsp:cNvSpPr/>
      </dsp:nvSpPr>
      <dsp:spPr>
        <a:xfrm>
          <a:off x="5338399" y="0"/>
          <a:ext cx="4272085" cy="2665562"/>
        </a:xfrm>
        <a:prstGeom prst="roundRect">
          <a:avLst>
            <a:gd name="adj" fmla="val 5000"/>
          </a:avLst>
        </a:prstGeom>
        <a:solidFill>
          <a:schemeClr val="accent1">
            <a:lumMod val="50000"/>
            <a:alpha val="75000"/>
          </a:schemeClr>
        </a:solidFill>
        <a:ln w="12700" cap="flat" cmpd="sng" algn="ct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0" scaled="1"/>
            <a:tileRect/>
          </a:gra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68021" rIns="217805" bIns="0" numCol="1" spcCol="1270" anchor="t" anchorCtr="0">
          <a:noAutofit/>
        </a:bodyPr>
        <a:lstStyle/>
        <a:p>
          <a:pPr marL="0" lvl="0" indent="0" algn="r" defTabSz="2178050" rtl="0">
            <a:lnSpc>
              <a:spcPct val="90000"/>
            </a:lnSpc>
            <a:spcBef>
              <a:spcPct val="0"/>
            </a:spcBef>
            <a:spcAft>
              <a:spcPct val="35000"/>
            </a:spcAft>
            <a:buNone/>
          </a:pPr>
          <a:endParaRPr lang="es-ES" sz="4900" kern="1200" dirty="0">
            <a:latin typeface="Calibri Light" panose="020F0302020204030204"/>
          </a:endParaRPr>
        </a:p>
      </dsp:txBody>
      <dsp:txXfrm rot="16200000">
        <a:off x="4672727" y="665671"/>
        <a:ext cx="2185760" cy="854417"/>
      </dsp:txXfrm>
    </dsp:sp>
    <dsp:sp modelId="{5C3E08EB-73BE-4894-925D-DA376213A859}">
      <dsp:nvSpPr>
        <dsp:cNvPr id="0" name=""/>
        <dsp:cNvSpPr/>
      </dsp:nvSpPr>
      <dsp:spPr>
        <a:xfrm rot="5400000">
          <a:off x="5251039" y="1598559"/>
          <a:ext cx="271247" cy="1474454"/>
        </a:xfrm>
        <a:prstGeom prst="flowChartExtra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AAD7014-6A10-4B14-929B-EF72BBB15454}">
      <dsp:nvSpPr>
        <dsp:cNvPr id="0" name=""/>
        <dsp:cNvSpPr/>
      </dsp:nvSpPr>
      <dsp:spPr>
        <a:xfrm>
          <a:off x="6595742" y="0"/>
          <a:ext cx="3182703" cy="266556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5725" rIns="0" bIns="0" numCol="1" spcCol="1270" anchor="t" anchorCtr="0">
          <a:noAutofit/>
        </a:bodyPr>
        <a:lstStyle/>
        <a:p>
          <a:pPr marL="0" lvl="0" indent="0" algn="l" defTabSz="1111250" rtl="0">
            <a:lnSpc>
              <a:spcPct val="90000"/>
            </a:lnSpc>
            <a:spcBef>
              <a:spcPct val="0"/>
            </a:spcBef>
            <a:spcAft>
              <a:spcPct val="35000"/>
            </a:spcAft>
            <a:buNone/>
          </a:pPr>
          <a:r>
            <a:rPr lang="es-ES" sz="2500" i="1" kern="1200" dirty="0">
              <a:latin typeface="Ariewl"/>
            </a:rPr>
            <a:t>Las transacciones y otros sucesos del período corriente que han sido objeto de reconocimiento en los estados financieros.”</a:t>
          </a:r>
          <a:endParaRPr lang="en-US" sz="2500" i="1" kern="1200" dirty="0">
            <a:latin typeface="Ariewl"/>
          </a:endParaRPr>
        </a:p>
        <a:p>
          <a:pPr marL="0" lvl="0" indent="0" algn="l" defTabSz="1111250">
            <a:lnSpc>
              <a:spcPct val="90000"/>
            </a:lnSpc>
            <a:spcBef>
              <a:spcPct val="0"/>
            </a:spcBef>
            <a:spcAft>
              <a:spcPct val="35000"/>
            </a:spcAft>
            <a:buNone/>
          </a:pPr>
          <a:endParaRPr lang="es-ES" sz="2500" kern="1200" dirty="0"/>
        </a:p>
      </dsp:txBody>
      <dsp:txXfrm>
        <a:off x="6595742" y="0"/>
        <a:ext cx="3182703" cy="26655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A4E6F6-3093-4E91-ACCE-D97BE50CB1CE}">
      <dsp:nvSpPr>
        <dsp:cNvPr id="0" name=""/>
        <dsp:cNvSpPr/>
      </dsp:nvSpPr>
      <dsp:spPr>
        <a:xfrm>
          <a:off x="3040" y="104755"/>
          <a:ext cx="4589315" cy="774951"/>
        </a:xfrm>
        <a:prstGeom prst="roundRect">
          <a:avLst>
            <a:gd name="adj" fmla="val 10000"/>
          </a:avLst>
        </a:prstGeom>
        <a:solidFill>
          <a:schemeClr val="accent1">
            <a:lumMod val="50000"/>
            <a:alpha val="70000"/>
          </a:schemeClr>
        </a:solidFill>
        <a:ln w="12700" cap="flat" cmpd="sng" algn="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t>Normas contables</a:t>
          </a:r>
          <a:endParaRPr lang="es-EC" sz="2000" b="1" kern="1200" dirty="0"/>
        </a:p>
      </dsp:txBody>
      <dsp:txXfrm>
        <a:off x="25738" y="127453"/>
        <a:ext cx="4543919" cy="729555"/>
      </dsp:txXfrm>
    </dsp:sp>
    <dsp:sp modelId="{A68141DD-CA77-40BF-A847-AF224573AD6D}">
      <dsp:nvSpPr>
        <dsp:cNvPr id="0" name=""/>
        <dsp:cNvSpPr/>
      </dsp:nvSpPr>
      <dsp:spPr>
        <a:xfrm>
          <a:off x="461971" y="879706"/>
          <a:ext cx="458931" cy="731853"/>
        </a:xfrm>
        <a:custGeom>
          <a:avLst/>
          <a:gdLst/>
          <a:ahLst/>
          <a:cxnLst/>
          <a:rect l="0" t="0" r="0" b="0"/>
          <a:pathLst>
            <a:path>
              <a:moveTo>
                <a:pt x="0" y="0"/>
              </a:moveTo>
              <a:lnTo>
                <a:pt x="0" y="731853"/>
              </a:lnTo>
              <a:lnTo>
                <a:pt x="458931" y="73185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A7E76AA-6EF8-4FE5-AE96-98D445F0A30C}">
      <dsp:nvSpPr>
        <dsp:cNvPr id="0" name=""/>
        <dsp:cNvSpPr/>
      </dsp:nvSpPr>
      <dsp:spPr>
        <a:xfrm>
          <a:off x="920903" y="1214626"/>
          <a:ext cx="3146061" cy="79386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	</a:t>
          </a:r>
        </a:p>
        <a:p>
          <a:pPr marL="0" lvl="0" indent="0" algn="ctr" defTabSz="800100">
            <a:lnSpc>
              <a:spcPct val="90000"/>
            </a:lnSpc>
            <a:spcBef>
              <a:spcPct val="0"/>
            </a:spcBef>
            <a:spcAft>
              <a:spcPct val="35000"/>
            </a:spcAft>
            <a:buNone/>
          </a:pPr>
          <a:r>
            <a:rPr lang="es-ES" sz="1800" b="1" kern="1200" dirty="0"/>
            <a:t>NIIF PYMES SECC 29 </a:t>
          </a:r>
          <a:endParaRPr lang="es-EC" sz="1800" b="1" kern="1200" dirty="0"/>
        </a:p>
      </dsp:txBody>
      <dsp:txXfrm>
        <a:off x="944155" y="1237878"/>
        <a:ext cx="3099557" cy="747363"/>
      </dsp:txXfrm>
    </dsp:sp>
    <dsp:sp modelId="{F6EE6BCB-29A7-4E50-9906-CD1CB70E0E18}">
      <dsp:nvSpPr>
        <dsp:cNvPr id="0" name=""/>
        <dsp:cNvSpPr/>
      </dsp:nvSpPr>
      <dsp:spPr>
        <a:xfrm>
          <a:off x="461971" y="879706"/>
          <a:ext cx="458931" cy="2075392"/>
        </a:xfrm>
        <a:custGeom>
          <a:avLst/>
          <a:gdLst/>
          <a:ahLst/>
          <a:cxnLst/>
          <a:rect l="0" t="0" r="0" b="0"/>
          <a:pathLst>
            <a:path>
              <a:moveTo>
                <a:pt x="0" y="0"/>
              </a:moveTo>
              <a:lnTo>
                <a:pt x="0" y="2075392"/>
              </a:lnTo>
              <a:lnTo>
                <a:pt x="458931" y="207539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4C3CE33-AA38-4A76-B91E-0106761D36DA}">
      <dsp:nvSpPr>
        <dsp:cNvPr id="0" name=""/>
        <dsp:cNvSpPr/>
      </dsp:nvSpPr>
      <dsp:spPr>
        <a:xfrm>
          <a:off x="920903" y="2343414"/>
          <a:ext cx="3227792" cy="122336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NIIF FULL</a:t>
          </a:r>
        </a:p>
        <a:p>
          <a:pPr marL="0" lvl="0" indent="0" algn="ctr" defTabSz="800100">
            <a:lnSpc>
              <a:spcPct val="90000"/>
            </a:lnSpc>
            <a:spcBef>
              <a:spcPct val="0"/>
            </a:spcBef>
            <a:spcAft>
              <a:spcPct val="35000"/>
            </a:spcAft>
            <a:buNone/>
          </a:pPr>
          <a:r>
            <a:rPr lang="es-ES" sz="1800" b="1" kern="1200" dirty="0"/>
            <a:t>NIC 12  NIC1</a:t>
          </a:r>
        </a:p>
      </dsp:txBody>
      <dsp:txXfrm>
        <a:off x="956734" y="2379245"/>
        <a:ext cx="3156130" cy="1151707"/>
      </dsp:txXfrm>
    </dsp:sp>
    <dsp:sp modelId="{3FC6E449-306E-4B44-B86F-14C672E00BE3}">
      <dsp:nvSpPr>
        <dsp:cNvPr id="0" name=""/>
        <dsp:cNvSpPr/>
      </dsp:nvSpPr>
      <dsp:spPr>
        <a:xfrm>
          <a:off x="461971" y="879706"/>
          <a:ext cx="458931" cy="3710933"/>
        </a:xfrm>
        <a:custGeom>
          <a:avLst/>
          <a:gdLst/>
          <a:ahLst/>
          <a:cxnLst/>
          <a:rect l="0" t="0" r="0" b="0"/>
          <a:pathLst>
            <a:path>
              <a:moveTo>
                <a:pt x="0" y="0"/>
              </a:moveTo>
              <a:lnTo>
                <a:pt x="0" y="3710933"/>
              </a:lnTo>
              <a:lnTo>
                <a:pt x="458931" y="371093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AC7D0B2-2E86-4DBE-859B-B31C86B2D6C8}">
      <dsp:nvSpPr>
        <dsp:cNvPr id="0" name=""/>
        <dsp:cNvSpPr/>
      </dsp:nvSpPr>
      <dsp:spPr>
        <a:xfrm>
          <a:off x="920903" y="3901703"/>
          <a:ext cx="2989308" cy="137787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OBJETIVO: Elaboración y presentación RAZONABLE de los estados financieros.</a:t>
          </a:r>
          <a:endParaRPr lang="es-EC" sz="1800" b="1" kern="1200" dirty="0"/>
        </a:p>
      </dsp:txBody>
      <dsp:txXfrm>
        <a:off x="961260" y="3942060"/>
        <a:ext cx="2908594" cy="1297160"/>
      </dsp:txXfrm>
    </dsp:sp>
    <dsp:sp modelId="{83041E8A-C574-42D7-A1A4-9034271F0B81}">
      <dsp:nvSpPr>
        <dsp:cNvPr id="0" name=""/>
        <dsp:cNvSpPr/>
      </dsp:nvSpPr>
      <dsp:spPr>
        <a:xfrm>
          <a:off x="5262195" y="104755"/>
          <a:ext cx="3359542" cy="839363"/>
        </a:xfrm>
        <a:prstGeom prst="roundRect">
          <a:avLst>
            <a:gd name="adj" fmla="val 10000"/>
          </a:avLst>
        </a:prstGeom>
        <a:solidFill>
          <a:srgbClr val="418AB3">
            <a:lumMod val="50000"/>
            <a:alpha val="70000"/>
          </a:srgbClr>
        </a:solidFill>
        <a:ln w="12700" cap="flat" cmpd="sng" algn="ctr">
          <a:gradFill>
            <a:gsLst>
              <a:gs pos="0">
                <a:srgbClr val="418AB3">
                  <a:lumMod val="5000"/>
                  <a:lumOff val="95000"/>
                </a:srgbClr>
              </a:gs>
              <a:gs pos="74000">
                <a:srgbClr val="418AB3">
                  <a:lumMod val="45000"/>
                  <a:lumOff val="55000"/>
                </a:srgbClr>
              </a:gs>
              <a:gs pos="83000">
                <a:srgbClr val="418AB3">
                  <a:lumMod val="45000"/>
                  <a:lumOff val="55000"/>
                </a:srgbClr>
              </a:gs>
              <a:gs pos="100000">
                <a:srgbClr val="418AB3">
                  <a:lumMod val="30000"/>
                  <a:lumOff val="70000"/>
                </a:srgbClr>
              </a:gs>
            </a:gsLst>
            <a:lin ang="5400000" scaled="1"/>
          </a:gra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solidFill>
                <a:prstClr val="white"/>
              </a:solidFill>
              <a:latin typeface="Calibri" panose="020F0502020204030204"/>
              <a:ea typeface="+mn-ea"/>
              <a:cs typeface="+mn-cs"/>
            </a:rPr>
            <a:t>Normas tributarias SRI</a:t>
          </a:r>
          <a:endParaRPr lang="es-EC" sz="2000" b="1" kern="1200" dirty="0">
            <a:solidFill>
              <a:prstClr val="white"/>
            </a:solidFill>
            <a:latin typeface="Calibri" panose="020F0502020204030204"/>
            <a:ea typeface="+mn-ea"/>
            <a:cs typeface="+mn-cs"/>
          </a:endParaRPr>
        </a:p>
      </dsp:txBody>
      <dsp:txXfrm>
        <a:off x="5286779" y="129339"/>
        <a:ext cx="3310374" cy="790195"/>
      </dsp:txXfrm>
    </dsp:sp>
    <dsp:sp modelId="{5A9C5D00-FC37-44F3-8D26-07834745F5E7}">
      <dsp:nvSpPr>
        <dsp:cNvPr id="0" name=""/>
        <dsp:cNvSpPr/>
      </dsp:nvSpPr>
      <dsp:spPr>
        <a:xfrm>
          <a:off x="5598149" y="944118"/>
          <a:ext cx="335954" cy="1011096"/>
        </a:xfrm>
        <a:custGeom>
          <a:avLst/>
          <a:gdLst/>
          <a:ahLst/>
          <a:cxnLst/>
          <a:rect l="0" t="0" r="0" b="0"/>
          <a:pathLst>
            <a:path>
              <a:moveTo>
                <a:pt x="0" y="0"/>
              </a:moveTo>
              <a:lnTo>
                <a:pt x="0" y="1011096"/>
              </a:lnTo>
              <a:lnTo>
                <a:pt x="335954" y="101109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A3B9D39-E41A-447A-9758-9253B87CFB17}">
      <dsp:nvSpPr>
        <dsp:cNvPr id="0" name=""/>
        <dsp:cNvSpPr/>
      </dsp:nvSpPr>
      <dsp:spPr>
        <a:xfrm>
          <a:off x="5934103" y="1279038"/>
          <a:ext cx="2897953" cy="135235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Leyes</a:t>
          </a:r>
        </a:p>
        <a:p>
          <a:pPr marL="0" lvl="0" indent="0" algn="ctr" defTabSz="800100">
            <a:lnSpc>
              <a:spcPct val="90000"/>
            </a:lnSpc>
            <a:spcBef>
              <a:spcPct val="0"/>
            </a:spcBef>
            <a:spcAft>
              <a:spcPct val="35000"/>
            </a:spcAft>
            <a:buNone/>
          </a:pPr>
          <a:r>
            <a:rPr lang="es-ES" sz="1800" b="1" kern="1200" dirty="0"/>
            <a:t>Reglamentos</a:t>
          </a:r>
        </a:p>
        <a:p>
          <a:pPr marL="0" lvl="0" indent="0" algn="ctr" defTabSz="800100">
            <a:lnSpc>
              <a:spcPct val="90000"/>
            </a:lnSpc>
            <a:spcBef>
              <a:spcPct val="0"/>
            </a:spcBef>
            <a:spcAft>
              <a:spcPct val="35000"/>
            </a:spcAft>
            <a:buNone/>
          </a:pPr>
          <a:r>
            <a:rPr lang="es-ES" sz="1800" b="1" kern="1200" dirty="0"/>
            <a:t>Resoluciones, NAC.</a:t>
          </a:r>
          <a:endParaRPr lang="es-EC" sz="1800" b="1" kern="1200" dirty="0"/>
        </a:p>
      </dsp:txBody>
      <dsp:txXfrm>
        <a:off x="5973712" y="1318647"/>
        <a:ext cx="2818735" cy="1273135"/>
      </dsp:txXfrm>
    </dsp:sp>
    <dsp:sp modelId="{42790D47-C7D4-4CD2-81BA-561F7BDC4BA3}">
      <dsp:nvSpPr>
        <dsp:cNvPr id="0" name=""/>
        <dsp:cNvSpPr/>
      </dsp:nvSpPr>
      <dsp:spPr>
        <a:xfrm>
          <a:off x="5598149" y="944118"/>
          <a:ext cx="255787" cy="3858190"/>
        </a:xfrm>
        <a:custGeom>
          <a:avLst/>
          <a:gdLst/>
          <a:ahLst/>
          <a:cxnLst/>
          <a:rect l="0" t="0" r="0" b="0"/>
          <a:pathLst>
            <a:path>
              <a:moveTo>
                <a:pt x="0" y="0"/>
              </a:moveTo>
              <a:lnTo>
                <a:pt x="0" y="3858190"/>
              </a:lnTo>
              <a:lnTo>
                <a:pt x="255787" y="385819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B742689-B054-4958-8F41-444429EB8C69}">
      <dsp:nvSpPr>
        <dsp:cNvPr id="0" name=""/>
        <dsp:cNvSpPr/>
      </dsp:nvSpPr>
      <dsp:spPr>
        <a:xfrm>
          <a:off x="5853937" y="4132468"/>
          <a:ext cx="2985343" cy="133968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OBJETIVO: Recaudación  y determinación del IMPUESTO A LA RENTA CAUSADO y DIFERIDO</a:t>
          </a:r>
          <a:endParaRPr lang="es-EC" sz="1800" b="1" kern="1200" dirty="0"/>
        </a:p>
      </dsp:txBody>
      <dsp:txXfrm>
        <a:off x="5893175" y="4171706"/>
        <a:ext cx="2906867" cy="1261204"/>
      </dsp:txXfrm>
    </dsp:sp>
    <dsp:sp modelId="{DCA750D1-198C-4A16-B827-47CA6D780849}">
      <dsp:nvSpPr>
        <dsp:cNvPr id="0" name=""/>
        <dsp:cNvSpPr/>
      </dsp:nvSpPr>
      <dsp:spPr>
        <a:xfrm>
          <a:off x="5598149" y="944118"/>
          <a:ext cx="530561" cy="2201228"/>
        </a:xfrm>
        <a:custGeom>
          <a:avLst/>
          <a:gdLst/>
          <a:ahLst/>
          <a:cxnLst/>
          <a:rect l="0" t="0" r="0" b="0"/>
          <a:pathLst>
            <a:path>
              <a:moveTo>
                <a:pt x="0" y="0"/>
              </a:moveTo>
              <a:lnTo>
                <a:pt x="0" y="2201228"/>
              </a:lnTo>
              <a:lnTo>
                <a:pt x="530561" y="22012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0FEC80A-A5C9-46CD-AA67-00F7B54ADD68}">
      <dsp:nvSpPr>
        <dsp:cNvPr id="0" name=""/>
        <dsp:cNvSpPr/>
      </dsp:nvSpPr>
      <dsp:spPr>
        <a:xfrm>
          <a:off x="6128711" y="2782105"/>
          <a:ext cx="2670143" cy="72648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L.R.T.I Y R.L.R.T.I</a:t>
          </a:r>
          <a:endParaRPr lang="es-EC" sz="1800" b="1" kern="1200" dirty="0"/>
        </a:p>
      </dsp:txBody>
      <dsp:txXfrm>
        <a:off x="6149989" y="2803383"/>
        <a:ext cx="2627587" cy="68392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6FD417-EDAF-4444-BBCD-53065833CD92}">
      <dsp:nvSpPr>
        <dsp:cNvPr id="0" name=""/>
        <dsp:cNvSpPr/>
      </dsp:nvSpPr>
      <dsp:spPr>
        <a:xfrm>
          <a:off x="8100338" y="2135775"/>
          <a:ext cx="1759463" cy="1085195"/>
        </a:xfrm>
        <a:prstGeom prst="roundRect">
          <a:avLst>
            <a:gd name="adj" fmla="val 10000"/>
          </a:avLst>
        </a:prstGeom>
        <a:gradFill flip="none" rotWithShape="0">
          <a:gsLst>
            <a:gs pos="0">
              <a:schemeClr val="lt1">
                <a:shade val="30000"/>
                <a:satMod val="115000"/>
              </a:schemeClr>
            </a:gs>
            <a:gs pos="50000">
              <a:schemeClr val="lt1">
                <a:shade val="67500"/>
                <a:satMod val="115000"/>
              </a:schemeClr>
            </a:gs>
            <a:gs pos="100000">
              <a:schemeClr val="lt1">
                <a:shade val="100000"/>
                <a:satMod val="115000"/>
              </a:schemeClr>
            </a:gs>
          </a:gsLst>
          <a:lin ang="8100000" scaled="1"/>
          <a:tileRect/>
        </a:gra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s-ES" sz="2000" b="1" kern="1200" dirty="0"/>
            <a:t>Impuesto a la renta diferido. (I.D.)</a:t>
          </a:r>
          <a:endParaRPr lang="es-EC" sz="2000" b="1" kern="1200" dirty="0"/>
        </a:p>
      </dsp:txBody>
      <dsp:txXfrm>
        <a:off x="8132122" y="2167559"/>
        <a:ext cx="1695895" cy="1021627"/>
      </dsp:txXfrm>
    </dsp:sp>
    <dsp:sp modelId="{2C8BA28C-109B-4FDB-93F9-8AC1464EF31C}">
      <dsp:nvSpPr>
        <dsp:cNvPr id="0" name=""/>
        <dsp:cNvSpPr/>
      </dsp:nvSpPr>
      <dsp:spPr>
        <a:xfrm>
          <a:off x="2936" y="2141774"/>
          <a:ext cx="2618352" cy="911180"/>
        </a:xfrm>
        <a:prstGeom prst="roundRect">
          <a:avLst>
            <a:gd name="adj" fmla="val 10000"/>
          </a:avLst>
        </a:prstGeom>
        <a:gradFill flip="none" rotWithShape="0">
          <a:gsLst>
            <a:gs pos="0">
              <a:schemeClr val="lt1">
                <a:shade val="30000"/>
                <a:satMod val="115000"/>
              </a:schemeClr>
            </a:gs>
            <a:gs pos="50000">
              <a:schemeClr val="lt1">
                <a:shade val="67500"/>
                <a:satMod val="115000"/>
              </a:schemeClr>
            </a:gs>
            <a:gs pos="100000">
              <a:schemeClr val="lt1">
                <a:shade val="100000"/>
                <a:satMod val="115000"/>
              </a:schemeClr>
            </a:gs>
          </a:gsLst>
          <a:lin ang="5400000" scaled="1"/>
          <a:tileRect/>
        </a:gra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t>Estimaciones contables bajo NIIF</a:t>
          </a:r>
          <a:endParaRPr lang="es-EC" sz="2400" kern="1200" dirty="0"/>
        </a:p>
      </dsp:txBody>
      <dsp:txXfrm>
        <a:off x="29624" y="2168462"/>
        <a:ext cx="2564976" cy="857804"/>
      </dsp:txXfrm>
    </dsp:sp>
    <dsp:sp modelId="{FD1318BB-C9B8-4E6A-925D-D3A102B5BEEC}">
      <dsp:nvSpPr>
        <dsp:cNvPr id="0" name=""/>
        <dsp:cNvSpPr/>
      </dsp:nvSpPr>
      <dsp:spPr>
        <a:xfrm rot="20038184">
          <a:off x="2470002" y="1914719"/>
          <a:ext cx="2982842" cy="56282"/>
        </a:xfrm>
        <a:custGeom>
          <a:avLst/>
          <a:gdLst/>
          <a:ahLst/>
          <a:cxnLst/>
          <a:rect l="0" t="0" r="0" b="0"/>
          <a:pathLst>
            <a:path>
              <a:moveTo>
                <a:pt x="0" y="28141"/>
              </a:moveTo>
              <a:lnTo>
                <a:pt x="2982842" y="28141"/>
              </a:lnTo>
            </a:path>
          </a:pathLst>
        </a:custGeom>
        <a:noFill/>
        <a:ln w="127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s-EC" sz="1000" kern="1200"/>
        </a:p>
      </dsp:txBody>
      <dsp:txXfrm>
        <a:off x="3886852" y="1868289"/>
        <a:ext cx="149142" cy="149142"/>
      </dsp:txXfrm>
    </dsp:sp>
    <dsp:sp modelId="{2CF55AAF-0B85-4D00-BF77-9ABBA2C85614}">
      <dsp:nvSpPr>
        <dsp:cNvPr id="0" name=""/>
        <dsp:cNvSpPr/>
      </dsp:nvSpPr>
      <dsp:spPr>
        <a:xfrm>
          <a:off x="5301558" y="936140"/>
          <a:ext cx="3060682" cy="704431"/>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rgbClr val="FF0000"/>
              </a:solidFill>
            </a:rPr>
            <a:t>Activos</a:t>
          </a:r>
          <a:r>
            <a:rPr lang="es-ES" sz="2400" kern="1200" dirty="0">
              <a:solidFill>
                <a:srgbClr val="FF0000"/>
              </a:solidFill>
            </a:rPr>
            <a:t> </a:t>
          </a:r>
          <a:r>
            <a:rPr lang="es-ES" sz="2400" kern="1200" dirty="0"/>
            <a:t>por Impuestos Diferidos</a:t>
          </a:r>
          <a:endParaRPr lang="es-EC" sz="2400" kern="1200" dirty="0"/>
        </a:p>
      </dsp:txBody>
      <dsp:txXfrm>
        <a:off x="5322190" y="956772"/>
        <a:ext cx="3019418" cy="663167"/>
      </dsp:txXfrm>
    </dsp:sp>
    <dsp:sp modelId="{3B00BF03-27D1-4A55-BA01-0B86427EBBC4}">
      <dsp:nvSpPr>
        <dsp:cNvPr id="0" name=""/>
        <dsp:cNvSpPr/>
      </dsp:nvSpPr>
      <dsp:spPr>
        <a:xfrm rot="10789103">
          <a:off x="2843909" y="1268961"/>
          <a:ext cx="5518345" cy="56282"/>
        </a:xfrm>
        <a:custGeom>
          <a:avLst/>
          <a:gdLst/>
          <a:ahLst/>
          <a:cxnLst/>
          <a:rect l="0" t="0" r="0" b="0"/>
          <a:pathLst>
            <a:path>
              <a:moveTo>
                <a:pt x="0" y="28141"/>
              </a:moveTo>
              <a:lnTo>
                <a:pt x="5518345" y="28141"/>
              </a:lnTo>
            </a:path>
          </a:pathLst>
        </a:custGeom>
        <a:noFill/>
        <a:ln w="12700" cap="flat" cmpd="sng" algn="ctr">
          <a:no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44550">
            <a:lnSpc>
              <a:spcPct val="90000"/>
            </a:lnSpc>
            <a:spcBef>
              <a:spcPct val="0"/>
            </a:spcBef>
            <a:spcAft>
              <a:spcPct val="35000"/>
            </a:spcAft>
            <a:buNone/>
          </a:pPr>
          <a:endParaRPr lang="es-EC" sz="1900" kern="1200"/>
        </a:p>
      </dsp:txBody>
      <dsp:txXfrm rot="10800000">
        <a:off x="5465123" y="1159143"/>
        <a:ext cx="275917" cy="275917"/>
      </dsp:txXfrm>
    </dsp:sp>
    <dsp:sp modelId="{EB512B94-C55C-4C3A-9FFC-0A891D4DC326}">
      <dsp:nvSpPr>
        <dsp:cNvPr id="0" name=""/>
        <dsp:cNvSpPr/>
      </dsp:nvSpPr>
      <dsp:spPr>
        <a:xfrm>
          <a:off x="2843922" y="884132"/>
          <a:ext cx="1832889" cy="843432"/>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t>Temporaria </a:t>
          </a:r>
          <a:r>
            <a:rPr lang="es-ES" sz="2400" b="1" kern="1200" dirty="0">
              <a:solidFill>
                <a:srgbClr val="FFC000"/>
              </a:solidFill>
            </a:rPr>
            <a:t>deducible</a:t>
          </a:r>
          <a:endParaRPr lang="es-EC" sz="2400" b="1" kern="1200" dirty="0">
            <a:solidFill>
              <a:srgbClr val="FFC000"/>
            </a:solidFill>
          </a:endParaRPr>
        </a:p>
      </dsp:txBody>
      <dsp:txXfrm>
        <a:off x="2868625" y="908835"/>
        <a:ext cx="1783483" cy="794026"/>
      </dsp:txXfrm>
    </dsp:sp>
    <dsp:sp modelId="{CC2A8A4C-AB91-4ED2-AFBF-DB997E5FC53F}">
      <dsp:nvSpPr>
        <dsp:cNvPr id="0" name=""/>
        <dsp:cNvSpPr/>
      </dsp:nvSpPr>
      <dsp:spPr>
        <a:xfrm rot="9958021">
          <a:off x="2711031" y="1955747"/>
          <a:ext cx="5736813" cy="56282"/>
        </a:xfrm>
        <a:custGeom>
          <a:avLst/>
          <a:gdLst/>
          <a:ahLst/>
          <a:cxnLst/>
          <a:rect l="0" t="0" r="0" b="0"/>
          <a:pathLst>
            <a:path>
              <a:moveTo>
                <a:pt x="0" y="28141"/>
              </a:moveTo>
              <a:lnTo>
                <a:pt x="5736813" y="28141"/>
              </a:lnTo>
            </a:path>
          </a:pathLst>
        </a:custGeom>
        <a:noFill/>
        <a:ln w="127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89000">
            <a:lnSpc>
              <a:spcPct val="90000"/>
            </a:lnSpc>
            <a:spcBef>
              <a:spcPct val="0"/>
            </a:spcBef>
            <a:spcAft>
              <a:spcPct val="35000"/>
            </a:spcAft>
            <a:buNone/>
          </a:pPr>
          <a:endParaRPr lang="es-EC" sz="2000" kern="1200"/>
        </a:p>
      </dsp:txBody>
      <dsp:txXfrm rot="10800000">
        <a:off x="5436017" y="1840468"/>
        <a:ext cx="286840" cy="286840"/>
      </dsp:txXfrm>
    </dsp:sp>
    <dsp:sp modelId="{A782D4A8-CC05-4D45-8386-6CB3796ADDC4}">
      <dsp:nvSpPr>
        <dsp:cNvPr id="0" name=""/>
        <dsp:cNvSpPr/>
      </dsp:nvSpPr>
      <dsp:spPr>
        <a:xfrm>
          <a:off x="2796635" y="2192635"/>
          <a:ext cx="2003185" cy="973572"/>
        </a:xfrm>
        <a:prstGeom prst="roundRect">
          <a:avLst>
            <a:gd name="adj" fmla="val 10000"/>
          </a:avLst>
        </a:prstGeom>
        <a:gradFill flip="none" rotWithShape="0">
          <a:gsLst>
            <a:gs pos="0">
              <a:schemeClr val="accent1">
                <a:lumMod val="50000"/>
                <a:tint val="66000"/>
                <a:satMod val="160000"/>
              </a:schemeClr>
            </a:gs>
            <a:gs pos="50000">
              <a:schemeClr val="accent1">
                <a:lumMod val="50000"/>
                <a:tint val="44500"/>
                <a:satMod val="160000"/>
              </a:schemeClr>
            </a:gs>
            <a:gs pos="100000">
              <a:schemeClr val="accent1">
                <a:lumMod val="50000"/>
                <a:tint val="23500"/>
                <a:satMod val="160000"/>
              </a:schemeClr>
            </a:gs>
          </a:gsLst>
          <a:lin ang="5400000" scaled="1"/>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chemeClr val="tx1"/>
              </a:solidFill>
            </a:rPr>
            <a:t>Diferencias temporarias</a:t>
          </a:r>
          <a:endParaRPr lang="es-EC" sz="2400" b="1" kern="1200" dirty="0">
            <a:solidFill>
              <a:schemeClr val="tx1"/>
            </a:solidFill>
          </a:endParaRPr>
        </a:p>
      </dsp:txBody>
      <dsp:txXfrm>
        <a:off x="2825150" y="2221150"/>
        <a:ext cx="1946155" cy="916542"/>
      </dsp:txXfrm>
    </dsp:sp>
    <dsp:sp modelId="{0A47F333-8780-471F-AFBD-4475343FB674}">
      <dsp:nvSpPr>
        <dsp:cNvPr id="0" name=""/>
        <dsp:cNvSpPr/>
      </dsp:nvSpPr>
      <dsp:spPr>
        <a:xfrm rot="175590">
          <a:off x="2619099" y="2654956"/>
          <a:ext cx="3358489" cy="56282"/>
        </a:xfrm>
        <a:custGeom>
          <a:avLst/>
          <a:gdLst/>
          <a:ahLst/>
          <a:cxnLst/>
          <a:rect l="0" t="0" r="0" b="0"/>
          <a:pathLst>
            <a:path>
              <a:moveTo>
                <a:pt x="0" y="28141"/>
              </a:moveTo>
              <a:lnTo>
                <a:pt x="3358489" y="28141"/>
              </a:lnTo>
            </a:path>
          </a:pathLst>
        </a:custGeom>
        <a:noFill/>
        <a:ln w="127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533400">
            <a:lnSpc>
              <a:spcPct val="90000"/>
            </a:lnSpc>
            <a:spcBef>
              <a:spcPct val="0"/>
            </a:spcBef>
            <a:spcAft>
              <a:spcPct val="35000"/>
            </a:spcAft>
            <a:buNone/>
          </a:pPr>
          <a:endParaRPr lang="es-EC" sz="1200" kern="1200"/>
        </a:p>
      </dsp:txBody>
      <dsp:txXfrm>
        <a:off x="4214381" y="2599135"/>
        <a:ext cx="167924" cy="167924"/>
      </dsp:txXfrm>
    </dsp:sp>
    <dsp:sp modelId="{ABAC6A03-3E1F-4080-8909-C60B763D27E6}">
      <dsp:nvSpPr>
        <dsp:cNvPr id="0" name=""/>
        <dsp:cNvSpPr/>
      </dsp:nvSpPr>
      <dsp:spPr>
        <a:xfrm>
          <a:off x="5975398" y="2339509"/>
          <a:ext cx="1370971" cy="858643"/>
        </a:xfrm>
        <a:prstGeom prst="roundRect">
          <a:avLst>
            <a:gd name="adj" fmla="val 10000"/>
          </a:avLst>
        </a:prstGeom>
        <a:gradFill flip="none" rotWithShape="0">
          <a:gsLst>
            <a:gs pos="26000">
              <a:schemeClr val="bg2">
                <a:lumMod val="75000"/>
              </a:schemeClr>
            </a:gs>
            <a:gs pos="50000">
              <a:srgbClr val="0070C0">
                <a:tint val="44500"/>
                <a:satMod val="160000"/>
              </a:srgbClr>
            </a:gs>
            <a:gs pos="100000">
              <a:srgbClr val="0070C0">
                <a:tint val="23500"/>
                <a:satMod val="160000"/>
              </a:srgbClr>
            </a:gs>
          </a:gsLst>
          <a:lin ang="2700000" scaled="1"/>
          <a:tileRect/>
        </a:gra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kern="1200" dirty="0">
              <a:solidFill>
                <a:schemeClr val="bg1"/>
              </a:solidFill>
            </a:rPr>
            <a:t>FISCO</a:t>
          </a:r>
          <a:endParaRPr lang="es-EC" sz="2400" kern="1200" dirty="0">
            <a:solidFill>
              <a:schemeClr val="bg1"/>
            </a:solidFill>
          </a:endParaRPr>
        </a:p>
      </dsp:txBody>
      <dsp:txXfrm>
        <a:off x="6000547" y="2364658"/>
        <a:ext cx="1320673" cy="808345"/>
      </dsp:txXfrm>
    </dsp:sp>
    <dsp:sp modelId="{112BCA2A-5202-489F-A815-945FD6A07473}">
      <dsp:nvSpPr>
        <dsp:cNvPr id="0" name=""/>
        <dsp:cNvSpPr/>
      </dsp:nvSpPr>
      <dsp:spPr>
        <a:xfrm rot="1705790">
          <a:off x="2440506" y="3282885"/>
          <a:ext cx="2998066" cy="56282"/>
        </a:xfrm>
        <a:custGeom>
          <a:avLst/>
          <a:gdLst/>
          <a:ahLst/>
          <a:cxnLst/>
          <a:rect l="0" t="0" r="0" b="0"/>
          <a:pathLst>
            <a:path>
              <a:moveTo>
                <a:pt x="0" y="28141"/>
              </a:moveTo>
              <a:lnTo>
                <a:pt x="2998066" y="28141"/>
              </a:lnTo>
            </a:path>
          </a:pathLst>
        </a:custGeom>
        <a:noFill/>
        <a:ln w="127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a:lnSpc>
              <a:spcPct val="90000"/>
            </a:lnSpc>
            <a:spcBef>
              <a:spcPct val="0"/>
            </a:spcBef>
            <a:spcAft>
              <a:spcPct val="35000"/>
            </a:spcAft>
            <a:buNone/>
          </a:pPr>
          <a:endParaRPr lang="es-EC" sz="1000" kern="1200"/>
        </a:p>
      </dsp:txBody>
      <dsp:txXfrm>
        <a:off x="3864588" y="3236075"/>
        <a:ext cx="149903" cy="149903"/>
      </dsp:txXfrm>
    </dsp:sp>
    <dsp:sp modelId="{5A2A0908-9E7D-41C5-A508-E58A8093D5F9}">
      <dsp:nvSpPr>
        <dsp:cNvPr id="0" name=""/>
        <dsp:cNvSpPr/>
      </dsp:nvSpPr>
      <dsp:spPr>
        <a:xfrm>
          <a:off x="5257791" y="3676507"/>
          <a:ext cx="3060682" cy="696366"/>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solidFill>
                <a:srgbClr val="FF0000"/>
              </a:solidFill>
            </a:rPr>
            <a:t>Pasivos</a:t>
          </a:r>
          <a:r>
            <a:rPr lang="es-ES" sz="2400" kern="1200" dirty="0"/>
            <a:t> por Impuestos Diferidos</a:t>
          </a:r>
          <a:endParaRPr lang="es-EC" sz="2400" kern="1200" dirty="0"/>
        </a:p>
      </dsp:txBody>
      <dsp:txXfrm>
        <a:off x="5278187" y="3696903"/>
        <a:ext cx="3019890" cy="655574"/>
      </dsp:txXfrm>
    </dsp:sp>
    <dsp:sp modelId="{D80FCC54-C3AD-4534-BE6C-6774E88C3E49}">
      <dsp:nvSpPr>
        <dsp:cNvPr id="0" name=""/>
        <dsp:cNvSpPr/>
      </dsp:nvSpPr>
      <dsp:spPr>
        <a:xfrm rot="10788397">
          <a:off x="2868699" y="4005746"/>
          <a:ext cx="5449789" cy="56282"/>
        </a:xfrm>
        <a:custGeom>
          <a:avLst/>
          <a:gdLst/>
          <a:ahLst/>
          <a:cxnLst/>
          <a:rect l="0" t="0" r="0" b="0"/>
          <a:pathLst>
            <a:path>
              <a:moveTo>
                <a:pt x="0" y="28141"/>
              </a:moveTo>
              <a:lnTo>
                <a:pt x="5449789" y="28141"/>
              </a:lnTo>
            </a:path>
          </a:pathLst>
        </a:custGeom>
        <a:noFill/>
        <a:ln w="127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844550">
            <a:lnSpc>
              <a:spcPct val="90000"/>
            </a:lnSpc>
            <a:spcBef>
              <a:spcPct val="0"/>
            </a:spcBef>
            <a:spcAft>
              <a:spcPct val="35000"/>
            </a:spcAft>
            <a:buNone/>
          </a:pPr>
          <a:endParaRPr lang="es-EC" sz="1900" kern="1200"/>
        </a:p>
      </dsp:txBody>
      <dsp:txXfrm rot="10800000">
        <a:off x="5457349" y="3897643"/>
        <a:ext cx="272489" cy="272489"/>
      </dsp:txXfrm>
    </dsp:sp>
    <dsp:sp modelId="{99A8381D-8EAD-42A5-90FF-79397ACB6AE8}">
      <dsp:nvSpPr>
        <dsp:cNvPr id="0" name=""/>
        <dsp:cNvSpPr/>
      </dsp:nvSpPr>
      <dsp:spPr>
        <a:xfrm>
          <a:off x="2868714" y="3647912"/>
          <a:ext cx="1860282" cy="790344"/>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s-ES" sz="2400" b="1" kern="1200" dirty="0"/>
            <a:t> Temporaria </a:t>
          </a:r>
          <a:r>
            <a:rPr lang="es-ES" sz="2400" b="1" kern="1200" dirty="0">
              <a:solidFill>
                <a:srgbClr val="FFC000"/>
              </a:solidFill>
            </a:rPr>
            <a:t>imponible</a:t>
          </a:r>
          <a:endParaRPr lang="es-EC" sz="2400" b="1" kern="1200" dirty="0">
            <a:solidFill>
              <a:srgbClr val="FFC000"/>
            </a:solidFill>
          </a:endParaRPr>
        </a:p>
      </dsp:txBody>
      <dsp:txXfrm>
        <a:off x="2891862" y="3671060"/>
        <a:ext cx="1813986" cy="74404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C"/>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A5FA35-8662-4D8D-855C-DE7368DB4DCA}" type="datetimeFigureOut">
              <a:rPr lang="es-EC" smtClean="0"/>
              <a:t>21/1/2025</a:t>
            </a:fld>
            <a:endParaRPr lang="es-EC"/>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C"/>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C"/>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C"/>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100338-5FB6-4D95-B9DB-BA06B718184D}" type="slidenum">
              <a:rPr lang="es-EC" smtClean="0"/>
              <a:t>‹Nº›</a:t>
            </a:fld>
            <a:endParaRPr lang="es-EC"/>
          </a:p>
        </p:txBody>
      </p:sp>
    </p:spTree>
    <p:extLst>
      <p:ext uri="{BB962C8B-B14F-4D97-AF65-F5344CB8AC3E}">
        <p14:creationId xmlns:p14="http://schemas.microsoft.com/office/powerpoint/2010/main" val="32164440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E2635343-9457-4CB7-9D70-544F5620E482}" type="slidenum">
              <a:rPr lang="es-ES" smtClean="0"/>
              <a:t>1</a:t>
            </a:fld>
            <a:endParaRPr lang="es-ES"/>
          </a:p>
        </p:txBody>
      </p:sp>
    </p:spTree>
    <p:extLst>
      <p:ext uri="{BB962C8B-B14F-4D97-AF65-F5344CB8AC3E}">
        <p14:creationId xmlns:p14="http://schemas.microsoft.com/office/powerpoint/2010/main" val="2485572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25B52-3A2C-A12C-5479-D9CC528917D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F983E39-445D-E6CB-DF4F-5A78746623A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5A88D4BE-526C-BE59-491C-717E886C77F2}"/>
              </a:ext>
            </a:extLst>
          </p:cNvPr>
          <p:cNvSpPr>
            <a:spLocks noGrp="1"/>
          </p:cNvSpPr>
          <p:nvPr>
            <p:ph type="body" idx="1"/>
          </p:nvPr>
        </p:nvSpPr>
        <p:spPr/>
        <p:txBody>
          <a:bodyPr/>
          <a:lstStyle/>
          <a:p>
            <a:pPr marL="457200">
              <a:lnSpc>
                <a:spcPct val="107000"/>
              </a:lnSpc>
              <a:spcAft>
                <a:spcPts val="800"/>
              </a:spcAft>
            </a:pP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p>
            <a:pPr algn="l" rtl="0" fontAlgn="base"/>
            <a:endParaRPr lang="es-EC" b="0" i="0" dirty="0">
              <a:solidFill>
                <a:srgbClr val="000000"/>
              </a:solidFill>
              <a:effectLst/>
              <a:latin typeface="Calibri" panose="020F0502020204030204" pitchFamily="34" charset="0"/>
            </a:endParaRPr>
          </a:p>
          <a:p>
            <a:pPr algn="l" rtl="0" fontAlgn="base"/>
            <a:endParaRPr lang="es-EC" b="0" i="0" dirty="0">
              <a:solidFill>
                <a:srgbClr val="000000"/>
              </a:solidFill>
              <a:effectLst/>
              <a:latin typeface="Calibri" panose="020F0502020204030204" pitchFamily="34" charset="0"/>
            </a:endParaRPr>
          </a:p>
          <a:p>
            <a:pPr marL="285750" indent="-285750">
              <a:buFont typeface="Wingdings,Sans-Serif"/>
              <a:buChar char="ü"/>
            </a:pPr>
            <a:endParaRPr lang="en-US" dirty="0">
              <a:cs typeface="Calibri"/>
            </a:endParaRPr>
          </a:p>
        </p:txBody>
      </p:sp>
      <p:sp>
        <p:nvSpPr>
          <p:cNvPr id="4" name="Marcador de número de diapositiva 3">
            <a:extLst>
              <a:ext uri="{FF2B5EF4-FFF2-40B4-BE49-F238E27FC236}">
                <a16:creationId xmlns:a16="http://schemas.microsoft.com/office/drawing/2014/main" id="{FBBD1252-7E95-2471-3990-78DD1795756C}"/>
              </a:ext>
            </a:extLst>
          </p:cNvPr>
          <p:cNvSpPr>
            <a:spLocks noGrp="1"/>
          </p:cNvSpPr>
          <p:nvPr>
            <p:ph type="sldNum" sz="quarter" idx="5"/>
          </p:nvPr>
        </p:nvSpPr>
        <p:spPr/>
        <p:txBody>
          <a:bodyPr/>
          <a:lstStyle/>
          <a:p>
            <a:fld id="{66100338-5FB6-4D95-B9DB-BA06B718184D}" type="slidenum">
              <a:rPr lang="es-EC" smtClean="0"/>
              <a:t>15</a:t>
            </a:fld>
            <a:endParaRPr lang="es-EC"/>
          </a:p>
        </p:txBody>
      </p:sp>
    </p:spTree>
    <p:extLst>
      <p:ext uri="{BB962C8B-B14F-4D97-AF65-F5344CB8AC3E}">
        <p14:creationId xmlns:p14="http://schemas.microsoft.com/office/powerpoint/2010/main" val="29377522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35DE88-AF02-DF0D-0B0B-81B2657C3F9F}"/>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56B7CD9-BD06-B4E0-24B2-7B5D1ED614B7}"/>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3D43DA2B-CB88-354C-3FF3-E7FDF64687A7}"/>
              </a:ext>
            </a:extLst>
          </p:cNvPr>
          <p:cNvSpPr>
            <a:spLocks noGrp="1"/>
          </p:cNvSpPr>
          <p:nvPr>
            <p:ph type="body" idx="1"/>
          </p:nvPr>
        </p:nvSpPr>
        <p:spPr/>
        <p:txBody>
          <a:bodyPr/>
          <a:lstStyle/>
          <a:p>
            <a:pPr marL="457200">
              <a:lnSpc>
                <a:spcPct val="107000"/>
              </a:lnSpc>
              <a:spcAft>
                <a:spcPts val="800"/>
              </a:spcAft>
            </a:pP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p>
            <a:pPr algn="l" rtl="0" fontAlgn="base"/>
            <a:endParaRPr lang="es-EC" b="0" i="0" dirty="0">
              <a:solidFill>
                <a:srgbClr val="000000"/>
              </a:solidFill>
              <a:effectLst/>
              <a:latin typeface="Calibri" panose="020F0502020204030204" pitchFamily="34" charset="0"/>
            </a:endParaRPr>
          </a:p>
          <a:p>
            <a:pPr algn="l" rtl="0" fontAlgn="base"/>
            <a:endParaRPr lang="es-EC" b="0" i="0" dirty="0">
              <a:solidFill>
                <a:srgbClr val="000000"/>
              </a:solidFill>
              <a:effectLst/>
              <a:latin typeface="Calibri" panose="020F0502020204030204" pitchFamily="34" charset="0"/>
            </a:endParaRPr>
          </a:p>
          <a:p>
            <a:pPr marL="285750" indent="-285750">
              <a:buFont typeface="Wingdings,Sans-Serif"/>
              <a:buChar char="ü"/>
            </a:pPr>
            <a:endParaRPr lang="en-US" dirty="0">
              <a:cs typeface="Calibri"/>
            </a:endParaRPr>
          </a:p>
        </p:txBody>
      </p:sp>
      <p:sp>
        <p:nvSpPr>
          <p:cNvPr id="4" name="Marcador de número de diapositiva 3">
            <a:extLst>
              <a:ext uri="{FF2B5EF4-FFF2-40B4-BE49-F238E27FC236}">
                <a16:creationId xmlns:a16="http://schemas.microsoft.com/office/drawing/2014/main" id="{76872B58-834B-6C45-1B27-816D2B98C69A}"/>
              </a:ext>
            </a:extLst>
          </p:cNvPr>
          <p:cNvSpPr>
            <a:spLocks noGrp="1"/>
          </p:cNvSpPr>
          <p:nvPr>
            <p:ph type="sldNum" sz="quarter" idx="5"/>
          </p:nvPr>
        </p:nvSpPr>
        <p:spPr/>
        <p:txBody>
          <a:bodyPr/>
          <a:lstStyle/>
          <a:p>
            <a:fld id="{66100338-5FB6-4D95-B9DB-BA06B718184D}" type="slidenum">
              <a:rPr lang="es-EC" smtClean="0"/>
              <a:t>16</a:t>
            </a:fld>
            <a:endParaRPr lang="es-EC"/>
          </a:p>
        </p:txBody>
      </p:sp>
    </p:spTree>
    <p:extLst>
      <p:ext uri="{BB962C8B-B14F-4D97-AF65-F5344CB8AC3E}">
        <p14:creationId xmlns:p14="http://schemas.microsoft.com/office/powerpoint/2010/main" val="14980328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ADD88B-CF4A-D6B6-FA8B-777F6399560F}"/>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411E1AA6-81A8-BB96-00E0-525B6984BD73}"/>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6C798BA-83AE-5814-58F2-04D8930414D1}"/>
              </a:ext>
            </a:extLst>
          </p:cNvPr>
          <p:cNvSpPr>
            <a:spLocks noGrp="1"/>
          </p:cNvSpPr>
          <p:nvPr>
            <p:ph type="body" idx="1"/>
          </p:nvPr>
        </p:nvSpPr>
        <p:spPr/>
        <p:txBody>
          <a:bodyPr/>
          <a:lstStyle/>
          <a:p>
            <a:pPr marL="457200">
              <a:lnSpc>
                <a:spcPct val="107000"/>
              </a:lnSpc>
              <a:spcAft>
                <a:spcPts val="800"/>
              </a:spcAft>
            </a:pP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p>
            <a:pPr algn="l" rtl="0" fontAlgn="base"/>
            <a:endParaRPr lang="es-EC" b="0" i="0" dirty="0">
              <a:solidFill>
                <a:srgbClr val="000000"/>
              </a:solidFill>
              <a:effectLst/>
              <a:latin typeface="Calibri" panose="020F0502020204030204" pitchFamily="34" charset="0"/>
            </a:endParaRPr>
          </a:p>
          <a:p>
            <a:pPr algn="l" rtl="0" fontAlgn="base"/>
            <a:endParaRPr lang="es-EC" b="0" i="0" dirty="0">
              <a:solidFill>
                <a:srgbClr val="000000"/>
              </a:solidFill>
              <a:effectLst/>
              <a:latin typeface="Calibri" panose="020F0502020204030204" pitchFamily="34" charset="0"/>
            </a:endParaRPr>
          </a:p>
          <a:p>
            <a:pPr marL="285750" indent="-285750">
              <a:buFont typeface="Wingdings,Sans-Serif"/>
              <a:buChar char="ü"/>
            </a:pPr>
            <a:endParaRPr lang="en-US" dirty="0">
              <a:cs typeface="Calibri"/>
            </a:endParaRPr>
          </a:p>
        </p:txBody>
      </p:sp>
      <p:sp>
        <p:nvSpPr>
          <p:cNvPr id="4" name="Marcador de número de diapositiva 3">
            <a:extLst>
              <a:ext uri="{FF2B5EF4-FFF2-40B4-BE49-F238E27FC236}">
                <a16:creationId xmlns:a16="http://schemas.microsoft.com/office/drawing/2014/main" id="{CF4D4471-29DE-7C15-B275-FEFD627FEC51}"/>
              </a:ext>
            </a:extLst>
          </p:cNvPr>
          <p:cNvSpPr>
            <a:spLocks noGrp="1"/>
          </p:cNvSpPr>
          <p:nvPr>
            <p:ph type="sldNum" sz="quarter" idx="5"/>
          </p:nvPr>
        </p:nvSpPr>
        <p:spPr/>
        <p:txBody>
          <a:bodyPr/>
          <a:lstStyle/>
          <a:p>
            <a:fld id="{66100338-5FB6-4D95-B9DB-BA06B718184D}" type="slidenum">
              <a:rPr lang="es-EC" smtClean="0"/>
              <a:t>17</a:t>
            </a:fld>
            <a:endParaRPr lang="es-EC"/>
          </a:p>
        </p:txBody>
      </p:sp>
    </p:spTree>
    <p:extLst>
      <p:ext uri="{BB962C8B-B14F-4D97-AF65-F5344CB8AC3E}">
        <p14:creationId xmlns:p14="http://schemas.microsoft.com/office/powerpoint/2010/main" val="877677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Wingdings,Sans-Serif"/>
              <a:buChar char="ü"/>
            </a:pPr>
            <a:r>
              <a:rPr lang="en-US" dirty="0">
                <a:cs typeface="Calibri"/>
              </a:rPr>
              <a:t>El objetivo que de la Norma es prescriber el tratamiento contable del Impuesto a la </a:t>
            </a:r>
            <a:r>
              <a:rPr lang="en-US" dirty="0" err="1">
                <a:cs typeface="Calibri"/>
              </a:rPr>
              <a:t>Renta</a:t>
            </a:r>
            <a:r>
              <a:rPr lang="en-US" dirty="0">
                <a:cs typeface="Calibri"/>
              </a:rPr>
              <a:t>  </a:t>
            </a:r>
            <a:r>
              <a:rPr lang="en-US" dirty="0" err="1">
                <a:cs typeface="Calibri"/>
              </a:rPr>
              <a:t>en</a:t>
            </a:r>
            <a:r>
              <a:rPr lang="en-US" dirty="0">
                <a:cs typeface="Calibri"/>
              </a:rPr>
              <a:t> el que </a:t>
            </a:r>
            <a:r>
              <a:rPr lang="en-US" dirty="0" err="1">
                <a:cs typeface="Calibri"/>
              </a:rPr>
              <a:t>una</a:t>
            </a:r>
            <a:r>
              <a:rPr lang="en-US" dirty="0">
                <a:cs typeface="Calibri"/>
              </a:rPr>
              <a:t> </a:t>
            </a:r>
            <a:r>
              <a:rPr lang="en-US" dirty="0" err="1">
                <a:cs typeface="Calibri"/>
              </a:rPr>
              <a:t>entidad</a:t>
            </a:r>
            <a:r>
              <a:rPr lang="en-US" dirty="0">
                <a:cs typeface="Calibri"/>
              </a:rPr>
              <a:t> </a:t>
            </a:r>
            <a:r>
              <a:rPr lang="en-US" dirty="0" err="1">
                <a:cs typeface="Calibri"/>
              </a:rPr>
              <a:t>reconozca</a:t>
            </a:r>
            <a:r>
              <a:rPr lang="en-US" dirty="0">
                <a:cs typeface="Calibri"/>
              </a:rPr>
              <a:t> las consecuencias </a:t>
            </a:r>
            <a:r>
              <a:rPr lang="en-US" dirty="0" err="1">
                <a:cs typeface="Calibri"/>
              </a:rPr>
              <a:t>fiscales</a:t>
            </a:r>
            <a:r>
              <a:rPr lang="en-US" dirty="0">
                <a:cs typeface="Calibri"/>
              </a:rPr>
              <a:t>, ACTUALES Y FUTURAS de </a:t>
            </a:r>
            <a:r>
              <a:rPr lang="en-US" dirty="0" err="1">
                <a:cs typeface="Calibri"/>
              </a:rPr>
              <a:t>transacciones</a:t>
            </a:r>
            <a:r>
              <a:rPr lang="en-US" dirty="0">
                <a:cs typeface="Calibri"/>
              </a:rPr>
              <a:t> y </a:t>
            </a:r>
            <a:r>
              <a:rPr lang="en-US" dirty="0" err="1">
                <a:cs typeface="Calibri"/>
              </a:rPr>
              <a:t>otros</a:t>
            </a:r>
            <a:r>
              <a:rPr lang="en-US" dirty="0">
                <a:cs typeface="Calibri"/>
              </a:rPr>
              <a:t> </a:t>
            </a:r>
            <a:r>
              <a:rPr lang="en-US" dirty="0" err="1">
                <a:cs typeface="Calibri"/>
              </a:rPr>
              <a:t>sucesos</a:t>
            </a:r>
            <a:r>
              <a:rPr lang="en-US" dirty="0">
                <a:cs typeface="Calibri"/>
              </a:rPr>
              <a:t> que </a:t>
            </a:r>
            <a:r>
              <a:rPr lang="en-US" dirty="0" err="1">
                <a:cs typeface="Calibri"/>
              </a:rPr>
              <a:t>sehayan</a:t>
            </a:r>
            <a:r>
              <a:rPr lang="en-US" dirty="0">
                <a:cs typeface="Calibri"/>
              </a:rPr>
              <a:t> </a:t>
            </a:r>
            <a:r>
              <a:rPr lang="en-US" dirty="0" err="1">
                <a:cs typeface="Calibri"/>
              </a:rPr>
              <a:t>reconocido</a:t>
            </a:r>
            <a:r>
              <a:rPr lang="en-US" dirty="0">
                <a:cs typeface="Calibri"/>
              </a:rPr>
              <a:t> </a:t>
            </a:r>
            <a:r>
              <a:rPr lang="en-US" dirty="0" err="1">
                <a:cs typeface="Calibri"/>
              </a:rPr>
              <a:t>en</a:t>
            </a:r>
            <a:r>
              <a:rPr lang="en-US" dirty="0">
                <a:cs typeface="Calibri"/>
              </a:rPr>
              <a:t> </a:t>
            </a:r>
            <a:r>
              <a:rPr lang="en-US" dirty="0" err="1">
                <a:cs typeface="Calibri"/>
              </a:rPr>
              <a:t>los</a:t>
            </a:r>
            <a:r>
              <a:rPr lang="en-US" dirty="0">
                <a:cs typeface="Calibri"/>
              </a:rPr>
              <a:t> </a:t>
            </a:r>
            <a:r>
              <a:rPr lang="en-US" dirty="0" err="1">
                <a:cs typeface="Calibri"/>
              </a:rPr>
              <a:t>estados</a:t>
            </a:r>
            <a:r>
              <a:rPr lang="en-US" dirty="0">
                <a:cs typeface="Calibri"/>
              </a:rPr>
              <a:t> </a:t>
            </a:r>
            <a:r>
              <a:rPr lang="en-US" dirty="0" err="1">
                <a:cs typeface="Calibri"/>
              </a:rPr>
              <a:t>financieros</a:t>
            </a:r>
            <a:r>
              <a:rPr lang="en-US" dirty="0">
                <a:cs typeface="Calibri"/>
              </a:rPr>
              <a:t>.</a:t>
            </a:r>
          </a:p>
          <a:p>
            <a:pPr marL="171450" indent="-171450">
              <a:buFont typeface="Wingdings,Sans-Serif"/>
              <a:buChar char="ü"/>
            </a:pPr>
            <a:endParaRPr lang="en-US" dirty="0">
              <a:cs typeface="Calibri"/>
            </a:endParaRPr>
          </a:p>
          <a:p>
            <a:pPr marL="0" indent="0">
              <a:buFont typeface="Wingdings,Sans-Serif"/>
              <a:buNone/>
            </a:pPr>
            <a:endParaRPr lang="en-US" dirty="0">
              <a:cs typeface="Calibri"/>
            </a:endParaRPr>
          </a:p>
        </p:txBody>
      </p:sp>
      <p:sp>
        <p:nvSpPr>
          <p:cNvPr id="4" name="Marcador de número de diapositiva 3"/>
          <p:cNvSpPr>
            <a:spLocks noGrp="1"/>
          </p:cNvSpPr>
          <p:nvPr>
            <p:ph type="sldNum" sz="quarter" idx="5"/>
          </p:nvPr>
        </p:nvSpPr>
        <p:spPr/>
        <p:txBody>
          <a:bodyPr/>
          <a:lstStyle/>
          <a:p>
            <a:fld id="{66100338-5FB6-4D95-B9DB-BA06B718184D}" type="slidenum">
              <a:rPr lang="es-EC" smtClean="0"/>
              <a:t>3</a:t>
            </a:fld>
            <a:endParaRPr lang="es-EC"/>
          </a:p>
        </p:txBody>
      </p:sp>
    </p:spTree>
    <p:extLst>
      <p:ext uri="{BB962C8B-B14F-4D97-AF65-F5344CB8AC3E}">
        <p14:creationId xmlns:p14="http://schemas.microsoft.com/office/powerpoint/2010/main" val="1800830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cs typeface="Calibri"/>
            </a:endParaRPr>
          </a:p>
        </p:txBody>
      </p:sp>
      <p:sp>
        <p:nvSpPr>
          <p:cNvPr id="4" name="Marcador de número de diapositiva 3"/>
          <p:cNvSpPr>
            <a:spLocks noGrp="1"/>
          </p:cNvSpPr>
          <p:nvPr>
            <p:ph type="sldNum" sz="quarter" idx="5"/>
          </p:nvPr>
        </p:nvSpPr>
        <p:spPr/>
        <p:txBody>
          <a:bodyPr/>
          <a:lstStyle/>
          <a:p>
            <a:fld id="{66100338-5FB6-4D95-B9DB-BA06B718184D}" type="slidenum">
              <a:rPr lang="es-EC" smtClean="0"/>
              <a:t>4</a:t>
            </a:fld>
            <a:endParaRPr lang="es-EC"/>
          </a:p>
        </p:txBody>
      </p:sp>
    </p:spTree>
    <p:extLst>
      <p:ext uri="{BB962C8B-B14F-4D97-AF65-F5344CB8AC3E}">
        <p14:creationId xmlns:p14="http://schemas.microsoft.com/office/powerpoint/2010/main" val="1331098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342900" lvl="0" indent="-342900">
              <a:lnSpc>
                <a:spcPct val="107000"/>
              </a:lnSpc>
              <a:spcAft>
                <a:spcPts val="800"/>
              </a:spcAft>
              <a:buFont typeface="Arial" panose="020B0604020202020204" pitchFamily="34" charset="0"/>
              <a:buChar char="•"/>
              <a:tabLst>
                <a:tab pos="457200" algn="l"/>
              </a:tabLst>
            </a:pPr>
            <a:r>
              <a:rPr lang="es-ES" sz="1800" b="1" dirty="0">
                <a:effectLst/>
                <a:latin typeface="Calibri" panose="020F0502020204030204" pitchFamily="34" charset="0"/>
                <a:ea typeface="Calibri" panose="020F0502020204030204" pitchFamily="34" charset="0"/>
                <a:cs typeface="Times New Roman" panose="02020603050405020304" pitchFamily="18" charset="0"/>
              </a:rPr>
              <a:t>Estamos obligados a una aplicación estricta de la NIIF y a un cumplimiento estricto de la Leyes</a:t>
            </a:r>
            <a:endParaRPr lang="es-EC"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s-EC" sz="1800" i="1" dirty="0">
                <a:effectLst/>
                <a:latin typeface="Calibri" panose="020F0502020204030204" pitchFamily="34" charset="0"/>
                <a:ea typeface="Calibri" panose="020F0502020204030204" pitchFamily="34" charset="0"/>
                <a:cs typeface="Times New Roman" panose="02020603050405020304" pitchFamily="18" charset="0"/>
              </a:rPr>
              <a:t>Las NIIF nos enseña cómo aplicar los diferentes principios contables, </a:t>
            </a:r>
            <a:r>
              <a:rPr lang="es-EC" sz="1800" b="1" i="1" dirty="0">
                <a:effectLst/>
                <a:latin typeface="Calibri" panose="020F0502020204030204" pitchFamily="34" charset="0"/>
                <a:ea typeface="Calibri" panose="020F0502020204030204" pitchFamily="34" charset="0"/>
                <a:cs typeface="Times New Roman" panose="02020603050405020304" pitchFamily="18" charset="0"/>
              </a:rPr>
              <a:t>la Ley Tributaria y su reglamento nos enseña cómo aplicar las diferentes reglas para determinar los </a:t>
            </a:r>
            <a:r>
              <a:rPr lang="es-EC" sz="1800" i="1" dirty="0">
                <a:effectLst/>
                <a:latin typeface="Calibri" panose="020F0502020204030204" pitchFamily="34" charset="0"/>
                <a:ea typeface="Calibri" panose="020F0502020204030204" pitchFamily="34" charset="0"/>
                <a:cs typeface="Times New Roman" panose="02020603050405020304" pitchFamily="18" charset="0"/>
              </a:rPr>
              <a:t>ingresos gravados, exentos, no sujetos de renta, los gastos no deducibles y deducibles, deducciones especiales </a:t>
            </a:r>
            <a:r>
              <a:rPr lang="es-EC" sz="1800" b="1" i="1" dirty="0">
                <a:effectLst/>
                <a:latin typeface="Calibri" panose="020F0502020204030204" pitchFamily="34" charset="0"/>
                <a:ea typeface="Calibri" panose="020F0502020204030204" pitchFamily="34" charset="0"/>
                <a:cs typeface="Times New Roman" panose="02020603050405020304" pitchFamily="18" charset="0"/>
              </a:rPr>
              <a:t>y establecen los diferentes casos aceptados  que dan origen a activos por impuestos diferidos.</a:t>
            </a:r>
            <a:r>
              <a:rPr lang="es-EC" sz="1800" b="1" dirty="0">
                <a:effectLst/>
                <a:latin typeface="Calibri" panose="020F0502020204030204" pitchFamily="34" charset="0"/>
                <a:ea typeface="Calibri" panose="020F0502020204030204" pitchFamily="34" charset="0"/>
                <a:cs typeface="Times New Roman" panose="02020603050405020304" pitchFamily="18" charset="0"/>
              </a:rPr>
              <a:t>​</a:t>
            </a:r>
            <a:endParaRPr lang="es-EC"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es-ES" sz="1800" b="1" dirty="0">
                <a:effectLst/>
                <a:latin typeface="Calibri" panose="020F0502020204030204" pitchFamily="34" charset="0"/>
                <a:ea typeface="Calibri" panose="020F0502020204030204" pitchFamily="34" charset="0"/>
                <a:cs typeface="Times New Roman" panose="02020603050405020304" pitchFamily="18" charset="0"/>
              </a:rPr>
              <a:t>El objetivo del fisco es </a:t>
            </a:r>
            <a:r>
              <a:rPr lang="es-ES" sz="1800" b="1" dirty="0" err="1">
                <a:effectLst/>
                <a:latin typeface="Calibri" panose="020F0502020204030204" pitchFamily="34" charset="0"/>
                <a:ea typeface="Calibri" panose="020F0502020204030204" pitchFamily="34" charset="0"/>
                <a:cs typeface="Times New Roman" panose="02020603050405020304" pitchFamily="18" charset="0"/>
              </a:rPr>
              <a:t>recuadar</a:t>
            </a:r>
            <a:r>
              <a:rPr lang="es-ES" sz="1800" b="1" dirty="0">
                <a:effectLst/>
                <a:latin typeface="Calibri" panose="020F0502020204030204" pitchFamily="34" charset="0"/>
                <a:ea typeface="Calibri" panose="020F0502020204030204" pitchFamily="34" charset="0"/>
                <a:cs typeface="Times New Roman" panose="02020603050405020304" pitchFamily="18" charset="0"/>
              </a:rPr>
              <a:t> impuestos y para ello cuenta con una Ley, Reglamento, Código, circulares, resoluciones,</a:t>
            </a:r>
            <a:endParaRPr lang="es-EC"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cs typeface="Calibri"/>
            </a:endParaRPr>
          </a:p>
        </p:txBody>
      </p:sp>
      <p:sp>
        <p:nvSpPr>
          <p:cNvPr id="4" name="Marcador de número de diapositiva 3"/>
          <p:cNvSpPr>
            <a:spLocks noGrp="1"/>
          </p:cNvSpPr>
          <p:nvPr>
            <p:ph type="sldNum" sz="quarter" idx="5"/>
          </p:nvPr>
        </p:nvSpPr>
        <p:spPr/>
        <p:txBody>
          <a:bodyPr/>
          <a:lstStyle/>
          <a:p>
            <a:fld id="{66100338-5FB6-4D95-B9DB-BA06B718184D}" type="slidenum">
              <a:rPr lang="es-EC" smtClean="0"/>
              <a:t>5</a:t>
            </a:fld>
            <a:endParaRPr lang="es-EC"/>
          </a:p>
        </p:txBody>
      </p:sp>
    </p:spTree>
    <p:extLst>
      <p:ext uri="{BB962C8B-B14F-4D97-AF65-F5344CB8AC3E}">
        <p14:creationId xmlns:p14="http://schemas.microsoft.com/office/powerpoint/2010/main" val="2843106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Wingdings,Sans-Serif"/>
              <a:buChar char="ü"/>
            </a:pPr>
            <a:endParaRPr lang="es-EC" dirty="0"/>
          </a:p>
          <a:p>
            <a:pPr marL="285750" indent="-285750">
              <a:buFont typeface="Wingdings,Sans-Serif"/>
              <a:buChar char="ü"/>
            </a:pPr>
            <a:r>
              <a:rPr lang="es-ES" dirty="0"/>
              <a:t>Los impuestos diferidos en Ecuador también son un tema fiscal de relevancia ya que  la Ley nos habla de diferencias temporarias deducibles e imponibles y de los impuestos  diferidos que nacen de estas.</a:t>
            </a:r>
          </a:p>
          <a:p>
            <a:pPr marL="285750" indent="-285750">
              <a:buFont typeface="Wingdings,Sans-Serif"/>
              <a:buChar char="ü"/>
            </a:pPr>
            <a:endParaRPr lang="en-US" dirty="0">
              <a:cs typeface="Calibri"/>
            </a:endParaRPr>
          </a:p>
        </p:txBody>
      </p:sp>
      <p:sp>
        <p:nvSpPr>
          <p:cNvPr id="4" name="Marcador de número de diapositiva 3"/>
          <p:cNvSpPr>
            <a:spLocks noGrp="1"/>
          </p:cNvSpPr>
          <p:nvPr>
            <p:ph type="sldNum" sz="quarter" idx="5"/>
          </p:nvPr>
        </p:nvSpPr>
        <p:spPr/>
        <p:txBody>
          <a:bodyPr/>
          <a:lstStyle/>
          <a:p>
            <a:fld id="{66100338-5FB6-4D95-B9DB-BA06B718184D}" type="slidenum">
              <a:rPr lang="es-EC" smtClean="0"/>
              <a:t>6</a:t>
            </a:fld>
            <a:endParaRPr lang="es-EC"/>
          </a:p>
        </p:txBody>
      </p:sp>
    </p:spTree>
    <p:extLst>
      <p:ext uri="{BB962C8B-B14F-4D97-AF65-F5344CB8AC3E}">
        <p14:creationId xmlns:p14="http://schemas.microsoft.com/office/powerpoint/2010/main" val="2824034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457200">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Los Estados Financieros  deben incluir al menos las estimaciones básicas  y necesarias si les son aplicables que establece las NIIF sobre las cuales se pueden generan diferencias ya sean </a:t>
            </a:r>
            <a:r>
              <a:rPr lang="es-ES" sz="1800" b="1" dirty="0">
                <a:effectLst/>
                <a:latin typeface="Calibri" panose="020F0502020204030204" pitchFamily="34" charset="0"/>
                <a:ea typeface="Calibri" panose="020F0502020204030204" pitchFamily="34" charset="0"/>
                <a:cs typeface="Times New Roman" panose="02020603050405020304" pitchFamily="18" charset="0"/>
              </a:rPr>
              <a:t>temporarias o permanentes.</a:t>
            </a:r>
            <a:endParaRPr lang="es-EC" sz="18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nSpc>
                <a:spcPct val="107000"/>
              </a:lnSpc>
              <a:spcAft>
                <a:spcPts val="800"/>
              </a:spcAft>
            </a:pPr>
            <a:r>
              <a:rPr lang="es-EC" sz="1800" b="1" dirty="0">
                <a:effectLst/>
                <a:latin typeface="Calibri" panose="020F0502020204030204" pitchFamily="34" charset="0"/>
                <a:ea typeface="Calibri" panose="020F0502020204030204" pitchFamily="34" charset="0"/>
                <a:cs typeface="Times New Roman" panose="02020603050405020304" pitchFamily="18" charset="0"/>
              </a:rPr>
              <a:t>Las diferencias temporarias</a:t>
            </a:r>
            <a:r>
              <a:rPr lang="es-EC" sz="1800" dirty="0">
                <a:effectLst/>
                <a:latin typeface="Calibri" panose="020F0502020204030204" pitchFamily="34" charset="0"/>
                <a:ea typeface="Calibri" panose="020F0502020204030204" pitchFamily="34" charset="0"/>
                <a:cs typeface="Times New Roman" panose="02020603050405020304" pitchFamily="18" charset="0"/>
              </a:rPr>
              <a:t> pueden ser </a:t>
            </a:r>
            <a:r>
              <a:rPr lang="es-EC" sz="1800" b="1" dirty="0">
                <a:effectLst/>
                <a:latin typeface="Calibri" panose="020F0502020204030204" pitchFamily="34" charset="0"/>
                <a:ea typeface="Calibri" panose="020F0502020204030204" pitchFamily="34" charset="0"/>
                <a:cs typeface="Times New Roman" panose="02020603050405020304" pitchFamily="18" charset="0"/>
              </a:rPr>
              <a:t>deducibles activo</a:t>
            </a:r>
            <a:r>
              <a:rPr lang="es-EC" sz="1800" dirty="0">
                <a:effectLst/>
                <a:latin typeface="Calibri" panose="020F0502020204030204" pitchFamily="34" charset="0"/>
                <a:ea typeface="Calibri" panose="020F0502020204030204" pitchFamily="34" charset="0"/>
                <a:cs typeface="Times New Roman" panose="02020603050405020304" pitchFamily="18" charset="0"/>
              </a:rPr>
              <a:t> </a:t>
            </a:r>
            <a:r>
              <a:rPr lang="es-EC"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o imponibles pasivo.</a:t>
            </a:r>
            <a:endParaRPr lang="es-EC"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s-ES" sz="1800" b="1" dirty="0">
                <a:effectLst/>
                <a:latin typeface="Calibri" panose="020F0502020204030204" pitchFamily="34" charset="0"/>
                <a:ea typeface="Calibri" panose="020F0502020204030204" pitchFamily="34" charset="0"/>
                <a:cs typeface="Times New Roman" panose="02020603050405020304" pitchFamily="18" charset="0"/>
              </a:rPr>
              <a:t>Activos:</a:t>
            </a:r>
            <a:r>
              <a:rPr lang="es-ES" sz="1800" dirty="0">
                <a:effectLst/>
                <a:latin typeface="Calibri" panose="020F0502020204030204" pitchFamily="34" charset="0"/>
                <a:ea typeface="Calibri" panose="020F0502020204030204" pitchFamily="34" charset="0"/>
                <a:cs typeface="Times New Roman" panose="02020603050405020304" pitchFamily="18" charset="0"/>
              </a:rPr>
              <a:t> Cuando el contribuyente paga un mayor impuesto en el presente, pudiendo reponerse de ese pago en los periodos siguientes. Por ejemplo, si la compañía obtiene pérdidas fiscales, con lo cual se genera un crédito fiscal que puede utilizar en los periodos posteriores.</a:t>
            </a:r>
            <a:endParaRPr lang="es-EC"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es-ES" sz="1800" b="1" dirty="0">
                <a:effectLst/>
                <a:latin typeface="Calibri" panose="020F0502020204030204" pitchFamily="34" charset="0"/>
                <a:ea typeface="Calibri" panose="020F0502020204030204" pitchFamily="34" charset="0"/>
                <a:cs typeface="Times New Roman" panose="02020603050405020304" pitchFamily="18" charset="0"/>
              </a:rPr>
              <a:t>Pasivos</a:t>
            </a:r>
            <a:r>
              <a:rPr lang="es-ES" sz="1800" dirty="0">
                <a:effectLst/>
                <a:latin typeface="Calibri" panose="020F0502020204030204" pitchFamily="34" charset="0"/>
                <a:ea typeface="Calibri" panose="020F0502020204030204" pitchFamily="34" charset="0"/>
                <a:cs typeface="Times New Roman" panose="02020603050405020304" pitchFamily="18" charset="0"/>
              </a:rPr>
              <a:t>: Cuando el contribuyente paga un impuesto menor hoy , quedando una obligación de pago que deberá ser saldada en los periodos siguientes. Por ejemplo, por un aumento en la valorización de inversiones financieras.</a:t>
            </a:r>
            <a:endParaRPr lang="es-EC"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es-EC" sz="1800" dirty="0">
                <a:effectLst/>
                <a:latin typeface="Calibri" panose="020F0502020204030204" pitchFamily="34" charset="0"/>
                <a:ea typeface="Calibri" panose="020F0502020204030204" pitchFamily="34" charset="0"/>
                <a:cs typeface="Times New Roman" panose="02020603050405020304" pitchFamily="18" charset="0"/>
              </a:rPr>
              <a:t>Los activos o pasivos por impuestos diferidos nacen de las diferencia temporarias </a:t>
            </a:r>
            <a:r>
              <a:rPr lang="es-EC" sz="1800" b="1" dirty="0">
                <a:effectLst/>
                <a:latin typeface="Calibri" panose="020F0502020204030204" pitchFamily="34" charset="0"/>
                <a:ea typeface="Calibri" panose="020F0502020204030204" pitchFamily="34" charset="0"/>
                <a:cs typeface="Times New Roman" panose="02020603050405020304" pitchFamily="18" charset="0"/>
              </a:rPr>
              <a:t>deducibles</a:t>
            </a:r>
            <a:r>
              <a:rPr lang="es-EC" sz="1800" dirty="0">
                <a:effectLst/>
                <a:latin typeface="Calibri" panose="020F0502020204030204" pitchFamily="34" charset="0"/>
                <a:ea typeface="Calibri" panose="020F0502020204030204" pitchFamily="34" charset="0"/>
                <a:cs typeface="Times New Roman" panose="02020603050405020304" pitchFamily="18" charset="0"/>
              </a:rPr>
              <a:t> </a:t>
            </a:r>
            <a:r>
              <a:rPr lang="es-EC" sz="1800" b="1" dirty="0">
                <a:effectLst/>
                <a:latin typeface="Calibri" panose="020F0502020204030204" pitchFamily="34" charset="0"/>
                <a:ea typeface="Calibri" panose="020F0502020204030204" pitchFamily="34" charset="0"/>
                <a:cs typeface="Times New Roman" panose="02020603050405020304" pitchFamily="18" charset="0"/>
              </a:rPr>
              <a:t>e imponibles </a:t>
            </a:r>
            <a:r>
              <a:rPr lang="es-EC" sz="1800" dirty="0">
                <a:effectLst/>
                <a:latin typeface="Calibri" panose="020F0502020204030204" pitchFamily="34" charset="0"/>
                <a:ea typeface="Calibri" panose="020F0502020204030204" pitchFamily="34" charset="0"/>
                <a:cs typeface="Times New Roman" panose="02020603050405020304" pitchFamily="18" charset="0"/>
              </a:rPr>
              <a:t>que nacen de las estimaciones contables realizadas y aceptadas por el fisco en su reglamento.</a:t>
            </a:r>
          </a:p>
          <a:p>
            <a:pPr marL="457200">
              <a:lnSpc>
                <a:spcPct val="107000"/>
              </a:lnSpc>
              <a:spcAft>
                <a:spcPts val="800"/>
              </a:spcAft>
            </a:pPr>
            <a:r>
              <a:rPr lang="es-EC" sz="1800" dirty="0">
                <a:effectLst/>
                <a:latin typeface="Calibri" panose="020F0502020204030204" pitchFamily="34" charset="0"/>
                <a:ea typeface="Calibri" panose="020F0502020204030204" pitchFamily="34" charset="0"/>
                <a:cs typeface="Times New Roman" panose="02020603050405020304" pitchFamily="18" charset="0"/>
              </a:rPr>
              <a:t>Esto efectos Activos o pasivos  diferido afectan directamente al Impuesto a la Renta Diferido.</a:t>
            </a:r>
          </a:p>
          <a:p>
            <a:pPr marL="0" indent="0">
              <a:buFont typeface="Wingdings,Sans-Serif"/>
              <a:buNone/>
            </a:pPr>
            <a:endParaRPr lang="en-US" dirty="0">
              <a:cs typeface="Calibri"/>
            </a:endParaRPr>
          </a:p>
        </p:txBody>
      </p:sp>
      <p:sp>
        <p:nvSpPr>
          <p:cNvPr id="4" name="Marcador de número de diapositiva 3"/>
          <p:cNvSpPr>
            <a:spLocks noGrp="1"/>
          </p:cNvSpPr>
          <p:nvPr>
            <p:ph type="sldNum" sz="quarter" idx="5"/>
          </p:nvPr>
        </p:nvSpPr>
        <p:spPr/>
        <p:txBody>
          <a:bodyPr/>
          <a:lstStyle/>
          <a:p>
            <a:fld id="{66100338-5FB6-4D95-B9DB-BA06B718184D}" type="slidenum">
              <a:rPr lang="es-EC" smtClean="0"/>
              <a:t>7</a:t>
            </a:fld>
            <a:endParaRPr lang="es-EC"/>
          </a:p>
        </p:txBody>
      </p:sp>
    </p:spTree>
    <p:extLst>
      <p:ext uri="{BB962C8B-B14F-4D97-AF65-F5344CB8AC3E}">
        <p14:creationId xmlns:p14="http://schemas.microsoft.com/office/powerpoint/2010/main" val="2216805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342900" lvl="0" indent="-342900">
              <a:lnSpc>
                <a:spcPct val="107000"/>
              </a:lnSpc>
              <a:spcAft>
                <a:spcPts val="800"/>
              </a:spcAft>
              <a:buFont typeface="Arial" panose="020B0604020202020204" pitchFamily="34" charset="0"/>
              <a:buChar char="•"/>
              <a:tabLst>
                <a:tab pos="457200" algn="l"/>
              </a:tabLs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LAS DIFERENCIAS PERMANENTES SON VALORES  EN MAS O EN MENOS EN LA DETERMINACION DEL IMPUESTO A LA RENTA </a:t>
            </a:r>
            <a:r>
              <a:rPr lang="es-ES" sz="1800" b="1" dirty="0">
                <a:effectLst/>
                <a:latin typeface="Calibri" panose="020F0502020204030204" pitchFamily="34" charset="0"/>
                <a:ea typeface="Calibri" panose="020F0502020204030204" pitchFamily="34" charset="0"/>
                <a:cs typeface="Times New Roman" panose="02020603050405020304" pitchFamily="18" charset="0"/>
              </a:rPr>
              <a:t>por concepto de gastos que no serán deducibles o ingresos que no serán gravables en ningún período fiscal.</a:t>
            </a:r>
          </a:p>
          <a:p>
            <a:pPr marL="342900" marR="0" lvl="0" indent="-342900" algn="l" defTabSz="914400" rtl="0" eaLnBrk="1" fontAlgn="auto" latinLnBrk="0" hangingPunct="1">
              <a:lnSpc>
                <a:spcPct val="107000"/>
              </a:lnSpc>
              <a:spcBef>
                <a:spcPts val="0"/>
              </a:spcBef>
              <a:spcAft>
                <a:spcPts val="800"/>
              </a:spcAft>
              <a:buClrTx/>
              <a:buSzTx/>
              <a:buFont typeface="Arial" panose="020B0604020202020204" pitchFamily="34" charset="0"/>
              <a:buChar char="•"/>
              <a:tabLst>
                <a:tab pos="457200" algn="l"/>
              </a:tabLst>
              <a:defRPr/>
            </a:pPr>
            <a:r>
              <a:rPr lang="es-ES" sz="1800" dirty="0"/>
              <a:t>Para propósitos tributarios el formulario de declaración de IR 101 existen casilleros que identifican las generaciones y disminuciones de estos impuestos diferidos.</a:t>
            </a:r>
          </a:p>
          <a:p>
            <a:pPr marL="342900" lvl="0" indent="-342900">
              <a:lnSpc>
                <a:spcPct val="107000"/>
              </a:lnSpc>
              <a:spcAft>
                <a:spcPts val="800"/>
              </a:spcAft>
              <a:buFont typeface="Arial" panose="020B0604020202020204" pitchFamily="34" charset="0"/>
              <a:buChar char="•"/>
              <a:tabLst>
                <a:tab pos="457200" algn="l"/>
              </a:tabLst>
            </a:pPr>
            <a:endParaRPr lang="es-ES" sz="1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endParaRPr lang="es-EC"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 LAS DIF TEMPORARIAS PAGUE O COBRE HOY RECUPERE O PAGUE EN PERIODOS CONTABLES  FUTUROS.</a:t>
            </a:r>
            <a:endParaRPr lang="es-EC"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Wingdings,Sans-Serif"/>
              <a:buChar char="ü"/>
            </a:pPr>
            <a:endParaRPr lang="en-US" dirty="0">
              <a:cs typeface="Calibri"/>
            </a:endParaRPr>
          </a:p>
        </p:txBody>
      </p:sp>
      <p:sp>
        <p:nvSpPr>
          <p:cNvPr id="4" name="Marcador de número de diapositiva 3"/>
          <p:cNvSpPr>
            <a:spLocks noGrp="1"/>
          </p:cNvSpPr>
          <p:nvPr>
            <p:ph type="sldNum" sz="quarter" idx="5"/>
          </p:nvPr>
        </p:nvSpPr>
        <p:spPr/>
        <p:txBody>
          <a:bodyPr/>
          <a:lstStyle/>
          <a:p>
            <a:fld id="{66100338-5FB6-4D95-B9DB-BA06B718184D}" type="slidenum">
              <a:rPr lang="es-EC" smtClean="0"/>
              <a:t>8</a:t>
            </a:fld>
            <a:endParaRPr lang="es-EC"/>
          </a:p>
        </p:txBody>
      </p:sp>
    </p:spTree>
    <p:extLst>
      <p:ext uri="{BB962C8B-B14F-4D97-AF65-F5344CB8AC3E}">
        <p14:creationId xmlns:p14="http://schemas.microsoft.com/office/powerpoint/2010/main" val="766340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457200">
              <a:lnSpc>
                <a:spcPct val="107000"/>
              </a:lnSpc>
              <a:spcAft>
                <a:spcPts val="800"/>
              </a:spcAft>
            </a:pPr>
            <a:endParaRPr lang="es-EC" sz="1200" dirty="0">
              <a:effectLst/>
              <a:latin typeface="Calibri" panose="020F0502020204030204" pitchFamily="34" charset="0"/>
              <a:ea typeface="Calibri" panose="020F0502020204030204" pitchFamily="34" charset="0"/>
              <a:cs typeface="Times New Roman" panose="02020603050405020304" pitchFamily="18" charset="0"/>
            </a:endParaRPr>
          </a:p>
          <a:p>
            <a:pPr algn="l" rtl="0" fontAlgn="base"/>
            <a:endParaRPr lang="es-EC" b="0" i="0" dirty="0">
              <a:solidFill>
                <a:srgbClr val="000000"/>
              </a:solidFill>
              <a:effectLst/>
              <a:latin typeface="Calibri" panose="020F0502020204030204" pitchFamily="34" charset="0"/>
            </a:endParaRPr>
          </a:p>
          <a:p>
            <a:pPr algn="l" rtl="0" fontAlgn="base"/>
            <a:endParaRPr lang="es-EC" b="0" i="0" dirty="0">
              <a:solidFill>
                <a:srgbClr val="000000"/>
              </a:solidFill>
              <a:effectLst/>
              <a:latin typeface="Calibri" panose="020F0502020204030204" pitchFamily="34" charset="0"/>
            </a:endParaRPr>
          </a:p>
          <a:p>
            <a:pPr marL="285750" indent="-285750">
              <a:buFont typeface="Wingdings,Sans-Serif"/>
              <a:buChar char="ü"/>
            </a:pPr>
            <a:endParaRPr lang="en-US" dirty="0">
              <a:cs typeface="Calibri"/>
            </a:endParaRPr>
          </a:p>
        </p:txBody>
      </p:sp>
      <p:sp>
        <p:nvSpPr>
          <p:cNvPr id="4" name="Marcador de número de diapositiva 3"/>
          <p:cNvSpPr>
            <a:spLocks noGrp="1"/>
          </p:cNvSpPr>
          <p:nvPr>
            <p:ph type="sldNum" sz="quarter" idx="5"/>
          </p:nvPr>
        </p:nvSpPr>
        <p:spPr/>
        <p:txBody>
          <a:bodyPr/>
          <a:lstStyle/>
          <a:p>
            <a:fld id="{66100338-5FB6-4D95-B9DB-BA06B718184D}" type="slidenum">
              <a:rPr lang="es-EC" smtClean="0"/>
              <a:t>9</a:t>
            </a:fld>
            <a:endParaRPr lang="es-EC"/>
          </a:p>
        </p:txBody>
      </p:sp>
    </p:spTree>
    <p:extLst>
      <p:ext uri="{BB962C8B-B14F-4D97-AF65-F5344CB8AC3E}">
        <p14:creationId xmlns:p14="http://schemas.microsoft.com/office/powerpoint/2010/main" val="40617482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l" fontAlgn="base"/>
            <a:r>
              <a:rPr lang="es-ES" b="0" i="0" dirty="0">
                <a:solidFill>
                  <a:srgbClr val="2D2D2D"/>
                </a:solidFill>
                <a:effectLst/>
                <a:latin typeface="PwC Helvetica Neue"/>
              </a:rPr>
              <a:t>La NIC 12 establece que los activos y pasivos por impuestos, ya sean corrientes o diferidos, se midan usualmente empleando las tasas y leyes fiscales que han sido aprobadas y estén vigentes y en los casos en que se apliquen diferentes tasas impositivas, los activos y pasivos por impuestos diferidos se midan utilizando las tasas promedio que se espere aplicar, a la ganancia o a la pérdida fiscal, en los periodos en los que se espere que vayan a revertir las correspondientes diferencias.</a:t>
            </a:r>
          </a:p>
          <a:p>
            <a:pPr algn="l" fontAlgn="base"/>
            <a:r>
              <a:rPr lang="es-ES" b="0" i="0" dirty="0">
                <a:solidFill>
                  <a:srgbClr val="2D2D2D"/>
                </a:solidFill>
                <a:effectLst/>
                <a:latin typeface="PwC Helvetica Neue"/>
              </a:rPr>
              <a:t>En este caso generalmente las entidades suelen utilizar una única tasa para el cálculo de su impuesto diferido; sin embargo, es importante que realicen una estimación de la reversión de la diferencia temporaria realizando una proyección, esto con el fin de utilizar las tasas que serían aplicables en los periodos en los cuales se espera revertir las diferencias temporarias o en otros</a:t>
            </a:r>
            <a:br>
              <a:rPr lang="es-ES" b="0" i="0" dirty="0">
                <a:solidFill>
                  <a:srgbClr val="2D2D2D"/>
                </a:solidFill>
                <a:effectLst/>
                <a:latin typeface="PwC Helvetica Neue"/>
              </a:rPr>
            </a:br>
            <a:r>
              <a:rPr lang="es-ES" b="0" i="0" dirty="0">
                <a:solidFill>
                  <a:srgbClr val="2D2D2D"/>
                </a:solidFill>
                <a:effectLst/>
                <a:latin typeface="PwC Helvetica Neue"/>
              </a:rPr>
              <a:t>casos utilicen una tasa promedio.</a:t>
            </a:r>
          </a:p>
          <a:p>
            <a:pPr algn="l" fontAlgn="base"/>
            <a:endParaRPr lang="es-ES" b="0" i="0" dirty="0">
              <a:solidFill>
                <a:srgbClr val="2D2D2D"/>
              </a:solidFill>
              <a:effectLst/>
              <a:latin typeface="PwC Helvetica Neue"/>
            </a:endParaRPr>
          </a:p>
          <a:p>
            <a:endParaRPr lang="es-EC" dirty="0"/>
          </a:p>
        </p:txBody>
      </p:sp>
      <p:sp>
        <p:nvSpPr>
          <p:cNvPr id="4" name="Marcador de número de diapositiva 3"/>
          <p:cNvSpPr>
            <a:spLocks noGrp="1"/>
          </p:cNvSpPr>
          <p:nvPr>
            <p:ph type="sldNum" sz="quarter" idx="5"/>
          </p:nvPr>
        </p:nvSpPr>
        <p:spPr/>
        <p:txBody>
          <a:bodyPr/>
          <a:lstStyle/>
          <a:p>
            <a:fld id="{66100338-5FB6-4D95-B9DB-BA06B718184D}" type="slidenum">
              <a:rPr lang="es-EC" smtClean="0"/>
              <a:t>10</a:t>
            </a:fld>
            <a:endParaRPr lang="es-EC"/>
          </a:p>
        </p:txBody>
      </p:sp>
    </p:spTree>
    <p:extLst>
      <p:ext uri="{BB962C8B-B14F-4D97-AF65-F5344CB8AC3E}">
        <p14:creationId xmlns:p14="http://schemas.microsoft.com/office/powerpoint/2010/main" val="78121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1/21/2025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3025573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1/21/2025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2073153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1/21/2025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38769028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p:bg>
      <p:bgPr>
        <a:solidFill>
          <a:srgbClr val="0D5257"/>
        </a:soli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4126" y="-56336"/>
            <a:ext cx="8065549" cy="6963699"/>
          </a:xfrm>
          <a:prstGeom prst="rect">
            <a:avLst/>
          </a:prstGeom>
        </p:spPr>
      </p:pic>
      <p:sp>
        <p:nvSpPr>
          <p:cNvPr id="3" name="Text Placeholder 2"/>
          <p:cNvSpPr>
            <a:spLocks noGrp="1"/>
          </p:cNvSpPr>
          <p:nvPr>
            <p:ph type="body" sz="quarter" idx="10"/>
          </p:nvPr>
        </p:nvSpPr>
        <p:spPr>
          <a:xfrm>
            <a:off x="236362" y="1108607"/>
            <a:ext cx="6728883" cy="1092729"/>
          </a:xfrm>
        </p:spPr>
        <p:txBody>
          <a:bodyPr/>
          <a:lstStyle>
            <a:lvl1pPr marL="0" indent="0">
              <a:buNone/>
              <a:defRPr sz="2100"/>
            </a:lvl1pPr>
            <a:lvl2pPr marL="342900" indent="0">
              <a:buNone/>
              <a:defRPr/>
            </a:lvl2pPr>
          </a:lstStyle>
          <a:p>
            <a:pPr lvl="0"/>
            <a:r>
              <a:rPr lang="en-US" dirty="0"/>
              <a:t>Click to edit Master </a:t>
            </a:r>
          </a:p>
          <a:p>
            <a:pPr lvl="0"/>
            <a:r>
              <a:rPr lang="en-US" dirty="0"/>
              <a:t>text styles</a:t>
            </a:r>
          </a:p>
          <a:p>
            <a:pPr lvl="1"/>
            <a:endParaRPr lang="en-US" dirty="0"/>
          </a:p>
        </p:txBody>
      </p:sp>
      <p:sp>
        <p:nvSpPr>
          <p:cNvPr id="7" name="Text Placeholder 6"/>
          <p:cNvSpPr>
            <a:spLocks noGrp="1"/>
          </p:cNvSpPr>
          <p:nvPr>
            <p:ph type="body" sz="quarter" idx="11"/>
          </p:nvPr>
        </p:nvSpPr>
        <p:spPr>
          <a:xfrm>
            <a:off x="236364" y="2425700"/>
            <a:ext cx="5746749" cy="685800"/>
          </a:xfrm>
        </p:spPr>
        <p:txBody>
          <a:bodyPr>
            <a:normAutofit/>
          </a:bodyPr>
          <a:lstStyle>
            <a:lvl1pPr marL="0" indent="0">
              <a:buNone/>
              <a:defRPr sz="1500"/>
            </a:lvl1pPr>
          </a:lstStyle>
          <a:p>
            <a:pPr lvl="0"/>
            <a:r>
              <a:rPr lang="en-US" dirty="0"/>
              <a:t>Click to edit Master text styles</a:t>
            </a:r>
          </a:p>
        </p:txBody>
      </p:sp>
    </p:spTree>
    <p:extLst>
      <p:ext uri="{BB962C8B-B14F-4D97-AF65-F5344CB8AC3E}">
        <p14:creationId xmlns:p14="http://schemas.microsoft.com/office/powerpoint/2010/main" val="265328629"/>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04 Master Slide">
    <p:spTree>
      <p:nvGrpSpPr>
        <p:cNvPr id="1" name=""/>
        <p:cNvGrpSpPr/>
        <p:nvPr/>
      </p:nvGrpSpPr>
      <p:grpSpPr>
        <a:xfrm>
          <a:off x="0" y="0"/>
          <a:ext cx="0" cy="0"/>
          <a:chOff x="0" y="0"/>
          <a:chExt cx="0" cy="0"/>
        </a:xfrm>
      </p:grpSpPr>
      <p:sp>
        <p:nvSpPr>
          <p:cNvPr id="7" name="Picture Placeholder 6"/>
          <p:cNvSpPr>
            <a:spLocks noGrp="1"/>
          </p:cNvSpPr>
          <p:nvPr>
            <p:ph type="pic" sz="quarter" idx="10" hasCustomPrompt="1"/>
          </p:nvPr>
        </p:nvSpPr>
        <p:spPr>
          <a:xfrm>
            <a:off x="0" y="0"/>
            <a:ext cx="5380384" cy="6858000"/>
          </a:xfrm>
          <a:custGeom>
            <a:avLst/>
            <a:gdLst>
              <a:gd name="connsiteX0" fmla="*/ 0 w 5380384"/>
              <a:gd name="connsiteY0" fmla="*/ 0 h 6858000"/>
              <a:gd name="connsiteX1" fmla="*/ 5380384 w 5380384"/>
              <a:gd name="connsiteY1" fmla="*/ 0 h 6858000"/>
              <a:gd name="connsiteX2" fmla="*/ 5380384 w 5380384"/>
              <a:gd name="connsiteY2" fmla="*/ 6858000 h 6858000"/>
              <a:gd name="connsiteX3" fmla="*/ 0 w 538038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80384" h="6858000">
                <a:moveTo>
                  <a:pt x="0" y="0"/>
                </a:moveTo>
                <a:lnTo>
                  <a:pt x="5380384" y="0"/>
                </a:lnTo>
                <a:lnTo>
                  <a:pt x="5380384" y="6858000"/>
                </a:lnTo>
                <a:lnTo>
                  <a:pt x="0" y="6858000"/>
                </a:lnTo>
                <a:close/>
              </a:path>
            </a:pathLst>
          </a:custGeom>
          <a:pattFill prst="pct20">
            <a:fgClr>
              <a:schemeClr val="accent1"/>
            </a:fgClr>
            <a:bgClr>
              <a:schemeClr val="bg1"/>
            </a:bgClr>
          </a:pattFill>
        </p:spPr>
        <p:txBody>
          <a:bodyPr wrap="square" anchor="ctr">
            <a:noAutofit/>
          </a:bodyPr>
          <a:lstStyle>
            <a:lvl1pPr marL="0" indent="0" algn="ctr">
              <a:buNone/>
              <a:defRPr/>
            </a:lvl1pPr>
          </a:lstStyle>
          <a:p>
            <a:r>
              <a:rPr lang="en-US" dirty="0"/>
              <a:t>Add Picture Here</a:t>
            </a:r>
          </a:p>
        </p:txBody>
      </p:sp>
    </p:spTree>
    <p:extLst>
      <p:ext uri="{BB962C8B-B14F-4D97-AF65-F5344CB8AC3E}">
        <p14:creationId xmlns:p14="http://schemas.microsoft.com/office/powerpoint/2010/main" val="2472065745"/>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1/21/2025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395445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C764DE79-268F-4C1A-8933-263129D2AF90}" type="datetimeFigureOut">
              <a:rPr lang="en-US" smtClean="0"/>
              <a:t>1/21/2025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793370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1/21/2025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637000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1/21/2025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891740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1/21/2025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2145094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1/21/2025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4107118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C764DE79-268F-4C1A-8933-263129D2AF90}" type="datetimeFigureOut">
              <a:rPr lang="en-US" smtClean="0"/>
              <a:t>1/21/2025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3938705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C764DE79-268F-4C1A-8933-263129D2AF90}" type="datetimeFigureOut">
              <a:rPr lang="en-US" smtClean="0"/>
              <a:t>1/21/2025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836966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smtClean="0"/>
              <a:t>1/21/2025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smtClean="0"/>
              <a:t>‹Nº›</a:t>
            </a:fld>
            <a:endParaRPr lang="en-US" dirty="0"/>
          </a:p>
        </p:txBody>
      </p:sp>
    </p:spTree>
    <p:extLst>
      <p:ext uri="{BB962C8B-B14F-4D97-AF65-F5344CB8AC3E}">
        <p14:creationId xmlns:p14="http://schemas.microsoft.com/office/powerpoint/2010/main" val="3921296593"/>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 id="2147483780"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www.miproximopaso.org/profile/summary/13-2051.00"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rqfocus.com/successful-business-person/" TargetMode="External"/><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economiayauditoria.com/2011/06/normas-internacionales-de-informacion.html" TargetMode="Externa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0"/>
          </p:nvPr>
        </p:nvSpPr>
        <p:spPr>
          <a:xfrm>
            <a:off x="3791745" y="5877272"/>
            <a:ext cx="5496151" cy="576064"/>
          </a:xfrm>
        </p:spPr>
        <p:txBody>
          <a:bodyPr/>
          <a:lstStyle/>
          <a:p>
            <a:pPr algn="ctr"/>
            <a:r>
              <a:rPr lang="es-EC" dirty="0">
                <a:latin typeface="Tahoma" panose="020B0604030504040204" pitchFamily="34" charset="0"/>
                <a:ea typeface="Tahoma" panose="020B0604030504040204" pitchFamily="34" charset="0"/>
                <a:cs typeface="Tahoma" panose="020B0604030504040204" pitchFamily="34" charset="0"/>
              </a:rPr>
              <a:t>Dra. Cristina Trujillo C., </a:t>
            </a:r>
            <a:r>
              <a:rPr lang="es-EC" b="1" dirty="0">
                <a:latin typeface="Tahoma" panose="020B0604030504040204" pitchFamily="34" charset="0"/>
                <a:ea typeface="Tahoma" panose="020B0604030504040204" pitchFamily="34" charset="0"/>
                <a:cs typeface="Tahoma" panose="020B0604030504040204" pitchFamily="34" charset="0"/>
              </a:rPr>
              <a:t>M.B.A.</a:t>
            </a:r>
            <a:endParaRPr lang="es-ES" b="1" dirty="0">
              <a:latin typeface="Tahoma" panose="020B0604030504040204" pitchFamily="34" charset="0"/>
              <a:ea typeface="Tahoma" panose="020B0604030504040204" pitchFamily="34" charset="0"/>
              <a:cs typeface="Tahoma" panose="020B0604030504040204" pitchFamily="34" charset="0"/>
            </a:endParaRPr>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03615" y="692696"/>
            <a:ext cx="3672408" cy="4896544"/>
          </a:xfrm>
          <a:prstGeom prst="rect">
            <a:avLst/>
          </a:prstGeom>
        </p:spPr>
      </p:pic>
    </p:spTree>
    <p:extLst>
      <p:ext uri="{BB962C8B-B14F-4D97-AF65-F5344CB8AC3E}">
        <p14:creationId xmlns:p14="http://schemas.microsoft.com/office/powerpoint/2010/main" val="3996929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677334" y="266700"/>
            <a:ext cx="10092266" cy="860502"/>
          </a:xfrm>
        </p:spPr>
        <p:txBody>
          <a:bodyPr>
            <a:normAutofit/>
          </a:bodyPr>
          <a:lstStyle/>
          <a:p>
            <a:pPr algn="ctr" fontAlgn="b"/>
            <a:r>
              <a:rPr lang="es-EC" sz="3600" b="1" dirty="0">
                <a:solidFill>
                  <a:schemeClr val="tx2"/>
                </a:solidFill>
                <a:latin typeface="Ariel"/>
              </a:rPr>
              <a:t>Medición y reconocimiento del  impuesto diferido</a:t>
            </a:r>
          </a:p>
        </p:txBody>
      </p:sp>
      <p:sp>
        <p:nvSpPr>
          <p:cNvPr id="5" name="CuadroTexto 4">
            <a:extLst>
              <a:ext uri="{FF2B5EF4-FFF2-40B4-BE49-F238E27FC236}">
                <a16:creationId xmlns:a16="http://schemas.microsoft.com/office/drawing/2014/main" id="{4DE372BF-5A37-4B52-85FB-F54B7E83CDC2}"/>
              </a:ext>
            </a:extLst>
          </p:cNvPr>
          <p:cNvSpPr txBox="1"/>
          <p:nvPr/>
        </p:nvSpPr>
        <p:spPr>
          <a:xfrm>
            <a:off x="677334" y="913284"/>
            <a:ext cx="10622664" cy="5878532"/>
          </a:xfrm>
          <a:prstGeom prst="rect">
            <a:avLst/>
          </a:prstGeom>
          <a:noFill/>
        </p:spPr>
        <p:txBody>
          <a:bodyPr wrap="square">
            <a:spAutoFit/>
          </a:bodyPr>
          <a:lstStyle/>
          <a:p>
            <a:pPr algn="l" fontAlgn="b"/>
            <a:r>
              <a:rPr lang="es-EC" b="1" u="none" strike="noStrike" kern="1200" dirty="0">
                <a:solidFill>
                  <a:schemeClr val="accent1"/>
                </a:solidFill>
                <a:effectLst/>
                <a:latin typeface="+mn-lt"/>
                <a:ea typeface="+mn-ea"/>
                <a:cs typeface="+mn-cs"/>
              </a:rPr>
              <a:t> </a:t>
            </a:r>
            <a:endParaRPr lang="es-EC" sz="1600" b="1" u="none" strike="noStrike" dirty="0">
              <a:solidFill>
                <a:schemeClr val="accent1"/>
              </a:solidFill>
              <a:effectLst/>
            </a:endParaRPr>
          </a:p>
          <a:p>
            <a:pPr algn="l" fontAlgn="b"/>
            <a:r>
              <a:rPr lang="es-ES" sz="2000" dirty="0">
                <a:latin typeface="Ariel"/>
              </a:rPr>
              <a:t>Una entidad medirá un pasivo (o activo) por impuestos diferidos usando las tasas impositivas futuras y la legislación fiscal que hayan sido aprobadas y s</a:t>
            </a:r>
            <a:r>
              <a:rPr lang="es-EC" sz="2000" i="1" u="none" strike="noStrike" dirty="0">
                <a:effectLst/>
                <a:latin typeface="Ariel"/>
              </a:rPr>
              <a:t>e medirán por los valores de impuesto a la renta que se esperan recuperar o cancelar en el futuro.</a:t>
            </a:r>
          </a:p>
          <a:p>
            <a:pPr algn="l" fontAlgn="b"/>
            <a:endParaRPr lang="es-EC" sz="2000" u="none" strike="noStrike" dirty="0">
              <a:effectLst/>
              <a:latin typeface="Ariel"/>
            </a:endParaRPr>
          </a:p>
          <a:p>
            <a:pPr algn="l" fontAlgn="b"/>
            <a:r>
              <a:rPr lang="es-EC" sz="2000" b="1" u="none" strike="noStrike" kern="1200" dirty="0">
                <a:solidFill>
                  <a:schemeClr val="accent1"/>
                </a:solidFill>
                <a:effectLst/>
                <a:latin typeface="Ariel"/>
              </a:rPr>
              <a:t>Reglas para el Reconocimiento de Activos por impuestos diferidos: </a:t>
            </a:r>
          </a:p>
          <a:p>
            <a:pPr algn="l" fontAlgn="b"/>
            <a:endParaRPr lang="es-EC" sz="2000" b="1" u="none" strike="noStrike" kern="1200" dirty="0">
              <a:solidFill>
                <a:schemeClr val="accent1"/>
              </a:solidFill>
              <a:effectLst/>
              <a:latin typeface="Ariel"/>
            </a:endParaRPr>
          </a:p>
          <a:p>
            <a:pPr marL="285750" indent="-285750" algn="just" fontAlgn="b">
              <a:buFont typeface="Arial" panose="020B0604020202020204" pitchFamily="34" charset="0"/>
              <a:buChar char="•"/>
            </a:pPr>
            <a:r>
              <a:rPr lang="es-EC" sz="2000" u="none" strike="noStrike" dirty="0">
                <a:effectLst/>
                <a:latin typeface="Ariel"/>
              </a:rPr>
              <a:t>Debe existir el pago previo de impuesto que nace de la diferencia temporaria deducible en la conciliación tributaria en el cálculo de impuesto a la renta corriente. (F- 101)</a:t>
            </a:r>
          </a:p>
          <a:p>
            <a:pPr marL="285750" indent="-285750" algn="just" fontAlgn="b">
              <a:buFont typeface="Arial" panose="020B0604020202020204" pitchFamily="34" charset="0"/>
              <a:buChar char="•"/>
            </a:pPr>
            <a:r>
              <a:rPr lang="es-EC" sz="2000" u="none" strike="noStrike" dirty="0">
                <a:effectLst/>
                <a:latin typeface="Ariel"/>
              </a:rPr>
              <a:t>Solo existe un activo por impuesto diferido que nace por derecho que es el que genera de la pérdidas tributarias.</a:t>
            </a:r>
          </a:p>
          <a:p>
            <a:pPr marL="285750" indent="-285750" algn="just" fontAlgn="b">
              <a:buFont typeface="Arial" panose="020B0604020202020204" pitchFamily="34" charset="0"/>
              <a:buChar char="•"/>
            </a:pPr>
            <a:r>
              <a:rPr lang="es-EC" sz="2000" u="none" strike="noStrike" dirty="0">
                <a:effectLst/>
                <a:latin typeface="Ariel"/>
              </a:rPr>
              <a:t>Debe existir base imponible positiva en el futuro para descontar el impuesto a la renta</a:t>
            </a:r>
          </a:p>
          <a:p>
            <a:pPr marL="285750" indent="-285750" algn="just" fontAlgn="b">
              <a:buFont typeface="Arial" panose="020B0604020202020204" pitchFamily="34" charset="0"/>
              <a:buChar char="•"/>
            </a:pPr>
            <a:r>
              <a:rPr lang="es-EC" sz="2000" u="none" strike="noStrike" dirty="0">
                <a:effectLst/>
                <a:latin typeface="Ariel"/>
              </a:rPr>
              <a:t>En cada año la entidad evaluará sobre la recuperabilidad de los activos por impuestos diferidos y aquellos que no se puedan recuperar tendrán que ser revertidos.</a:t>
            </a:r>
            <a:endParaRPr lang="es-EC" sz="2000" i="0" u="none" strike="noStrike" dirty="0">
              <a:solidFill>
                <a:srgbClr val="000000"/>
              </a:solidFill>
              <a:effectLst/>
              <a:latin typeface="Ariel"/>
            </a:endParaRPr>
          </a:p>
          <a:p>
            <a:pPr marL="285750" indent="-285750" algn="l" fontAlgn="b">
              <a:buFont typeface="Arial" panose="020B0604020202020204" pitchFamily="34" charset="0"/>
              <a:buChar char="•"/>
            </a:pPr>
            <a:endParaRPr lang="es-EC" sz="2000" b="1" u="none" strike="noStrike" dirty="0">
              <a:effectLst/>
              <a:latin typeface="Ariel"/>
            </a:endParaRPr>
          </a:p>
          <a:p>
            <a:pPr marL="0" indent="0" algn="l" fontAlgn="b">
              <a:buFont typeface="Arial" panose="020B0604020202020204" pitchFamily="34" charset="0"/>
              <a:buNone/>
            </a:pPr>
            <a:r>
              <a:rPr lang="es-EC" sz="2000" b="1" dirty="0">
                <a:solidFill>
                  <a:schemeClr val="accent1"/>
                </a:solidFill>
                <a:latin typeface="Ariel"/>
              </a:rPr>
              <a:t>Fiscalmente</a:t>
            </a:r>
            <a:r>
              <a:rPr lang="es-EC" sz="2000" b="1" u="none" strike="noStrike" kern="1200" dirty="0">
                <a:solidFill>
                  <a:schemeClr val="accent1"/>
                </a:solidFill>
                <a:effectLst/>
                <a:latin typeface="Ariel"/>
              </a:rPr>
              <a:t>: </a:t>
            </a:r>
            <a:endParaRPr lang="es-EC" sz="2000" b="1" dirty="0">
              <a:solidFill>
                <a:schemeClr val="accent1"/>
              </a:solidFill>
              <a:latin typeface="Ariel"/>
            </a:endParaRPr>
          </a:p>
          <a:p>
            <a:pPr marL="0" indent="0" algn="just" fontAlgn="b">
              <a:buFont typeface="Arial" panose="020B0604020202020204" pitchFamily="34" charset="0"/>
              <a:buNone/>
            </a:pPr>
            <a:r>
              <a:rPr lang="es-EC" sz="2000" u="none" strike="noStrike" kern="1200" dirty="0">
                <a:effectLst/>
                <a:latin typeface="Ariel"/>
              </a:rPr>
              <a:t>La recuperación </a:t>
            </a:r>
            <a:r>
              <a:rPr lang="es-EC" sz="2000" u="none" strike="noStrike" dirty="0">
                <a:effectLst/>
                <a:latin typeface="Ariel"/>
              </a:rPr>
              <a:t>del activo por impuesto </a:t>
            </a:r>
            <a:r>
              <a:rPr lang="es-EC" sz="2000" dirty="0">
                <a:latin typeface="Ariel"/>
              </a:rPr>
              <a:t>d</a:t>
            </a:r>
            <a:r>
              <a:rPr lang="es-EC" sz="2000" u="none" strike="noStrike" dirty="0">
                <a:effectLst/>
                <a:latin typeface="Ariel"/>
              </a:rPr>
              <a:t>iferido se produce en la conciliación tributaria del impuesto corriente una vez que la entidad tiene el derecho legal a esta</a:t>
            </a:r>
            <a:r>
              <a:rPr lang="es-EC" sz="2000" u="none" strike="noStrike" dirty="0">
                <a:effectLst/>
              </a:rPr>
              <a:t>.</a:t>
            </a:r>
          </a:p>
          <a:p>
            <a:pPr marL="0" indent="0" algn="l" fontAlgn="b">
              <a:buFont typeface="Arial" panose="020B0604020202020204" pitchFamily="34" charset="0"/>
              <a:buNone/>
            </a:pPr>
            <a:endParaRPr lang="es-EC" sz="1800" u="none" strike="noStrike" dirty="0">
              <a:effectLst/>
            </a:endParaRPr>
          </a:p>
        </p:txBody>
      </p:sp>
    </p:spTree>
    <p:extLst>
      <p:ext uri="{BB962C8B-B14F-4D97-AF65-F5344CB8AC3E}">
        <p14:creationId xmlns:p14="http://schemas.microsoft.com/office/powerpoint/2010/main" val="3130482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a:extLst>
              <a:ext uri="{FF2B5EF4-FFF2-40B4-BE49-F238E27FC236}">
                <a16:creationId xmlns:a16="http://schemas.microsoft.com/office/drawing/2014/main" id="{500FC73B-55E1-B193-0247-EB95C947BFF1}"/>
              </a:ext>
            </a:extLst>
          </p:cNvPr>
          <p:cNvGrpSpPr/>
          <p:nvPr/>
        </p:nvGrpSpPr>
        <p:grpSpPr>
          <a:xfrm>
            <a:off x="956061" y="1497065"/>
            <a:ext cx="1367651" cy="4450080"/>
            <a:chOff x="10920786" y="2699621"/>
            <a:chExt cx="3320261" cy="10803504"/>
          </a:xfrm>
        </p:grpSpPr>
        <p:sp>
          <p:nvSpPr>
            <p:cNvPr id="3" name="Freeform 147">
              <a:extLst>
                <a:ext uri="{FF2B5EF4-FFF2-40B4-BE49-F238E27FC236}">
                  <a16:creationId xmlns:a16="http://schemas.microsoft.com/office/drawing/2014/main" id="{C531A3DB-5E61-891E-243A-503D649E0361}"/>
                </a:ext>
              </a:extLst>
            </p:cNvPr>
            <p:cNvSpPr>
              <a:spLocks noChangeArrowheads="1"/>
            </p:cNvSpPr>
            <p:nvPr/>
          </p:nvSpPr>
          <p:spPr bwMode="auto">
            <a:xfrm>
              <a:off x="10920786" y="10772223"/>
              <a:ext cx="3320261" cy="2730902"/>
            </a:xfrm>
            <a:custGeom>
              <a:avLst/>
              <a:gdLst>
                <a:gd name="T0" fmla="*/ 0 w 2508"/>
                <a:gd name="T1" fmla="*/ 0 h 2064"/>
                <a:gd name="T2" fmla="*/ 0 w 2508"/>
                <a:gd name="T3" fmla="*/ 0 h 2064"/>
                <a:gd name="T4" fmla="*/ 0 w 2508"/>
                <a:gd name="T5" fmla="*/ 1974 h 2064"/>
                <a:gd name="T6" fmla="*/ 89 w 2508"/>
                <a:gd name="T7" fmla="*/ 2063 h 2064"/>
                <a:gd name="T8" fmla="*/ 2417 w 2508"/>
                <a:gd name="T9" fmla="*/ 2063 h 2064"/>
                <a:gd name="T10" fmla="*/ 2507 w 2508"/>
                <a:gd name="T11" fmla="*/ 1974 h 2064"/>
                <a:gd name="T12" fmla="*/ 2507 w 2508"/>
                <a:gd name="T13" fmla="*/ 0 h 2064"/>
                <a:gd name="T14" fmla="*/ 0 w 2508"/>
                <a:gd name="T15" fmla="*/ 0 h 20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8" h="2064">
                  <a:moveTo>
                    <a:pt x="0" y="0"/>
                  </a:moveTo>
                  <a:lnTo>
                    <a:pt x="0" y="0"/>
                  </a:lnTo>
                  <a:cubicBezTo>
                    <a:pt x="0" y="1974"/>
                    <a:pt x="0" y="1974"/>
                    <a:pt x="0" y="1974"/>
                  </a:cubicBezTo>
                  <a:cubicBezTo>
                    <a:pt x="0" y="2022"/>
                    <a:pt x="38" y="2063"/>
                    <a:pt x="89" y="2063"/>
                  </a:cubicBezTo>
                  <a:cubicBezTo>
                    <a:pt x="2417" y="2063"/>
                    <a:pt x="2417" y="2063"/>
                    <a:pt x="2417" y="2063"/>
                  </a:cubicBezTo>
                  <a:cubicBezTo>
                    <a:pt x="2466" y="2063"/>
                    <a:pt x="2507" y="2022"/>
                    <a:pt x="2507" y="1974"/>
                  </a:cubicBezTo>
                  <a:cubicBezTo>
                    <a:pt x="2507" y="0"/>
                    <a:pt x="2507" y="0"/>
                    <a:pt x="2507" y="0"/>
                  </a:cubicBezTo>
                  <a:lnTo>
                    <a:pt x="0" y="0"/>
                  </a:lnTo>
                </a:path>
              </a:pathLst>
            </a:custGeom>
            <a:solidFill>
              <a:schemeClr val="accent3"/>
            </a:solidFill>
            <a:ln>
              <a:noFill/>
            </a:ln>
            <a:effectLst/>
          </p:spPr>
          <p:txBody>
            <a:bodyPr wrap="none" anchor="ctr"/>
            <a:lstStyle/>
            <a:p>
              <a:endParaRPr lang="en-US" sz="5399" dirty="0">
                <a:latin typeface="Lato Light" charset="0"/>
              </a:endParaRPr>
            </a:p>
          </p:txBody>
        </p:sp>
        <p:sp>
          <p:nvSpPr>
            <p:cNvPr id="13" name="Freeform 150">
              <a:extLst>
                <a:ext uri="{FF2B5EF4-FFF2-40B4-BE49-F238E27FC236}">
                  <a16:creationId xmlns:a16="http://schemas.microsoft.com/office/drawing/2014/main" id="{3AF8C480-2D0A-5906-98DA-EA1D2D97683B}"/>
                </a:ext>
              </a:extLst>
            </p:cNvPr>
            <p:cNvSpPr>
              <a:spLocks noChangeArrowheads="1"/>
            </p:cNvSpPr>
            <p:nvPr/>
          </p:nvSpPr>
          <p:spPr bwMode="auto">
            <a:xfrm>
              <a:off x="10920786" y="8064372"/>
              <a:ext cx="3315975" cy="3261911"/>
            </a:xfrm>
            <a:custGeom>
              <a:avLst/>
              <a:gdLst>
                <a:gd name="T0" fmla="*/ 2417 w 2508"/>
                <a:gd name="T1" fmla="*/ 0 h 2463"/>
                <a:gd name="T2" fmla="*/ 2417 w 2508"/>
                <a:gd name="T3" fmla="*/ 0 h 2463"/>
                <a:gd name="T4" fmla="*/ 89 w 2508"/>
                <a:gd name="T5" fmla="*/ 0 h 2463"/>
                <a:gd name="T6" fmla="*/ 0 w 2508"/>
                <a:gd name="T7" fmla="*/ 93 h 2463"/>
                <a:gd name="T8" fmla="*/ 0 w 2508"/>
                <a:gd name="T9" fmla="*/ 2063 h 2463"/>
                <a:gd name="T10" fmla="*/ 840 w 2508"/>
                <a:gd name="T11" fmla="*/ 2063 h 2463"/>
                <a:gd name="T12" fmla="*/ 1253 w 2508"/>
                <a:gd name="T13" fmla="*/ 2462 h 2463"/>
                <a:gd name="T14" fmla="*/ 1667 w 2508"/>
                <a:gd name="T15" fmla="*/ 2063 h 2463"/>
                <a:gd name="T16" fmla="*/ 2507 w 2508"/>
                <a:gd name="T17" fmla="*/ 2063 h 2463"/>
                <a:gd name="T18" fmla="*/ 2507 w 2508"/>
                <a:gd name="T19" fmla="*/ 93 h 2463"/>
                <a:gd name="T20" fmla="*/ 2417 w 2508"/>
                <a:gd name="T21" fmla="*/ 0 h 2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8" h="2463">
                  <a:moveTo>
                    <a:pt x="2417" y="0"/>
                  </a:moveTo>
                  <a:lnTo>
                    <a:pt x="2417" y="0"/>
                  </a:lnTo>
                  <a:cubicBezTo>
                    <a:pt x="89" y="0"/>
                    <a:pt x="89" y="0"/>
                    <a:pt x="89" y="0"/>
                  </a:cubicBezTo>
                  <a:cubicBezTo>
                    <a:pt x="38" y="0"/>
                    <a:pt x="0" y="41"/>
                    <a:pt x="0" y="93"/>
                  </a:cubicBezTo>
                  <a:cubicBezTo>
                    <a:pt x="0" y="2063"/>
                    <a:pt x="0" y="2063"/>
                    <a:pt x="0" y="2063"/>
                  </a:cubicBezTo>
                  <a:cubicBezTo>
                    <a:pt x="840" y="2063"/>
                    <a:pt x="840" y="2063"/>
                    <a:pt x="840" y="2063"/>
                  </a:cubicBezTo>
                  <a:cubicBezTo>
                    <a:pt x="1253" y="2462"/>
                    <a:pt x="1253" y="2462"/>
                    <a:pt x="1253" y="2462"/>
                  </a:cubicBezTo>
                  <a:cubicBezTo>
                    <a:pt x="1667" y="2063"/>
                    <a:pt x="1667" y="2063"/>
                    <a:pt x="1667" y="2063"/>
                  </a:cubicBezTo>
                  <a:cubicBezTo>
                    <a:pt x="2507" y="2063"/>
                    <a:pt x="2507" y="2063"/>
                    <a:pt x="2507" y="2063"/>
                  </a:cubicBezTo>
                  <a:cubicBezTo>
                    <a:pt x="2507" y="93"/>
                    <a:pt x="2507" y="93"/>
                    <a:pt x="2507" y="93"/>
                  </a:cubicBezTo>
                  <a:cubicBezTo>
                    <a:pt x="2507" y="41"/>
                    <a:pt x="2465" y="0"/>
                    <a:pt x="2417" y="0"/>
                  </a:cubicBezTo>
                </a:path>
              </a:pathLst>
            </a:custGeom>
            <a:solidFill>
              <a:schemeClr val="accent5"/>
            </a:solidFill>
            <a:ln>
              <a:noFill/>
            </a:ln>
            <a:effectLst>
              <a:outerShdw blurRad="254000" dist="50800" dir="5400000" algn="ctr" rotWithShape="0">
                <a:srgbClr val="000000">
                  <a:alpha val="43137"/>
                </a:srgbClr>
              </a:outerShdw>
            </a:effectLst>
          </p:spPr>
          <p:txBody>
            <a:bodyPr wrap="none" anchor="ctr"/>
            <a:lstStyle/>
            <a:p>
              <a:endParaRPr lang="en-US" sz="5399" dirty="0">
                <a:latin typeface="Lato Light" charset="0"/>
              </a:endParaRPr>
            </a:p>
          </p:txBody>
        </p:sp>
        <p:sp>
          <p:nvSpPr>
            <p:cNvPr id="4" name="Freeform 150">
              <a:extLst>
                <a:ext uri="{FF2B5EF4-FFF2-40B4-BE49-F238E27FC236}">
                  <a16:creationId xmlns:a16="http://schemas.microsoft.com/office/drawing/2014/main" id="{21515165-BFCF-52C9-D5AA-F1ED9B6DE2F5}"/>
                </a:ext>
              </a:extLst>
            </p:cNvPr>
            <p:cNvSpPr>
              <a:spLocks noChangeArrowheads="1"/>
            </p:cNvSpPr>
            <p:nvPr/>
          </p:nvSpPr>
          <p:spPr bwMode="auto">
            <a:xfrm>
              <a:off x="10920786" y="5323525"/>
              <a:ext cx="3315975" cy="3261911"/>
            </a:xfrm>
            <a:custGeom>
              <a:avLst/>
              <a:gdLst>
                <a:gd name="T0" fmla="*/ 2417 w 2508"/>
                <a:gd name="T1" fmla="*/ 0 h 2463"/>
                <a:gd name="T2" fmla="*/ 2417 w 2508"/>
                <a:gd name="T3" fmla="*/ 0 h 2463"/>
                <a:gd name="T4" fmla="*/ 89 w 2508"/>
                <a:gd name="T5" fmla="*/ 0 h 2463"/>
                <a:gd name="T6" fmla="*/ 0 w 2508"/>
                <a:gd name="T7" fmla="*/ 93 h 2463"/>
                <a:gd name="T8" fmla="*/ 0 w 2508"/>
                <a:gd name="T9" fmla="*/ 2063 h 2463"/>
                <a:gd name="T10" fmla="*/ 840 w 2508"/>
                <a:gd name="T11" fmla="*/ 2063 h 2463"/>
                <a:gd name="T12" fmla="*/ 1253 w 2508"/>
                <a:gd name="T13" fmla="*/ 2462 h 2463"/>
                <a:gd name="T14" fmla="*/ 1667 w 2508"/>
                <a:gd name="T15" fmla="*/ 2063 h 2463"/>
                <a:gd name="T16" fmla="*/ 2507 w 2508"/>
                <a:gd name="T17" fmla="*/ 2063 h 2463"/>
                <a:gd name="T18" fmla="*/ 2507 w 2508"/>
                <a:gd name="T19" fmla="*/ 93 h 2463"/>
                <a:gd name="T20" fmla="*/ 2417 w 2508"/>
                <a:gd name="T21" fmla="*/ 0 h 2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8" h="2463">
                  <a:moveTo>
                    <a:pt x="2417" y="0"/>
                  </a:moveTo>
                  <a:lnTo>
                    <a:pt x="2417" y="0"/>
                  </a:lnTo>
                  <a:cubicBezTo>
                    <a:pt x="89" y="0"/>
                    <a:pt x="89" y="0"/>
                    <a:pt x="89" y="0"/>
                  </a:cubicBezTo>
                  <a:cubicBezTo>
                    <a:pt x="38" y="0"/>
                    <a:pt x="0" y="41"/>
                    <a:pt x="0" y="93"/>
                  </a:cubicBezTo>
                  <a:cubicBezTo>
                    <a:pt x="0" y="2063"/>
                    <a:pt x="0" y="2063"/>
                    <a:pt x="0" y="2063"/>
                  </a:cubicBezTo>
                  <a:cubicBezTo>
                    <a:pt x="840" y="2063"/>
                    <a:pt x="840" y="2063"/>
                    <a:pt x="840" y="2063"/>
                  </a:cubicBezTo>
                  <a:cubicBezTo>
                    <a:pt x="1253" y="2462"/>
                    <a:pt x="1253" y="2462"/>
                    <a:pt x="1253" y="2462"/>
                  </a:cubicBezTo>
                  <a:cubicBezTo>
                    <a:pt x="1667" y="2063"/>
                    <a:pt x="1667" y="2063"/>
                    <a:pt x="1667" y="2063"/>
                  </a:cubicBezTo>
                  <a:cubicBezTo>
                    <a:pt x="2507" y="2063"/>
                    <a:pt x="2507" y="2063"/>
                    <a:pt x="2507" y="2063"/>
                  </a:cubicBezTo>
                  <a:cubicBezTo>
                    <a:pt x="2507" y="93"/>
                    <a:pt x="2507" y="93"/>
                    <a:pt x="2507" y="93"/>
                  </a:cubicBezTo>
                  <a:cubicBezTo>
                    <a:pt x="2507" y="41"/>
                    <a:pt x="2465" y="0"/>
                    <a:pt x="2417" y="0"/>
                  </a:cubicBezTo>
                </a:path>
              </a:pathLst>
            </a:custGeom>
            <a:solidFill>
              <a:schemeClr val="accent2"/>
            </a:solidFill>
            <a:ln>
              <a:noFill/>
            </a:ln>
            <a:effectLst>
              <a:outerShdw blurRad="254000" dist="50800" dir="5400000" algn="ctr" rotWithShape="0">
                <a:srgbClr val="000000">
                  <a:alpha val="43137"/>
                </a:srgbClr>
              </a:outerShdw>
            </a:effectLst>
          </p:spPr>
          <p:txBody>
            <a:bodyPr wrap="none" anchor="ctr"/>
            <a:lstStyle/>
            <a:p>
              <a:endParaRPr lang="en-US" sz="5399" dirty="0">
                <a:latin typeface="Lato Light" charset="0"/>
              </a:endParaRPr>
            </a:p>
          </p:txBody>
        </p:sp>
        <p:sp>
          <p:nvSpPr>
            <p:cNvPr id="5" name="Freeform 151">
              <a:extLst>
                <a:ext uri="{FF2B5EF4-FFF2-40B4-BE49-F238E27FC236}">
                  <a16:creationId xmlns:a16="http://schemas.microsoft.com/office/drawing/2014/main" id="{A4A3FEE4-E7D8-9D30-CF6F-49FDC1F3E82B}"/>
                </a:ext>
              </a:extLst>
            </p:cNvPr>
            <p:cNvSpPr>
              <a:spLocks noChangeArrowheads="1"/>
            </p:cNvSpPr>
            <p:nvPr/>
          </p:nvSpPr>
          <p:spPr bwMode="auto">
            <a:xfrm>
              <a:off x="10920787" y="2699621"/>
              <a:ext cx="3320260" cy="3261911"/>
            </a:xfrm>
            <a:custGeom>
              <a:avLst/>
              <a:gdLst>
                <a:gd name="T0" fmla="*/ 2417 w 2508"/>
                <a:gd name="T1" fmla="*/ 0 h 2464"/>
                <a:gd name="T2" fmla="*/ 2417 w 2508"/>
                <a:gd name="T3" fmla="*/ 0 h 2464"/>
                <a:gd name="T4" fmla="*/ 89 w 2508"/>
                <a:gd name="T5" fmla="*/ 0 h 2464"/>
                <a:gd name="T6" fmla="*/ 0 w 2508"/>
                <a:gd name="T7" fmla="*/ 94 h 2464"/>
                <a:gd name="T8" fmla="*/ 0 w 2508"/>
                <a:gd name="T9" fmla="*/ 2063 h 2464"/>
                <a:gd name="T10" fmla="*/ 840 w 2508"/>
                <a:gd name="T11" fmla="*/ 2063 h 2464"/>
                <a:gd name="T12" fmla="*/ 1253 w 2508"/>
                <a:gd name="T13" fmla="*/ 2463 h 2464"/>
                <a:gd name="T14" fmla="*/ 1667 w 2508"/>
                <a:gd name="T15" fmla="*/ 2063 h 2464"/>
                <a:gd name="T16" fmla="*/ 2507 w 2508"/>
                <a:gd name="T17" fmla="*/ 2063 h 2464"/>
                <a:gd name="T18" fmla="*/ 2507 w 2508"/>
                <a:gd name="T19" fmla="*/ 94 h 2464"/>
                <a:gd name="T20" fmla="*/ 2417 w 2508"/>
                <a:gd name="T21" fmla="*/ 0 h 2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8" h="2464">
                  <a:moveTo>
                    <a:pt x="2417" y="0"/>
                  </a:moveTo>
                  <a:lnTo>
                    <a:pt x="2417" y="0"/>
                  </a:lnTo>
                  <a:cubicBezTo>
                    <a:pt x="89" y="0"/>
                    <a:pt x="89" y="0"/>
                    <a:pt x="89" y="0"/>
                  </a:cubicBezTo>
                  <a:cubicBezTo>
                    <a:pt x="38" y="0"/>
                    <a:pt x="0" y="42"/>
                    <a:pt x="0" y="94"/>
                  </a:cubicBezTo>
                  <a:cubicBezTo>
                    <a:pt x="0" y="2063"/>
                    <a:pt x="0" y="2063"/>
                    <a:pt x="0" y="2063"/>
                  </a:cubicBezTo>
                  <a:cubicBezTo>
                    <a:pt x="840" y="2063"/>
                    <a:pt x="840" y="2063"/>
                    <a:pt x="840" y="2063"/>
                  </a:cubicBezTo>
                  <a:cubicBezTo>
                    <a:pt x="1253" y="2463"/>
                    <a:pt x="1253" y="2463"/>
                    <a:pt x="1253" y="2463"/>
                  </a:cubicBezTo>
                  <a:cubicBezTo>
                    <a:pt x="1667" y="2063"/>
                    <a:pt x="1667" y="2063"/>
                    <a:pt x="1667" y="2063"/>
                  </a:cubicBezTo>
                  <a:cubicBezTo>
                    <a:pt x="2507" y="2063"/>
                    <a:pt x="2507" y="2063"/>
                    <a:pt x="2507" y="2063"/>
                  </a:cubicBezTo>
                  <a:cubicBezTo>
                    <a:pt x="2507" y="94"/>
                    <a:pt x="2507" y="94"/>
                    <a:pt x="2507" y="94"/>
                  </a:cubicBezTo>
                  <a:cubicBezTo>
                    <a:pt x="2507" y="42"/>
                    <a:pt x="2466" y="0"/>
                    <a:pt x="2417" y="0"/>
                  </a:cubicBezTo>
                </a:path>
              </a:pathLst>
            </a:custGeom>
            <a:solidFill>
              <a:schemeClr val="accent1"/>
            </a:solidFill>
            <a:ln>
              <a:noFill/>
            </a:ln>
            <a:effectLst>
              <a:outerShdw blurRad="254000" dist="76200" dir="5400000" algn="t" rotWithShape="0">
                <a:prstClr val="black">
                  <a:alpha val="40000"/>
                </a:prstClr>
              </a:outerShdw>
            </a:effectLst>
          </p:spPr>
          <p:txBody>
            <a:bodyPr wrap="none" anchor="ctr"/>
            <a:lstStyle/>
            <a:p>
              <a:endParaRPr lang="en-US" sz="5399" dirty="0">
                <a:latin typeface="Lato Light" charset="0"/>
              </a:endParaRPr>
            </a:p>
          </p:txBody>
        </p:sp>
      </p:grpSp>
      <p:sp>
        <p:nvSpPr>
          <p:cNvPr id="7" name="Título 1">
            <a:extLst>
              <a:ext uri="{FF2B5EF4-FFF2-40B4-BE49-F238E27FC236}">
                <a16:creationId xmlns:a16="http://schemas.microsoft.com/office/drawing/2014/main" id="{CCDC0EF1-2305-8906-C78F-DA2BC43C7547}"/>
              </a:ext>
            </a:extLst>
          </p:cNvPr>
          <p:cNvSpPr txBox="1">
            <a:spLocks/>
          </p:cNvSpPr>
          <p:nvPr/>
        </p:nvSpPr>
        <p:spPr>
          <a:xfrm>
            <a:off x="838200" y="467890"/>
            <a:ext cx="6025587" cy="950236"/>
          </a:xfrm>
          <a:prstGeom prst="rect">
            <a:avLst/>
          </a:prstGeom>
        </p:spPr>
        <p:txBody>
          <a:bodyPr>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r>
              <a:rPr lang="es-ES" sz="2800" dirty="0"/>
              <a:t>Impuestos diferidos</a:t>
            </a:r>
            <a:endParaRPr lang="es-EC" sz="2800" dirty="0"/>
          </a:p>
        </p:txBody>
      </p:sp>
      <p:sp>
        <p:nvSpPr>
          <p:cNvPr id="8" name="Título 1">
            <a:extLst>
              <a:ext uri="{FF2B5EF4-FFF2-40B4-BE49-F238E27FC236}">
                <a16:creationId xmlns:a16="http://schemas.microsoft.com/office/drawing/2014/main" id="{E77CDA6E-11F2-2106-6AFE-83A70BE4C3FF}"/>
              </a:ext>
            </a:extLst>
          </p:cNvPr>
          <p:cNvSpPr txBox="1">
            <a:spLocks/>
          </p:cNvSpPr>
          <p:nvPr/>
        </p:nvSpPr>
        <p:spPr>
          <a:xfrm>
            <a:off x="838200" y="910855"/>
            <a:ext cx="5135880" cy="35433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s-EC" sz="1400" b="0" dirty="0"/>
              <a:t>Reconocimiento</a:t>
            </a:r>
          </a:p>
          <a:p>
            <a:r>
              <a:rPr lang="es-EC" sz="1400" b="0" dirty="0"/>
              <a:t> A continuación del Art. 28 RALRTI (…)</a:t>
            </a:r>
          </a:p>
        </p:txBody>
      </p:sp>
      <p:sp>
        <p:nvSpPr>
          <p:cNvPr id="10" name="CuadroTexto 9">
            <a:extLst>
              <a:ext uri="{FF2B5EF4-FFF2-40B4-BE49-F238E27FC236}">
                <a16:creationId xmlns:a16="http://schemas.microsoft.com/office/drawing/2014/main" id="{EC73F18A-D5C5-6303-BAC3-7137E52B1BB8}"/>
              </a:ext>
            </a:extLst>
          </p:cNvPr>
          <p:cNvSpPr txBox="1"/>
          <p:nvPr/>
        </p:nvSpPr>
        <p:spPr>
          <a:xfrm>
            <a:off x="2491278" y="1616687"/>
            <a:ext cx="8593424" cy="954107"/>
          </a:xfrm>
          <a:prstGeom prst="rect">
            <a:avLst/>
          </a:prstGeom>
          <a:noFill/>
        </p:spPr>
        <p:txBody>
          <a:bodyPr wrap="square">
            <a:spAutoFit/>
          </a:bodyPr>
          <a:lstStyle/>
          <a:p>
            <a:pPr algn="just"/>
            <a:r>
              <a:rPr lang="es-MX" sz="1400" b="1" dirty="0">
                <a:latin typeface="Arial" panose="020B0604020202020204" pitchFamily="34" charset="0"/>
                <a:cs typeface="Arial" panose="020B0604020202020204" pitchFamily="34" charset="0"/>
              </a:rPr>
              <a:t>Pérdidas por deterioro producto del ajuste </a:t>
            </a:r>
            <a:r>
              <a:rPr lang="es-MX" sz="1400" dirty="0">
                <a:latin typeface="Arial" panose="020B0604020202020204" pitchFamily="34" charset="0"/>
                <a:cs typeface="Arial" panose="020B0604020202020204" pitchFamily="34" charset="0"/>
              </a:rPr>
              <a:t>realizado para alcanzar el valor neto de realización del inventario, serán consideradas como no deducibles en el periodo en el que se registren contablemente. Se reconocerá un impuesto diferido por este concepto, el cual podrá ser utilizado en el momento en que se produzca la venta baja o autoconsumo del inventario.</a:t>
            </a:r>
          </a:p>
        </p:txBody>
      </p:sp>
      <p:sp>
        <p:nvSpPr>
          <p:cNvPr id="11" name="CuadroTexto 10">
            <a:extLst>
              <a:ext uri="{FF2B5EF4-FFF2-40B4-BE49-F238E27FC236}">
                <a16:creationId xmlns:a16="http://schemas.microsoft.com/office/drawing/2014/main" id="{B89E10A9-5658-7C87-E1A1-639352B432F9}"/>
              </a:ext>
            </a:extLst>
          </p:cNvPr>
          <p:cNvSpPr txBox="1"/>
          <p:nvPr/>
        </p:nvSpPr>
        <p:spPr>
          <a:xfrm>
            <a:off x="2491278" y="2738091"/>
            <a:ext cx="8744661" cy="738664"/>
          </a:xfrm>
          <a:prstGeom prst="rect">
            <a:avLst/>
          </a:prstGeom>
          <a:noFill/>
        </p:spPr>
        <p:txBody>
          <a:bodyPr wrap="square">
            <a:spAutoFit/>
          </a:bodyPr>
          <a:lstStyle/>
          <a:p>
            <a:pPr algn="just"/>
            <a:r>
              <a:rPr lang="es-MX" sz="1400" b="1" dirty="0">
                <a:latin typeface="Arial" panose="020B0604020202020204" pitchFamily="34" charset="0"/>
                <a:cs typeface="Arial" panose="020B0604020202020204" pitchFamily="34" charset="0"/>
              </a:rPr>
              <a:t>Las pérdidas esperadas en contratos de construcción </a:t>
            </a:r>
            <a:r>
              <a:rPr lang="es-MX" sz="1400" dirty="0">
                <a:latin typeface="Arial" panose="020B0604020202020204" pitchFamily="34" charset="0"/>
                <a:cs typeface="Arial" panose="020B0604020202020204" pitchFamily="34" charset="0"/>
              </a:rPr>
              <a:t>generadas por la probabilidad de que los costos totales del contrato excedan los ingresos totales del mismo, serán consideradas como no deducibles en el periodo en el que se registren contablemente</a:t>
            </a:r>
          </a:p>
        </p:txBody>
      </p:sp>
      <p:sp>
        <p:nvSpPr>
          <p:cNvPr id="18" name="CuadroTexto 17">
            <a:extLst>
              <a:ext uri="{FF2B5EF4-FFF2-40B4-BE49-F238E27FC236}">
                <a16:creationId xmlns:a16="http://schemas.microsoft.com/office/drawing/2014/main" id="{752CD77E-151A-DACB-0661-FA3AC93310CF}"/>
              </a:ext>
            </a:extLst>
          </p:cNvPr>
          <p:cNvSpPr txBox="1"/>
          <p:nvPr/>
        </p:nvSpPr>
        <p:spPr>
          <a:xfrm>
            <a:off x="2491276" y="3613421"/>
            <a:ext cx="9002223" cy="1600438"/>
          </a:xfrm>
          <a:prstGeom prst="rect">
            <a:avLst/>
          </a:prstGeom>
          <a:noFill/>
        </p:spPr>
        <p:txBody>
          <a:bodyPr wrap="square">
            <a:spAutoFit/>
          </a:bodyPr>
          <a:lstStyle/>
          <a:p>
            <a:pPr algn="just"/>
            <a:r>
              <a:rPr lang="es-MX" sz="1400" b="1" dirty="0">
                <a:latin typeface="Arial" panose="020B0604020202020204" pitchFamily="34" charset="0"/>
                <a:cs typeface="Arial" panose="020B0604020202020204" pitchFamily="34" charset="0"/>
              </a:rPr>
              <a:t>La depreciación correspondiente al valor activado y actualización financiera de la provisión por concepto de desmantelamiento y otros costos posteriores asociados</a:t>
            </a:r>
            <a:r>
              <a:rPr lang="es-MX" sz="1400" dirty="0">
                <a:latin typeface="Arial" panose="020B0604020202020204" pitchFamily="34" charset="0"/>
                <a:cs typeface="Arial" panose="020B0604020202020204" pitchFamily="34" charset="0"/>
              </a:rPr>
              <a:t>, serán considerados como no deducibles en el periodo en el que se registren contablemente; sin embargo, se reconocerá un impuesto diferido por estos conceptos, el cual podrá ser utilizado en el momento en que efectivamente se desprendan los recursos para cancelar la obligación por la cual se efectuó la provisión por desmantelamiento y hasta por el monto efectivamente pagado</a:t>
            </a:r>
            <a:r>
              <a:rPr lang="es-MX" sz="1400" dirty="0"/>
              <a:t>.</a:t>
            </a:r>
          </a:p>
          <a:p>
            <a:pPr algn="just"/>
            <a:endParaRPr lang="es-MX" sz="1400" dirty="0"/>
          </a:p>
        </p:txBody>
      </p:sp>
      <p:sp>
        <p:nvSpPr>
          <p:cNvPr id="21" name="CuadroTexto 20">
            <a:extLst>
              <a:ext uri="{FF2B5EF4-FFF2-40B4-BE49-F238E27FC236}">
                <a16:creationId xmlns:a16="http://schemas.microsoft.com/office/drawing/2014/main" id="{7673FD5C-2355-6059-689A-8EBA98223F61}"/>
              </a:ext>
            </a:extLst>
          </p:cNvPr>
          <p:cNvSpPr txBox="1"/>
          <p:nvPr/>
        </p:nvSpPr>
        <p:spPr>
          <a:xfrm>
            <a:off x="2491276" y="5106350"/>
            <a:ext cx="9002223" cy="954107"/>
          </a:xfrm>
          <a:prstGeom prst="rect">
            <a:avLst/>
          </a:prstGeom>
          <a:noFill/>
        </p:spPr>
        <p:txBody>
          <a:bodyPr wrap="square">
            <a:spAutoFit/>
          </a:bodyPr>
          <a:lstStyle/>
          <a:p>
            <a:pPr algn="just"/>
            <a:r>
              <a:rPr lang="es-MX" sz="1400" b="1" dirty="0">
                <a:latin typeface="Arial" panose="020B0604020202020204" pitchFamily="34" charset="0"/>
                <a:cs typeface="Arial" panose="020B0604020202020204" pitchFamily="34" charset="0"/>
              </a:rPr>
              <a:t>El valor del deterioro de propiedades planta y equipo y otros activos no corrientes que sean utilizados por el contribuyente, </a:t>
            </a:r>
            <a:r>
              <a:rPr lang="es-MX" sz="1400" dirty="0">
                <a:latin typeface="Arial" panose="020B0604020202020204" pitchFamily="34" charset="0"/>
                <a:cs typeface="Arial" panose="020B0604020202020204" pitchFamily="34" charset="0"/>
              </a:rPr>
              <a:t>será considerado como no deducible en el periodo en  el que se registre contablemente; sin embargo, se reconocerá un impuesto diferido por este concepto, el cual podrá ser utilizado en el momento en que se transfiera el activo se produzca la reversión del deterioro o a la finalización de su vida úti</a:t>
            </a:r>
            <a:r>
              <a:rPr lang="es-MX" sz="1400" dirty="0"/>
              <a:t>l.</a:t>
            </a:r>
          </a:p>
        </p:txBody>
      </p:sp>
      <p:sp>
        <p:nvSpPr>
          <p:cNvPr id="23" name="CuadroTexto 22">
            <a:extLst>
              <a:ext uri="{FF2B5EF4-FFF2-40B4-BE49-F238E27FC236}">
                <a16:creationId xmlns:a16="http://schemas.microsoft.com/office/drawing/2014/main" id="{1C7DDA49-48BA-F1FE-92CF-3E79322F8311}"/>
              </a:ext>
            </a:extLst>
          </p:cNvPr>
          <p:cNvSpPr txBox="1"/>
          <p:nvPr/>
        </p:nvSpPr>
        <p:spPr>
          <a:xfrm>
            <a:off x="1107298" y="1734247"/>
            <a:ext cx="1063412" cy="646331"/>
          </a:xfrm>
          <a:prstGeom prst="rect">
            <a:avLst/>
          </a:prstGeom>
          <a:noFill/>
        </p:spPr>
        <p:txBody>
          <a:bodyPr wrap="square">
            <a:spAutoFit/>
          </a:bodyPr>
          <a:lstStyle/>
          <a:p>
            <a:pPr algn="ctr"/>
            <a:r>
              <a:rPr lang="en-US" sz="3600" b="1" dirty="0">
                <a:solidFill>
                  <a:schemeClr val="bg1"/>
                </a:solidFill>
                <a:latin typeface="+mj-lt"/>
                <a:ea typeface="Lato Black" charset="0"/>
                <a:cs typeface="Lato Black" charset="0"/>
              </a:rPr>
              <a:t>01</a:t>
            </a:r>
          </a:p>
        </p:txBody>
      </p:sp>
      <p:sp>
        <p:nvSpPr>
          <p:cNvPr id="24" name="CuadroTexto 23">
            <a:extLst>
              <a:ext uri="{FF2B5EF4-FFF2-40B4-BE49-F238E27FC236}">
                <a16:creationId xmlns:a16="http://schemas.microsoft.com/office/drawing/2014/main" id="{46567C33-EC59-770D-23BD-8A9E63F2C22F}"/>
              </a:ext>
            </a:extLst>
          </p:cNvPr>
          <p:cNvSpPr txBox="1"/>
          <p:nvPr/>
        </p:nvSpPr>
        <p:spPr>
          <a:xfrm>
            <a:off x="1107298" y="2861972"/>
            <a:ext cx="1063412" cy="646331"/>
          </a:xfrm>
          <a:prstGeom prst="rect">
            <a:avLst/>
          </a:prstGeom>
          <a:noFill/>
        </p:spPr>
        <p:txBody>
          <a:bodyPr wrap="square">
            <a:spAutoFit/>
          </a:bodyPr>
          <a:lstStyle/>
          <a:p>
            <a:pPr algn="ctr"/>
            <a:r>
              <a:rPr lang="en-US" sz="3600" b="1" dirty="0">
                <a:solidFill>
                  <a:schemeClr val="bg1"/>
                </a:solidFill>
                <a:latin typeface="+mj-lt"/>
                <a:ea typeface="Lato Black" charset="0"/>
                <a:cs typeface="Lato Black" charset="0"/>
              </a:rPr>
              <a:t>02</a:t>
            </a:r>
          </a:p>
        </p:txBody>
      </p:sp>
      <p:sp>
        <p:nvSpPr>
          <p:cNvPr id="25" name="CuadroTexto 24">
            <a:extLst>
              <a:ext uri="{FF2B5EF4-FFF2-40B4-BE49-F238E27FC236}">
                <a16:creationId xmlns:a16="http://schemas.microsoft.com/office/drawing/2014/main" id="{695A1ACB-E278-81B6-5485-DCFE05B6ED6D}"/>
              </a:ext>
            </a:extLst>
          </p:cNvPr>
          <p:cNvSpPr txBox="1"/>
          <p:nvPr/>
        </p:nvSpPr>
        <p:spPr>
          <a:xfrm>
            <a:off x="1107298" y="3977365"/>
            <a:ext cx="1063412" cy="646331"/>
          </a:xfrm>
          <a:prstGeom prst="rect">
            <a:avLst/>
          </a:prstGeom>
          <a:noFill/>
        </p:spPr>
        <p:txBody>
          <a:bodyPr wrap="square">
            <a:spAutoFit/>
          </a:bodyPr>
          <a:lstStyle/>
          <a:p>
            <a:pPr algn="ctr"/>
            <a:r>
              <a:rPr lang="en-US" sz="3600" b="1" dirty="0">
                <a:solidFill>
                  <a:schemeClr val="bg1"/>
                </a:solidFill>
                <a:latin typeface="+mj-lt"/>
                <a:ea typeface="Lato Black" charset="0"/>
                <a:cs typeface="Lato Black" charset="0"/>
              </a:rPr>
              <a:t>03</a:t>
            </a:r>
          </a:p>
        </p:txBody>
      </p:sp>
      <p:sp>
        <p:nvSpPr>
          <p:cNvPr id="26" name="CuadroTexto 25">
            <a:extLst>
              <a:ext uri="{FF2B5EF4-FFF2-40B4-BE49-F238E27FC236}">
                <a16:creationId xmlns:a16="http://schemas.microsoft.com/office/drawing/2014/main" id="{EDC3CA34-8A40-9ABA-FA4A-998CE508950F}"/>
              </a:ext>
            </a:extLst>
          </p:cNvPr>
          <p:cNvSpPr txBox="1"/>
          <p:nvPr/>
        </p:nvSpPr>
        <p:spPr>
          <a:xfrm>
            <a:off x="1086555" y="5106350"/>
            <a:ext cx="1063412" cy="646331"/>
          </a:xfrm>
          <a:prstGeom prst="rect">
            <a:avLst/>
          </a:prstGeom>
          <a:noFill/>
        </p:spPr>
        <p:txBody>
          <a:bodyPr wrap="square">
            <a:spAutoFit/>
          </a:bodyPr>
          <a:lstStyle/>
          <a:p>
            <a:pPr algn="ctr"/>
            <a:r>
              <a:rPr lang="en-US" sz="3600" b="1" dirty="0">
                <a:solidFill>
                  <a:schemeClr val="bg1"/>
                </a:solidFill>
                <a:latin typeface="+mj-lt"/>
                <a:ea typeface="Lato Black" charset="0"/>
                <a:cs typeface="Lato Black" charset="0"/>
              </a:rPr>
              <a:t>04</a:t>
            </a:r>
          </a:p>
        </p:txBody>
      </p:sp>
    </p:spTree>
    <p:extLst>
      <p:ext uri="{BB962C8B-B14F-4D97-AF65-F5344CB8AC3E}">
        <p14:creationId xmlns:p14="http://schemas.microsoft.com/office/powerpoint/2010/main" val="34826748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323DEC-02E9-5271-E7ED-2C21A99DE9D1}"/>
            </a:ext>
          </a:extLst>
        </p:cNvPr>
        <p:cNvGrpSpPr/>
        <p:nvPr/>
      </p:nvGrpSpPr>
      <p:grpSpPr>
        <a:xfrm>
          <a:off x="0" y="0"/>
          <a:ext cx="0" cy="0"/>
          <a:chOff x="0" y="0"/>
          <a:chExt cx="0" cy="0"/>
        </a:xfrm>
      </p:grpSpPr>
      <p:grpSp>
        <p:nvGrpSpPr>
          <p:cNvPr id="6" name="Grupo 5">
            <a:extLst>
              <a:ext uri="{FF2B5EF4-FFF2-40B4-BE49-F238E27FC236}">
                <a16:creationId xmlns:a16="http://schemas.microsoft.com/office/drawing/2014/main" id="{4E7B0F55-4C20-ABB6-8662-5190B34C46ED}"/>
              </a:ext>
            </a:extLst>
          </p:cNvPr>
          <p:cNvGrpSpPr/>
          <p:nvPr/>
        </p:nvGrpSpPr>
        <p:grpSpPr>
          <a:xfrm>
            <a:off x="956061" y="1497065"/>
            <a:ext cx="1431539" cy="3719409"/>
            <a:chOff x="10920786" y="2699621"/>
            <a:chExt cx="3320261" cy="8626662"/>
          </a:xfrm>
        </p:grpSpPr>
        <p:sp>
          <p:nvSpPr>
            <p:cNvPr id="13" name="Freeform 150">
              <a:extLst>
                <a:ext uri="{FF2B5EF4-FFF2-40B4-BE49-F238E27FC236}">
                  <a16:creationId xmlns:a16="http://schemas.microsoft.com/office/drawing/2014/main" id="{FE37C33D-03CA-6200-53EE-BA1DE18F369B}"/>
                </a:ext>
              </a:extLst>
            </p:cNvPr>
            <p:cNvSpPr>
              <a:spLocks noChangeArrowheads="1"/>
            </p:cNvSpPr>
            <p:nvPr/>
          </p:nvSpPr>
          <p:spPr bwMode="auto">
            <a:xfrm>
              <a:off x="10920786" y="8064372"/>
              <a:ext cx="3315975" cy="3261911"/>
            </a:xfrm>
            <a:custGeom>
              <a:avLst/>
              <a:gdLst>
                <a:gd name="T0" fmla="*/ 2417 w 2508"/>
                <a:gd name="T1" fmla="*/ 0 h 2463"/>
                <a:gd name="T2" fmla="*/ 2417 w 2508"/>
                <a:gd name="T3" fmla="*/ 0 h 2463"/>
                <a:gd name="T4" fmla="*/ 89 w 2508"/>
                <a:gd name="T5" fmla="*/ 0 h 2463"/>
                <a:gd name="T6" fmla="*/ 0 w 2508"/>
                <a:gd name="T7" fmla="*/ 93 h 2463"/>
                <a:gd name="T8" fmla="*/ 0 w 2508"/>
                <a:gd name="T9" fmla="*/ 2063 h 2463"/>
                <a:gd name="T10" fmla="*/ 840 w 2508"/>
                <a:gd name="T11" fmla="*/ 2063 h 2463"/>
                <a:gd name="T12" fmla="*/ 1253 w 2508"/>
                <a:gd name="T13" fmla="*/ 2462 h 2463"/>
                <a:gd name="T14" fmla="*/ 1667 w 2508"/>
                <a:gd name="T15" fmla="*/ 2063 h 2463"/>
                <a:gd name="T16" fmla="*/ 2507 w 2508"/>
                <a:gd name="T17" fmla="*/ 2063 h 2463"/>
                <a:gd name="T18" fmla="*/ 2507 w 2508"/>
                <a:gd name="T19" fmla="*/ 93 h 2463"/>
                <a:gd name="T20" fmla="*/ 2417 w 2508"/>
                <a:gd name="T21" fmla="*/ 0 h 2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8" h="2463">
                  <a:moveTo>
                    <a:pt x="2417" y="0"/>
                  </a:moveTo>
                  <a:lnTo>
                    <a:pt x="2417" y="0"/>
                  </a:lnTo>
                  <a:cubicBezTo>
                    <a:pt x="89" y="0"/>
                    <a:pt x="89" y="0"/>
                    <a:pt x="89" y="0"/>
                  </a:cubicBezTo>
                  <a:cubicBezTo>
                    <a:pt x="38" y="0"/>
                    <a:pt x="0" y="41"/>
                    <a:pt x="0" y="93"/>
                  </a:cubicBezTo>
                  <a:cubicBezTo>
                    <a:pt x="0" y="2063"/>
                    <a:pt x="0" y="2063"/>
                    <a:pt x="0" y="2063"/>
                  </a:cubicBezTo>
                  <a:cubicBezTo>
                    <a:pt x="840" y="2063"/>
                    <a:pt x="840" y="2063"/>
                    <a:pt x="840" y="2063"/>
                  </a:cubicBezTo>
                  <a:cubicBezTo>
                    <a:pt x="1253" y="2462"/>
                    <a:pt x="1253" y="2462"/>
                    <a:pt x="1253" y="2462"/>
                  </a:cubicBezTo>
                  <a:cubicBezTo>
                    <a:pt x="1667" y="2063"/>
                    <a:pt x="1667" y="2063"/>
                    <a:pt x="1667" y="2063"/>
                  </a:cubicBezTo>
                  <a:cubicBezTo>
                    <a:pt x="2507" y="2063"/>
                    <a:pt x="2507" y="2063"/>
                    <a:pt x="2507" y="2063"/>
                  </a:cubicBezTo>
                  <a:cubicBezTo>
                    <a:pt x="2507" y="93"/>
                    <a:pt x="2507" y="93"/>
                    <a:pt x="2507" y="93"/>
                  </a:cubicBezTo>
                  <a:cubicBezTo>
                    <a:pt x="2507" y="41"/>
                    <a:pt x="2465" y="0"/>
                    <a:pt x="2417" y="0"/>
                  </a:cubicBezTo>
                </a:path>
              </a:pathLst>
            </a:custGeom>
            <a:solidFill>
              <a:schemeClr val="accent5"/>
            </a:solidFill>
            <a:ln>
              <a:noFill/>
            </a:ln>
            <a:effectLst>
              <a:outerShdw blurRad="254000" dist="50800" dir="5400000" algn="ctr" rotWithShape="0">
                <a:srgbClr val="000000">
                  <a:alpha val="43137"/>
                </a:srgbClr>
              </a:outerShdw>
            </a:effectLst>
          </p:spPr>
          <p:txBody>
            <a:bodyPr wrap="none" anchor="ctr"/>
            <a:lstStyle/>
            <a:p>
              <a:endParaRPr lang="en-US" sz="5399" dirty="0">
                <a:latin typeface="Lato Light" charset="0"/>
              </a:endParaRPr>
            </a:p>
          </p:txBody>
        </p:sp>
        <p:sp>
          <p:nvSpPr>
            <p:cNvPr id="4" name="Freeform 150">
              <a:extLst>
                <a:ext uri="{FF2B5EF4-FFF2-40B4-BE49-F238E27FC236}">
                  <a16:creationId xmlns:a16="http://schemas.microsoft.com/office/drawing/2014/main" id="{266BAF70-2460-BAE5-2BF4-B294BF7DA66D}"/>
                </a:ext>
              </a:extLst>
            </p:cNvPr>
            <p:cNvSpPr>
              <a:spLocks noChangeArrowheads="1"/>
            </p:cNvSpPr>
            <p:nvPr/>
          </p:nvSpPr>
          <p:spPr bwMode="auto">
            <a:xfrm>
              <a:off x="10920786" y="5323525"/>
              <a:ext cx="3315975" cy="3261911"/>
            </a:xfrm>
            <a:custGeom>
              <a:avLst/>
              <a:gdLst>
                <a:gd name="T0" fmla="*/ 2417 w 2508"/>
                <a:gd name="T1" fmla="*/ 0 h 2463"/>
                <a:gd name="T2" fmla="*/ 2417 w 2508"/>
                <a:gd name="T3" fmla="*/ 0 h 2463"/>
                <a:gd name="T4" fmla="*/ 89 w 2508"/>
                <a:gd name="T5" fmla="*/ 0 h 2463"/>
                <a:gd name="T6" fmla="*/ 0 w 2508"/>
                <a:gd name="T7" fmla="*/ 93 h 2463"/>
                <a:gd name="T8" fmla="*/ 0 w 2508"/>
                <a:gd name="T9" fmla="*/ 2063 h 2463"/>
                <a:gd name="T10" fmla="*/ 840 w 2508"/>
                <a:gd name="T11" fmla="*/ 2063 h 2463"/>
                <a:gd name="T12" fmla="*/ 1253 w 2508"/>
                <a:gd name="T13" fmla="*/ 2462 h 2463"/>
                <a:gd name="T14" fmla="*/ 1667 w 2508"/>
                <a:gd name="T15" fmla="*/ 2063 h 2463"/>
                <a:gd name="T16" fmla="*/ 2507 w 2508"/>
                <a:gd name="T17" fmla="*/ 2063 h 2463"/>
                <a:gd name="T18" fmla="*/ 2507 w 2508"/>
                <a:gd name="T19" fmla="*/ 93 h 2463"/>
                <a:gd name="T20" fmla="*/ 2417 w 2508"/>
                <a:gd name="T21" fmla="*/ 0 h 2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8" h="2463">
                  <a:moveTo>
                    <a:pt x="2417" y="0"/>
                  </a:moveTo>
                  <a:lnTo>
                    <a:pt x="2417" y="0"/>
                  </a:lnTo>
                  <a:cubicBezTo>
                    <a:pt x="89" y="0"/>
                    <a:pt x="89" y="0"/>
                    <a:pt x="89" y="0"/>
                  </a:cubicBezTo>
                  <a:cubicBezTo>
                    <a:pt x="38" y="0"/>
                    <a:pt x="0" y="41"/>
                    <a:pt x="0" y="93"/>
                  </a:cubicBezTo>
                  <a:cubicBezTo>
                    <a:pt x="0" y="2063"/>
                    <a:pt x="0" y="2063"/>
                    <a:pt x="0" y="2063"/>
                  </a:cubicBezTo>
                  <a:cubicBezTo>
                    <a:pt x="840" y="2063"/>
                    <a:pt x="840" y="2063"/>
                    <a:pt x="840" y="2063"/>
                  </a:cubicBezTo>
                  <a:cubicBezTo>
                    <a:pt x="1253" y="2462"/>
                    <a:pt x="1253" y="2462"/>
                    <a:pt x="1253" y="2462"/>
                  </a:cubicBezTo>
                  <a:cubicBezTo>
                    <a:pt x="1667" y="2063"/>
                    <a:pt x="1667" y="2063"/>
                    <a:pt x="1667" y="2063"/>
                  </a:cubicBezTo>
                  <a:cubicBezTo>
                    <a:pt x="2507" y="2063"/>
                    <a:pt x="2507" y="2063"/>
                    <a:pt x="2507" y="2063"/>
                  </a:cubicBezTo>
                  <a:cubicBezTo>
                    <a:pt x="2507" y="93"/>
                    <a:pt x="2507" y="93"/>
                    <a:pt x="2507" y="93"/>
                  </a:cubicBezTo>
                  <a:cubicBezTo>
                    <a:pt x="2507" y="41"/>
                    <a:pt x="2465" y="0"/>
                    <a:pt x="2417" y="0"/>
                  </a:cubicBezTo>
                </a:path>
              </a:pathLst>
            </a:custGeom>
            <a:solidFill>
              <a:schemeClr val="accent2"/>
            </a:solidFill>
            <a:ln>
              <a:noFill/>
            </a:ln>
            <a:effectLst>
              <a:outerShdw blurRad="254000" dist="50800" dir="5400000" algn="ctr" rotWithShape="0">
                <a:srgbClr val="000000">
                  <a:alpha val="43137"/>
                </a:srgbClr>
              </a:outerShdw>
            </a:effectLst>
          </p:spPr>
          <p:txBody>
            <a:bodyPr wrap="none" anchor="ctr"/>
            <a:lstStyle/>
            <a:p>
              <a:endParaRPr lang="en-US" sz="5399" dirty="0">
                <a:latin typeface="Lato Light" charset="0"/>
              </a:endParaRPr>
            </a:p>
          </p:txBody>
        </p:sp>
        <p:sp>
          <p:nvSpPr>
            <p:cNvPr id="5" name="Freeform 151">
              <a:extLst>
                <a:ext uri="{FF2B5EF4-FFF2-40B4-BE49-F238E27FC236}">
                  <a16:creationId xmlns:a16="http://schemas.microsoft.com/office/drawing/2014/main" id="{CE9FD41E-AA8F-2189-2A6A-E04C8500AF92}"/>
                </a:ext>
              </a:extLst>
            </p:cNvPr>
            <p:cNvSpPr>
              <a:spLocks noChangeArrowheads="1"/>
            </p:cNvSpPr>
            <p:nvPr/>
          </p:nvSpPr>
          <p:spPr bwMode="auto">
            <a:xfrm>
              <a:off x="10920787" y="2699621"/>
              <a:ext cx="3320260" cy="3261911"/>
            </a:xfrm>
            <a:custGeom>
              <a:avLst/>
              <a:gdLst>
                <a:gd name="T0" fmla="*/ 2417 w 2508"/>
                <a:gd name="T1" fmla="*/ 0 h 2464"/>
                <a:gd name="T2" fmla="*/ 2417 w 2508"/>
                <a:gd name="T3" fmla="*/ 0 h 2464"/>
                <a:gd name="T4" fmla="*/ 89 w 2508"/>
                <a:gd name="T5" fmla="*/ 0 h 2464"/>
                <a:gd name="T6" fmla="*/ 0 w 2508"/>
                <a:gd name="T7" fmla="*/ 94 h 2464"/>
                <a:gd name="T8" fmla="*/ 0 w 2508"/>
                <a:gd name="T9" fmla="*/ 2063 h 2464"/>
                <a:gd name="T10" fmla="*/ 840 w 2508"/>
                <a:gd name="T11" fmla="*/ 2063 h 2464"/>
                <a:gd name="T12" fmla="*/ 1253 w 2508"/>
                <a:gd name="T13" fmla="*/ 2463 h 2464"/>
                <a:gd name="T14" fmla="*/ 1667 w 2508"/>
                <a:gd name="T15" fmla="*/ 2063 h 2464"/>
                <a:gd name="T16" fmla="*/ 2507 w 2508"/>
                <a:gd name="T17" fmla="*/ 2063 h 2464"/>
                <a:gd name="T18" fmla="*/ 2507 w 2508"/>
                <a:gd name="T19" fmla="*/ 94 h 2464"/>
                <a:gd name="T20" fmla="*/ 2417 w 2508"/>
                <a:gd name="T21" fmla="*/ 0 h 2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8" h="2464">
                  <a:moveTo>
                    <a:pt x="2417" y="0"/>
                  </a:moveTo>
                  <a:lnTo>
                    <a:pt x="2417" y="0"/>
                  </a:lnTo>
                  <a:cubicBezTo>
                    <a:pt x="89" y="0"/>
                    <a:pt x="89" y="0"/>
                    <a:pt x="89" y="0"/>
                  </a:cubicBezTo>
                  <a:cubicBezTo>
                    <a:pt x="38" y="0"/>
                    <a:pt x="0" y="42"/>
                    <a:pt x="0" y="94"/>
                  </a:cubicBezTo>
                  <a:cubicBezTo>
                    <a:pt x="0" y="2063"/>
                    <a:pt x="0" y="2063"/>
                    <a:pt x="0" y="2063"/>
                  </a:cubicBezTo>
                  <a:cubicBezTo>
                    <a:pt x="840" y="2063"/>
                    <a:pt x="840" y="2063"/>
                    <a:pt x="840" y="2063"/>
                  </a:cubicBezTo>
                  <a:cubicBezTo>
                    <a:pt x="1253" y="2463"/>
                    <a:pt x="1253" y="2463"/>
                    <a:pt x="1253" y="2463"/>
                  </a:cubicBezTo>
                  <a:cubicBezTo>
                    <a:pt x="1667" y="2063"/>
                    <a:pt x="1667" y="2063"/>
                    <a:pt x="1667" y="2063"/>
                  </a:cubicBezTo>
                  <a:cubicBezTo>
                    <a:pt x="2507" y="2063"/>
                    <a:pt x="2507" y="2063"/>
                    <a:pt x="2507" y="2063"/>
                  </a:cubicBezTo>
                  <a:cubicBezTo>
                    <a:pt x="2507" y="94"/>
                    <a:pt x="2507" y="94"/>
                    <a:pt x="2507" y="94"/>
                  </a:cubicBezTo>
                  <a:cubicBezTo>
                    <a:pt x="2507" y="42"/>
                    <a:pt x="2466" y="0"/>
                    <a:pt x="2417" y="0"/>
                  </a:cubicBezTo>
                </a:path>
              </a:pathLst>
            </a:custGeom>
            <a:solidFill>
              <a:schemeClr val="accent1"/>
            </a:solidFill>
            <a:ln>
              <a:noFill/>
            </a:ln>
            <a:effectLst>
              <a:outerShdw blurRad="254000" dist="76200" dir="5400000" algn="t" rotWithShape="0">
                <a:prstClr val="black">
                  <a:alpha val="40000"/>
                </a:prstClr>
              </a:outerShdw>
            </a:effectLst>
          </p:spPr>
          <p:txBody>
            <a:bodyPr wrap="none" anchor="ctr"/>
            <a:lstStyle/>
            <a:p>
              <a:endParaRPr lang="en-US" sz="5399" dirty="0">
                <a:latin typeface="Lato Light" charset="0"/>
              </a:endParaRPr>
            </a:p>
          </p:txBody>
        </p:sp>
      </p:grpSp>
      <p:sp>
        <p:nvSpPr>
          <p:cNvPr id="7" name="Título 1">
            <a:extLst>
              <a:ext uri="{FF2B5EF4-FFF2-40B4-BE49-F238E27FC236}">
                <a16:creationId xmlns:a16="http://schemas.microsoft.com/office/drawing/2014/main" id="{164C95C9-6AF7-1CE6-DB08-33A83DC4AAD0}"/>
              </a:ext>
            </a:extLst>
          </p:cNvPr>
          <p:cNvSpPr txBox="1">
            <a:spLocks/>
          </p:cNvSpPr>
          <p:nvPr/>
        </p:nvSpPr>
        <p:spPr>
          <a:xfrm>
            <a:off x="838200" y="467890"/>
            <a:ext cx="6025587" cy="586210"/>
          </a:xfrm>
          <a:prstGeom prst="rect">
            <a:avLst/>
          </a:prstGeom>
        </p:spPr>
        <p:txBody>
          <a:bodyPr>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r>
              <a:rPr lang="es-ES" sz="2800" dirty="0"/>
              <a:t>Impuestos diferidos</a:t>
            </a:r>
            <a:endParaRPr lang="es-EC" sz="2800" dirty="0"/>
          </a:p>
        </p:txBody>
      </p:sp>
      <p:sp>
        <p:nvSpPr>
          <p:cNvPr id="8" name="Título 1">
            <a:extLst>
              <a:ext uri="{FF2B5EF4-FFF2-40B4-BE49-F238E27FC236}">
                <a16:creationId xmlns:a16="http://schemas.microsoft.com/office/drawing/2014/main" id="{C4FA3320-5B0E-272C-F8E7-F5D97017899A}"/>
              </a:ext>
            </a:extLst>
          </p:cNvPr>
          <p:cNvSpPr txBox="1">
            <a:spLocks/>
          </p:cNvSpPr>
          <p:nvPr/>
        </p:nvSpPr>
        <p:spPr>
          <a:xfrm>
            <a:off x="838200" y="910855"/>
            <a:ext cx="5135880" cy="354330"/>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s-EC" sz="2400" b="0" dirty="0"/>
              <a:t>Reconocimiento</a:t>
            </a:r>
          </a:p>
        </p:txBody>
      </p:sp>
      <p:sp>
        <p:nvSpPr>
          <p:cNvPr id="10" name="CuadroTexto 9">
            <a:extLst>
              <a:ext uri="{FF2B5EF4-FFF2-40B4-BE49-F238E27FC236}">
                <a16:creationId xmlns:a16="http://schemas.microsoft.com/office/drawing/2014/main" id="{A8979DDA-21DE-8D51-B1A2-DEE7198F9A94}"/>
              </a:ext>
            </a:extLst>
          </p:cNvPr>
          <p:cNvSpPr txBox="1"/>
          <p:nvPr/>
        </p:nvSpPr>
        <p:spPr>
          <a:xfrm>
            <a:off x="2481653" y="1497065"/>
            <a:ext cx="7902463" cy="1169551"/>
          </a:xfrm>
          <a:prstGeom prst="rect">
            <a:avLst/>
          </a:prstGeom>
          <a:noFill/>
        </p:spPr>
        <p:txBody>
          <a:bodyPr wrap="square">
            <a:spAutoFit/>
          </a:bodyPr>
          <a:lstStyle/>
          <a:p>
            <a:pPr algn="just"/>
            <a:r>
              <a:rPr lang="es-MX" sz="1400" b="1" dirty="0">
                <a:latin typeface="Arial" panose="020B0604020202020204" pitchFamily="34" charset="0"/>
                <a:cs typeface="Arial" panose="020B0604020202020204" pitchFamily="34" charset="0"/>
              </a:rPr>
              <a:t>Las provisiones diferentes a las de cuentas incobrables y desmantelamiento</a:t>
            </a:r>
            <a:r>
              <a:rPr lang="es-MX" sz="1400" dirty="0">
                <a:latin typeface="Arial" panose="020B0604020202020204" pitchFamily="34" charset="0"/>
                <a:cs typeface="Arial" panose="020B0604020202020204" pitchFamily="34" charset="0"/>
              </a:rPr>
              <a:t>, serán consideradas como no deducibles en el periodo en el que se registren contablemente; sin embargo, se reconocerá un impuesto diferido por este concepto, el cual podrá ser utilizado en el momento en que el  contribuyente se desprenda efectivamente de recursos para cancelar la obligación por la cual se efectuó la provisión y hasta por el monto efectivamente pagado</a:t>
            </a:r>
            <a:r>
              <a:rPr lang="es-MX" sz="1400" dirty="0"/>
              <a:t>.</a:t>
            </a:r>
          </a:p>
        </p:txBody>
      </p:sp>
      <p:sp>
        <p:nvSpPr>
          <p:cNvPr id="2" name="CuadroTexto 1">
            <a:extLst>
              <a:ext uri="{FF2B5EF4-FFF2-40B4-BE49-F238E27FC236}">
                <a16:creationId xmlns:a16="http://schemas.microsoft.com/office/drawing/2014/main" id="{A231540D-D2B2-1464-5202-C421E4F8B37E}"/>
              </a:ext>
            </a:extLst>
          </p:cNvPr>
          <p:cNvSpPr txBox="1"/>
          <p:nvPr/>
        </p:nvSpPr>
        <p:spPr>
          <a:xfrm>
            <a:off x="2481653" y="2700923"/>
            <a:ext cx="7902463" cy="1384995"/>
          </a:xfrm>
          <a:prstGeom prst="rect">
            <a:avLst/>
          </a:prstGeom>
          <a:noFill/>
        </p:spPr>
        <p:txBody>
          <a:bodyPr wrap="square">
            <a:spAutoFit/>
          </a:bodyPr>
          <a:lstStyle/>
          <a:p>
            <a:pPr algn="just"/>
            <a:r>
              <a:rPr lang="es-MX" sz="1400" b="1" dirty="0">
                <a:latin typeface="Arial" panose="020B0604020202020204" pitchFamily="34" charset="0"/>
                <a:cs typeface="Arial" panose="020B0604020202020204" pitchFamily="34" charset="0"/>
              </a:rPr>
              <a:t>Las ganancias o pérdidas que surjan de la medición de activos no corrientes mantenidos para la venta, </a:t>
            </a:r>
            <a:r>
              <a:rPr lang="es-MX" sz="1400" dirty="0">
                <a:latin typeface="Arial" panose="020B0604020202020204" pitchFamily="34" charset="0"/>
                <a:cs typeface="Arial" panose="020B0604020202020204" pitchFamily="34" charset="0"/>
              </a:rPr>
              <a:t>no serán sujetos de I.R. en el periodo en el que se el que se registren contablemente; sin embargo, se reconocerá un impuesto diferido por estos conceptos, el  cual podrá ser utilizado en el momento de la venta o ser pagado en el caso de que la valoración haya generado una ganancia, siempre y cuando la venta corresponda a un ingreso gravado con impuesto a la renta</a:t>
            </a:r>
            <a:r>
              <a:rPr lang="es-MX" sz="1400" dirty="0"/>
              <a:t>.</a:t>
            </a:r>
          </a:p>
        </p:txBody>
      </p:sp>
      <p:sp>
        <p:nvSpPr>
          <p:cNvPr id="9" name="CuadroTexto 8">
            <a:extLst>
              <a:ext uri="{FF2B5EF4-FFF2-40B4-BE49-F238E27FC236}">
                <a16:creationId xmlns:a16="http://schemas.microsoft.com/office/drawing/2014/main" id="{5648D721-7B55-C830-310E-AA0CC7EC24A4}"/>
              </a:ext>
            </a:extLst>
          </p:cNvPr>
          <p:cNvSpPr txBox="1"/>
          <p:nvPr/>
        </p:nvSpPr>
        <p:spPr>
          <a:xfrm>
            <a:off x="2557421" y="4140749"/>
            <a:ext cx="8097879" cy="1600438"/>
          </a:xfrm>
          <a:prstGeom prst="rect">
            <a:avLst/>
          </a:prstGeom>
          <a:noFill/>
        </p:spPr>
        <p:txBody>
          <a:bodyPr wrap="square">
            <a:spAutoFit/>
          </a:bodyPr>
          <a:lstStyle/>
          <a:p>
            <a:pPr algn="just"/>
            <a:r>
              <a:rPr lang="es-MX" sz="1400" b="1" dirty="0">
                <a:latin typeface="Arial" panose="020B0604020202020204" pitchFamily="34" charset="0"/>
                <a:cs typeface="Arial" panose="020B0604020202020204" pitchFamily="34" charset="0"/>
              </a:rPr>
              <a:t>Los ingresos y costos derivados de la aplicación de la normativa contable correspondiente al reconocimiento y medición de activos biológicos</a:t>
            </a:r>
            <a:r>
              <a:rPr lang="es-MX" sz="1400" dirty="0">
                <a:latin typeface="Arial" panose="020B0604020202020204" pitchFamily="34" charset="0"/>
                <a:cs typeface="Arial" panose="020B0604020202020204" pitchFamily="34" charset="0"/>
              </a:rPr>
              <a:t>, medidos con cambios en resultados, durante su período de transformación biológica, deberán ser considerados en conciliación tributaria, como ingresos no sujetos de impuesto a la renta y costos atribuibles a ingresos no sujetos de impuesto a la renta, inclusive el pago correspondiente a la participación trabajadores; adicionalmente éstos conceptos no deberán ser considerados como gastos atribuibles para generar ingresos exentos y en cualquier otro límite establecido en la norma tributaria que incluya a estos elementos.</a:t>
            </a:r>
          </a:p>
        </p:txBody>
      </p:sp>
      <p:sp>
        <p:nvSpPr>
          <p:cNvPr id="12" name="CuadroTexto 11">
            <a:extLst>
              <a:ext uri="{FF2B5EF4-FFF2-40B4-BE49-F238E27FC236}">
                <a16:creationId xmlns:a16="http://schemas.microsoft.com/office/drawing/2014/main" id="{14A6D8A8-C4ED-5450-FA04-37357DC1BA6C}"/>
              </a:ext>
            </a:extLst>
          </p:cNvPr>
          <p:cNvSpPr txBox="1"/>
          <p:nvPr/>
        </p:nvSpPr>
        <p:spPr>
          <a:xfrm>
            <a:off x="1139200" y="1758674"/>
            <a:ext cx="1063412" cy="646331"/>
          </a:xfrm>
          <a:prstGeom prst="rect">
            <a:avLst/>
          </a:prstGeom>
          <a:noFill/>
        </p:spPr>
        <p:txBody>
          <a:bodyPr wrap="square">
            <a:spAutoFit/>
          </a:bodyPr>
          <a:lstStyle/>
          <a:p>
            <a:pPr algn="ctr"/>
            <a:r>
              <a:rPr lang="en-US" sz="3600" b="1" dirty="0">
                <a:solidFill>
                  <a:schemeClr val="bg1"/>
                </a:solidFill>
                <a:latin typeface="+mj-lt"/>
                <a:ea typeface="Lato Black" charset="0"/>
                <a:cs typeface="Lato Black" charset="0"/>
              </a:rPr>
              <a:t>05</a:t>
            </a:r>
          </a:p>
        </p:txBody>
      </p:sp>
      <p:sp>
        <p:nvSpPr>
          <p:cNvPr id="14" name="CuadroTexto 13">
            <a:extLst>
              <a:ext uri="{FF2B5EF4-FFF2-40B4-BE49-F238E27FC236}">
                <a16:creationId xmlns:a16="http://schemas.microsoft.com/office/drawing/2014/main" id="{465D2CE7-BECB-6DA7-CC5D-68D00F741B21}"/>
              </a:ext>
            </a:extLst>
          </p:cNvPr>
          <p:cNvSpPr txBox="1"/>
          <p:nvPr/>
        </p:nvSpPr>
        <p:spPr>
          <a:xfrm>
            <a:off x="1139200" y="2937735"/>
            <a:ext cx="1063412" cy="646331"/>
          </a:xfrm>
          <a:prstGeom prst="rect">
            <a:avLst/>
          </a:prstGeom>
          <a:noFill/>
        </p:spPr>
        <p:txBody>
          <a:bodyPr wrap="square">
            <a:spAutoFit/>
          </a:bodyPr>
          <a:lstStyle/>
          <a:p>
            <a:pPr algn="ctr"/>
            <a:r>
              <a:rPr lang="en-US" sz="3600" b="1" dirty="0">
                <a:solidFill>
                  <a:schemeClr val="bg1"/>
                </a:solidFill>
                <a:latin typeface="+mj-lt"/>
                <a:ea typeface="Lato Black" charset="0"/>
                <a:cs typeface="Lato Black" charset="0"/>
              </a:rPr>
              <a:t>06</a:t>
            </a:r>
          </a:p>
        </p:txBody>
      </p:sp>
      <p:sp>
        <p:nvSpPr>
          <p:cNvPr id="15" name="CuadroTexto 14">
            <a:extLst>
              <a:ext uri="{FF2B5EF4-FFF2-40B4-BE49-F238E27FC236}">
                <a16:creationId xmlns:a16="http://schemas.microsoft.com/office/drawing/2014/main" id="{EAA36E47-B7AA-8B8D-F2FF-05C6FD5FB52E}"/>
              </a:ext>
            </a:extLst>
          </p:cNvPr>
          <p:cNvSpPr txBox="1"/>
          <p:nvPr/>
        </p:nvSpPr>
        <p:spPr>
          <a:xfrm>
            <a:off x="1127730" y="4100581"/>
            <a:ext cx="1063412" cy="646331"/>
          </a:xfrm>
          <a:prstGeom prst="rect">
            <a:avLst/>
          </a:prstGeom>
          <a:noFill/>
        </p:spPr>
        <p:txBody>
          <a:bodyPr wrap="square">
            <a:spAutoFit/>
          </a:bodyPr>
          <a:lstStyle/>
          <a:p>
            <a:pPr algn="ctr"/>
            <a:r>
              <a:rPr lang="en-US" sz="3600" b="1" dirty="0">
                <a:solidFill>
                  <a:schemeClr val="bg1"/>
                </a:solidFill>
                <a:latin typeface="+mj-lt"/>
                <a:ea typeface="Lato Black" charset="0"/>
                <a:cs typeface="Lato Black" charset="0"/>
              </a:rPr>
              <a:t>07</a:t>
            </a:r>
          </a:p>
        </p:txBody>
      </p:sp>
    </p:spTree>
    <p:extLst>
      <p:ext uri="{BB962C8B-B14F-4D97-AF65-F5344CB8AC3E}">
        <p14:creationId xmlns:p14="http://schemas.microsoft.com/office/powerpoint/2010/main" val="13179765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CB0365-F56B-1B3F-BB16-7012DCB13421}"/>
            </a:ext>
          </a:extLst>
        </p:cNvPr>
        <p:cNvGrpSpPr/>
        <p:nvPr/>
      </p:nvGrpSpPr>
      <p:grpSpPr>
        <a:xfrm>
          <a:off x="0" y="0"/>
          <a:ext cx="0" cy="0"/>
          <a:chOff x="0" y="0"/>
          <a:chExt cx="0" cy="0"/>
        </a:xfrm>
      </p:grpSpPr>
      <p:grpSp>
        <p:nvGrpSpPr>
          <p:cNvPr id="6" name="Grupo 5">
            <a:extLst>
              <a:ext uri="{FF2B5EF4-FFF2-40B4-BE49-F238E27FC236}">
                <a16:creationId xmlns:a16="http://schemas.microsoft.com/office/drawing/2014/main" id="{45838D60-1379-9451-338B-5E275A523D00}"/>
              </a:ext>
            </a:extLst>
          </p:cNvPr>
          <p:cNvGrpSpPr/>
          <p:nvPr/>
        </p:nvGrpSpPr>
        <p:grpSpPr>
          <a:xfrm>
            <a:off x="956061" y="1497065"/>
            <a:ext cx="1367651" cy="3553415"/>
            <a:chOff x="10920786" y="2699621"/>
            <a:chExt cx="3320261" cy="8626662"/>
          </a:xfrm>
        </p:grpSpPr>
        <p:sp>
          <p:nvSpPr>
            <p:cNvPr id="13" name="Freeform 150">
              <a:extLst>
                <a:ext uri="{FF2B5EF4-FFF2-40B4-BE49-F238E27FC236}">
                  <a16:creationId xmlns:a16="http://schemas.microsoft.com/office/drawing/2014/main" id="{A2E301C0-6280-46B6-CD27-89D29EB13257}"/>
                </a:ext>
              </a:extLst>
            </p:cNvPr>
            <p:cNvSpPr>
              <a:spLocks noChangeArrowheads="1"/>
            </p:cNvSpPr>
            <p:nvPr/>
          </p:nvSpPr>
          <p:spPr bwMode="auto">
            <a:xfrm>
              <a:off x="10920786" y="8064372"/>
              <a:ext cx="3315975" cy="3261911"/>
            </a:xfrm>
            <a:custGeom>
              <a:avLst/>
              <a:gdLst>
                <a:gd name="T0" fmla="*/ 2417 w 2508"/>
                <a:gd name="T1" fmla="*/ 0 h 2463"/>
                <a:gd name="T2" fmla="*/ 2417 w 2508"/>
                <a:gd name="T3" fmla="*/ 0 h 2463"/>
                <a:gd name="T4" fmla="*/ 89 w 2508"/>
                <a:gd name="T5" fmla="*/ 0 h 2463"/>
                <a:gd name="T6" fmla="*/ 0 w 2508"/>
                <a:gd name="T7" fmla="*/ 93 h 2463"/>
                <a:gd name="T8" fmla="*/ 0 w 2508"/>
                <a:gd name="T9" fmla="*/ 2063 h 2463"/>
                <a:gd name="T10" fmla="*/ 840 w 2508"/>
                <a:gd name="T11" fmla="*/ 2063 h 2463"/>
                <a:gd name="T12" fmla="*/ 1253 w 2508"/>
                <a:gd name="T13" fmla="*/ 2462 h 2463"/>
                <a:gd name="T14" fmla="*/ 1667 w 2508"/>
                <a:gd name="T15" fmla="*/ 2063 h 2463"/>
                <a:gd name="T16" fmla="*/ 2507 w 2508"/>
                <a:gd name="T17" fmla="*/ 2063 h 2463"/>
                <a:gd name="T18" fmla="*/ 2507 w 2508"/>
                <a:gd name="T19" fmla="*/ 93 h 2463"/>
                <a:gd name="T20" fmla="*/ 2417 w 2508"/>
                <a:gd name="T21" fmla="*/ 0 h 2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8" h="2463">
                  <a:moveTo>
                    <a:pt x="2417" y="0"/>
                  </a:moveTo>
                  <a:lnTo>
                    <a:pt x="2417" y="0"/>
                  </a:lnTo>
                  <a:cubicBezTo>
                    <a:pt x="89" y="0"/>
                    <a:pt x="89" y="0"/>
                    <a:pt x="89" y="0"/>
                  </a:cubicBezTo>
                  <a:cubicBezTo>
                    <a:pt x="38" y="0"/>
                    <a:pt x="0" y="41"/>
                    <a:pt x="0" y="93"/>
                  </a:cubicBezTo>
                  <a:cubicBezTo>
                    <a:pt x="0" y="2063"/>
                    <a:pt x="0" y="2063"/>
                    <a:pt x="0" y="2063"/>
                  </a:cubicBezTo>
                  <a:cubicBezTo>
                    <a:pt x="840" y="2063"/>
                    <a:pt x="840" y="2063"/>
                    <a:pt x="840" y="2063"/>
                  </a:cubicBezTo>
                  <a:cubicBezTo>
                    <a:pt x="1253" y="2462"/>
                    <a:pt x="1253" y="2462"/>
                    <a:pt x="1253" y="2462"/>
                  </a:cubicBezTo>
                  <a:cubicBezTo>
                    <a:pt x="1667" y="2063"/>
                    <a:pt x="1667" y="2063"/>
                    <a:pt x="1667" y="2063"/>
                  </a:cubicBezTo>
                  <a:cubicBezTo>
                    <a:pt x="2507" y="2063"/>
                    <a:pt x="2507" y="2063"/>
                    <a:pt x="2507" y="2063"/>
                  </a:cubicBezTo>
                  <a:cubicBezTo>
                    <a:pt x="2507" y="93"/>
                    <a:pt x="2507" y="93"/>
                    <a:pt x="2507" y="93"/>
                  </a:cubicBezTo>
                  <a:cubicBezTo>
                    <a:pt x="2507" y="41"/>
                    <a:pt x="2465" y="0"/>
                    <a:pt x="2417" y="0"/>
                  </a:cubicBezTo>
                </a:path>
              </a:pathLst>
            </a:custGeom>
            <a:solidFill>
              <a:schemeClr val="accent5"/>
            </a:solidFill>
            <a:ln>
              <a:noFill/>
            </a:ln>
            <a:effectLst>
              <a:outerShdw blurRad="254000" dist="50800" dir="5400000" algn="ctr" rotWithShape="0">
                <a:srgbClr val="000000">
                  <a:alpha val="43137"/>
                </a:srgbClr>
              </a:outerShdw>
            </a:effectLst>
          </p:spPr>
          <p:txBody>
            <a:bodyPr wrap="none" anchor="ctr"/>
            <a:lstStyle/>
            <a:p>
              <a:endParaRPr lang="en-US" sz="5399" dirty="0">
                <a:latin typeface="Lato Light" charset="0"/>
              </a:endParaRPr>
            </a:p>
          </p:txBody>
        </p:sp>
        <p:sp>
          <p:nvSpPr>
            <p:cNvPr id="4" name="Freeform 150">
              <a:extLst>
                <a:ext uri="{FF2B5EF4-FFF2-40B4-BE49-F238E27FC236}">
                  <a16:creationId xmlns:a16="http://schemas.microsoft.com/office/drawing/2014/main" id="{464CD2BF-AACA-AF66-A2FD-F199A5FC3412}"/>
                </a:ext>
              </a:extLst>
            </p:cNvPr>
            <p:cNvSpPr>
              <a:spLocks noChangeArrowheads="1"/>
            </p:cNvSpPr>
            <p:nvPr/>
          </p:nvSpPr>
          <p:spPr bwMode="auto">
            <a:xfrm>
              <a:off x="10920786" y="5323525"/>
              <a:ext cx="3315975" cy="3261911"/>
            </a:xfrm>
            <a:custGeom>
              <a:avLst/>
              <a:gdLst>
                <a:gd name="T0" fmla="*/ 2417 w 2508"/>
                <a:gd name="T1" fmla="*/ 0 h 2463"/>
                <a:gd name="T2" fmla="*/ 2417 w 2508"/>
                <a:gd name="T3" fmla="*/ 0 h 2463"/>
                <a:gd name="T4" fmla="*/ 89 w 2508"/>
                <a:gd name="T5" fmla="*/ 0 h 2463"/>
                <a:gd name="T6" fmla="*/ 0 w 2508"/>
                <a:gd name="T7" fmla="*/ 93 h 2463"/>
                <a:gd name="T8" fmla="*/ 0 w 2508"/>
                <a:gd name="T9" fmla="*/ 2063 h 2463"/>
                <a:gd name="T10" fmla="*/ 840 w 2508"/>
                <a:gd name="T11" fmla="*/ 2063 h 2463"/>
                <a:gd name="T12" fmla="*/ 1253 w 2508"/>
                <a:gd name="T13" fmla="*/ 2462 h 2463"/>
                <a:gd name="T14" fmla="*/ 1667 w 2508"/>
                <a:gd name="T15" fmla="*/ 2063 h 2463"/>
                <a:gd name="T16" fmla="*/ 2507 w 2508"/>
                <a:gd name="T17" fmla="*/ 2063 h 2463"/>
                <a:gd name="T18" fmla="*/ 2507 w 2508"/>
                <a:gd name="T19" fmla="*/ 93 h 2463"/>
                <a:gd name="T20" fmla="*/ 2417 w 2508"/>
                <a:gd name="T21" fmla="*/ 0 h 2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8" h="2463">
                  <a:moveTo>
                    <a:pt x="2417" y="0"/>
                  </a:moveTo>
                  <a:lnTo>
                    <a:pt x="2417" y="0"/>
                  </a:lnTo>
                  <a:cubicBezTo>
                    <a:pt x="89" y="0"/>
                    <a:pt x="89" y="0"/>
                    <a:pt x="89" y="0"/>
                  </a:cubicBezTo>
                  <a:cubicBezTo>
                    <a:pt x="38" y="0"/>
                    <a:pt x="0" y="41"/>
                    <a:pt x="0" y="93"/>
                  </a:cubicBezTo>
                  <a:cubicBezTo>
                    <a:pt x="0" y="2063"/>
                    <a:pt x="0" y="2063"/>
                    <a:pt x="0" y="2063"/>
                  </a:cubicBezTo>
                  <a:cubicBezTo>
                    <a:pt x="840" y="2063"/>
                    <a:pt x="840" y="2063"/>
                    <a:pt x="840" y="2063"/>
                  </a:cubicBezTo>
                  <a:cubicBezTo>
                    <a:pt x="1253" y="2462"/>
                    <a:pt x="1253" y="2462"/>
                    <a:pt x="1253" y="2462"/>
                  </a:cubicBezTo>
                  <a:cubicBezTo>
                    <a:pt x="1667" y="2063"/>
                    <a:pt x="1667" y="2063"/>
                    <a:pt x="1667" y="2063"/>
                  </a:cubicBezTo>
                  <a:cubicBezTo>
                    <a:pt x="2507" y="2063"/>
                    <a:pt x="2507" y="2063"/>
                    <a:pt x="2507" y="2063"/>
                  </a:cubicBezTo>
                  <a:cubicBezTo>
                    <a:pt x="2507" y="93"/>
                    <a:pt x="2507" y="93"/>
                    <a:pt x="2507" y="93"/>
                  </a:cubicBezTo>
                  <a:cubicBezTo>
                    <a:pt x="2507" y="41"/>
                    <a:pt x="2465" y="0"/>
                    <a:pt x="2417" y="0"/>
                  </a:cubicBezTo>
                </a:path>
              </a:pathLst>
            </a:custGeom>
            <a:solidFill>
              <a:schemeClr val="accent2"/>
            </a:solidFill>
            <a:ln>
              <a:noFill/>
            </a:ln>
            <a:effectLst>
              <a:outerShdw blurRad="254000" dist="50800" dir="5400000" algn="ctr" rotWithShape="0">
                <a:srgbClr val="000000">
                  <a:alpha val="43137"/>
                </a:srgbClr>
              </a:outerShdw>
            </a:effectLst>
          </p:spPr>
          <p:txBody>
            <a:bodyPr wrap="none" anchor="ctr"/>
            <a:lstStyle/>
            <a:p>
              <a:endParaRPr lang="en-US" sz="5399" dirty="0">
                <a:latin typeface="Lato Light" charset="0"/>
              </a:endParaRPr>
            </a:p>
          </p:txBody>
        </p:sp>
        <p:sp>
          <p:nvSpPr>
            <p:cNvPr id="5" name="Freeform 151">
              <a:extLst>
                <a:ext uri="{FF2B5EF4-FFF2-40B4-BE49-F238E27FC236}">
                  <a16:creationId xmlns:a16="http://schemas.microsoft.com/office/drawing/2014/main" id="{1F4E0CAE-1CDC-0C44-6274-ECFF5BF5557D}"/>
                </a:ext>
              </a:extLst>
            </p:cNvPr>
            <p:cNvSpPr>
              <a:spLocks noChangeArrowheads="1"/>
            </p:cNvSpPr>
            <p:nvPr/>
          </p:nvSpPr>
          <p:spPr bwMode="auto">
            <a:xfrm>
              <a:off x="10920787" y="2699621"/>
              <a:ext cx="3320260" cy="3261911"/>
            </a:xfrm>
            <a:custGeom>
              <a:avLst/>
              <a:gdLst>
                <a:gd name="T0" fmla="*/ 2417 w 2508"/>
                <a:gd name="T1" fmla="*/ 0 h 2464"/>
                <a:gd name="T2" fmla="*/ 2417 w 2508"/>
                <a:gd name="T3" fmla="*/ 0 h 2464"/>
                <a:gd name="T4" fmla="*/ 89 w 2508"/>
                <a:gd name="T5" fmla="*/ 0 h 2464"/>
                <a:gd name="T6" fmla="*/ 0 w 2508"/>
                <a:gd name="T7" fmla="*/ 94 h 2464"/>
                <a:gd name="T8" fmla="*/ 0 w 2508"/>
                <a:gd name="T9" fmla="*/ 2063 h 2464"/>
                <a:gd name="T10" fmla="*/ 840 w 2508"/>
                <a:gd name="T11" fmla="*/ 2063 h 2464"/>
                <a:gd name="T12" fmla="*/ 1253 w 2508"/>
                <a:gd name="T13" fmla="*/ 2463 h 2464"/>
                <a:gd name="T14" fmla="*/ 1667 w 2508"/>
                <a:gd name="T15" fmla="*/ 2063 h 2464"/>
                <a:gd name="T16" fmla="*/ 2507 w 2508"/>
                <a:gd name="T17" fmla="*/ 2063 h 2464"/>
                <a:gd name="T18" fmla="*/ 2507 w 2508"/>
                <a:gd name="T19" fmla="*/ 94 h 2464"/>
                <a:gd name="T20" fmla="*/ 2417 w 2508"/>
                <a:gd name="T21" fmla="*/ 0 h 2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8" h="2464">
                  <a:moveTo>
                    <a:pt x="2417" y="0"/>
                  </a:moveTo>
                  <a:lnTo>
                    <a:pt x="2417" y="0"/>
                  </a:lnTo>
                  <a:cubicBezTo>
                    <a:pt x="89" y="0"/>
                    <a:pt x="89" y="0"/>
                    <a:pt x="89" y="0"/>
                  </a:cubicBezTo>
                  <a:cubicBezTo>
                    <a:pt x="38" y="0"/>
                    <a:pt x="0" y="42"/>
                    <a:pt x="0" y="94"/>
                  </a:cubicBezTo>
                  <a:cubicBezTo>
                    <a:pt x="0" y="2063"/>
                    <a:pt x="0" y="2063"/>
                    <a:pt x="0" y="2063"/>
                  </a:cubicBezTo>
                  <a:cubicBezTo>
                    <a:pt x="840" y="2063"/>
                    <a:pt x="840" y="2063"/>
                    <a:pt x="840" y="2063"/>
                  </a:cubicBezTo>
                  <a:cubicBezTo>
                    <a:pt x="1253" y="2463"/>
                    <a:pt x="1253" y="2463"/>
                    <a:pt x="1253" y="2463"/>
                  </a:cubicBezTo>
                  <a:cubicBezTo>
                    <a:pt x="1667" y="2063"/>
                    <a:pt x="1667" y="2063"/>
                    <a:pt x="1667" y="2063"/>
                  </a:cubicBezTo>
                  <a:cubicBezTo>
                    <a:pt x="2507" y="2063"/>
                    <a:pt x="2507" y="2063"/>
                    <a:pt x="2507" y="2063"/>
                  </a:cubicBezTo>
                  <a:cubicBezTo>
                    <a:pt x="2507" y="94"/>
                    <a:pt x="2507" y="94"/>
                    <a:pt x="2507" y="94"/>
                  </a:cubicBezTo>
                  <a:cubicBezTo>
                    <a:pt x="2507" y="42"/>
                    <a:pt x="2466" y="0"/>
                    <a:pt x="2417" y="0"/>
                  </a:cubicBezTo>
                </a:path>
              </a:pathLst>
            </a:custGeom>
            <a:solidFill>
              <a:schemeClr val="accent1"/>
            </a:solidFill>
            <a:ln>
              <a:noFill/>
            </a:ln>
            <a:effectLst>
              <a:outerShdw blurRad="254000" dist="76200" dir="5400000" algn="t" rotWithShape="0">
                <a:prstClr val="black">
                  <a:alpha val="40000"/>
                </a:prstClr>
              </a:outerShdw>
            </a:effectLst>
          </p:spPr>
          <p:txBody>
            <a:bodyPr wrap="none" anchor="ctr"/>
            <a:lstStyle/>
            <a:p>
              <a:endParaRPr lang="en-US" sz="5399" dirty="0">
                <a:latin typeface="Lato Light" charset="0"/>
              </a:endParaRPr>
            </a:p>
          </p:txBody>
        </p:sp>
      </p:grpSp>
      <p:sp>
        <p:nvSpPr>
          <p:cNvPr id="7" name="Título 1">
            <a:extLst>
              <a:ext uri="{FF2B5EF4-FFF2-40B4-BE49-F238E27FC236}">
                <a16:creationId xmlns:a16="http://schemas.microsoft.com/office/drawing/2014/main" id="{BB71DF71-3F8C-727E-EA76-C2ECB2812AD2}"/>
              </a:ext>
            </a:extLst>
          </p:cNvPr>
          <p:cNvSpPr txBox="1">
            <a:spLocks/>
          </p:cNvSpPr>
          <p:nvPr/>
        </p:nvSpPr>
        <p:spPr>
          <a:xfrm>
            <a:off x="838200" y="467890"/>
            <a:ext cx="6025587" cy="586210"/>
          </a:xfrm>
          <a:prstGeom prst="rect">
            <a:avLst/>
          </a:prstGeom>
        </p:spPr>
        <p:txBody>
          <a:bodyPr>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r>
              <a:rPr lang="es-ES" sz="2800" dirty="0"/>
              <a:t>Impuestos diferidos</a:t>
            </a:r>
            <a:endParaRPr lang="es-EC" sz="2800" dirty="0"/>
          </a:p>
        </p:txBody>
      </p:sp>
      <p:sp>
        <p:nvSpPr>
          <p:cNvPr id="8" name="Título 1">
            <a:extLst>
              <a:ext uri="{FF2B5EF4-FFF2-40B4-BE49-F238E27FC236}">
                <a16:creationId xmlns:a16="http://schemas.microsoft.com/office/drawing/2014/main" id="{A7D4B2E7-52AA-F70D-1C0F-C5216D5B37A0}"/>
              </a:ext>
            </a:extLst>
          </p:cNvPr>
          <p:cNvSpPr txBox="1">
            <a:spLocks/>
          </p:cNvSpPr>
          <p:nvPr/>
        </p:nvSpPr>
        <p:spPr>
          <a:xfrm>
            <a:off x="838200" y="910855"/>
            <a:ext cx="5135880" cy="354330"/>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s-EC" sz="2400" b="0" dirty="0"/>
              <a:t>Reconocimiento</a:t>
            </a:r>
          </a:p>
        </p:txBody>
      </p:sp>
      <p:sp>
        <p:nvSpPr>
          <p:cNvPr id="9" name="CuadroTexto 8">
            <a:extLst>
              <a:ext uri="{FF2B5EF4-FFF2-40B4-BE49-F238E27FC236}">
                <a16:creationId xmlns:a16="http://schemas.microsoft.com/office/drawing/2014/main" id="{61EB4AD0-2C3A-3C67-5ED7-9314E0099AC3}"/>
              </a:ext>
            </a:extLst>
          </p:cNvPr>
          <p:cNvSpPr txBox="1"/>
          <p:nvPr/>
        </p:nvSpPr>
        <p:spPr>
          <a:xfrm>
            <a:off x="2683041" y="1562694"/>
            <a:ext cx="7125101" cy="923330"/>
          </a:xfrm>
          <a:prstGeom prst="rect">
            <a:avLst/>
          </a:prstGeom>
          <a:noFill/>
        </p:spPr>
        <p:txBody>
          <a:bodyPr wrap="square">
            <a:spAutoFit/>
          </a:bodyPr>
          <a:lstStyle/>
          <a:p>
            <a:pPr algn="just"/>
            <a:r>
              <a:rPr lang="es-MX" b="1" dirty="0">
                <a:latin typeface="Arial" panose="020B0604020202020204" pitchFamily="34" charset="0"/>
                <a:cs typeface="Arial" panose="020B0604020202020204" pitchFamily="34" charset="0"/>
              </a:rPr>
              <a:t>Las pérdidas declaradas luego de la conciliación tributaria, </a:t>
            </a:r>
            <a:r>
              <a:rPr lang="es-MX" dirty="0">
                <a:latin typeface="Arial" panose="020B0604020202020204" pitchFamily="34" charset="0"/>
                <a:cs typeface="Arial" panose="020B0604020202020204" pitchFamily="34" charset="0"/>
              </a:rPr>
              <a:t>de ejercicios anteriores, en los términos y condiciones establecidos en la ley y en este Reglamento.</a:t>
            </a:r>
          </a:p>
        </p:txBody>
      </p:sp>
      <p:sp>
        <p:nvSpPr>
          <p:cNvPr id="12" name="CuadroTexto 11">
            <a:extLst>
              <a:ext uri="{FF2B5EF4-FFF2-40B4-BE49-F238E27FC236}">
                <a16:creationId xmlns:a16="http://schemas.microsoft.com/office/drawing/2014/main" id="{F95C42A1-489B-95BD-DC0D-59B340DCA669}"/>
              </a:ext>
            </a:extLst>
          </p:cNvPr>
          <p:cNvSpPr txBox="1"/>
          <p:nvPr/>
        </p:nvSpPr>
        <p:spPr>
          <a:xfrm>
            <a:off x="2683040" y="2659974"/>
            <a:ext cx="7125101" cy="923330"/>
          </a:xfrm>
          <a:prstGeom prst="rect">
            <a:avLst/>
          </a:prstGeom>
          <a:noFill/>
        </p:spPr>
        <p:txBody>
          <a:bodyPr wrap="square">
            <a:spAutoFit/>
          </a:bodyPr>
          <a:lstStyle/>
          <a:p>
            <a:pPr algn="just"/>
            <a:r>
              <a:rPr lang="es-MX" b="1" dirty="0"/>
              <a:t> </a:t>
            </a:r>
            <a:r>
              <a:rPr lang="es-MX" b="1" dirty="0">
                <a:latin typeface="Arial" panose="020B0604020202020204" pitchFamily="34" charset="0"/>
                <a:cs typeface="Arial" panose="020B0604020202020204" pitchFamily="34" charset="0"/>
              </a:rPr>
              <a:t>Los créditos tributarios no utilizados</a:t>
            </a:r>
            <a:r>
              <a:rPr lang="es-MX" dirty="0">
                <a:latin typeface="Arial" panose="020B0604020202020204" pitchFamily="34" charset="0"/>
                <a:cs typeface="Arial" panose="020B0604020202020204" pitchFamily="34" charset="0"/>
              </a:rPr>
              <a:t>, generados en períodos anteriores, en los términos y condiciones establecidos en la ley y este Reglamento</a:t>
            </a:r>
            <a:r>
              <a:rPr lang="es-MX" dirty="0"/>
              <a:t>.</a:t>
            </a:r>
          </a:p>
        </p:txBody>
      </p:sp>
      <p:sp>
        <p:nvSpPr>
          <p:cNvPr id="14" name="CuadroTexto 13">
            <a:extLst>
              <a:ext uri="{FF2B5EF4-FFF2-40B4-BE49-F238E27FC236}">
                <a16:creationId xmlns:a16="http://schemas.microsoft.com/office/drawing/2014/main" id="{FA31F674-92DC-097D-E126-6FBBE6D35953}"/>
              </a:ext>
            </a:extLst>
          </p:cNvPr>
          <p:cNvSpPr txBox="1"/>
          <p:nvPr/>
        </p:nvSpPr>
        <p:spPr>
          <a:xfrm>
            <a:off x="2683040" y="3757254"/>
            <a:ext cx="7827747" cy="2308324"/>
          </a:xfrm>
          <a:prstGeom prst="rect">
            <a:avLst/>
          </a:prstGeom>
          <a:noFill/>
        </p:spPr>
        <p:txBody>
          <a:bodyPr wrap="square">
            <a:spAutoFit/>
          </a:bodyPr>
          <a:lstStyle/>
          <a:p>
            <a:pPr algn="just"/>
            <a:r>
              <a:rPr lang="es-MX" sz="1600" b="1" dirty="0">
                <a:latin typeface="Arial" panose="020B0604020202020204" pitchFamily="34" charset="0"/>
                <a:cs typeface="Arial" panose="020B0604020202020204" pitchFamily="34" charset="0"/>
              </a:rPr>
              <a:t>En los contratos de servicios integrados con financiamiento de la contratista contemplados en la Ley de Hidrocarburos, </a:t>
            </a:r>
            <a:r>
              <a:rPr lang="es-MX" sz="1600" dirty="0">
                <a:latin typeface="Arial" panose="020B0604020202020204" pitchFamily="34" charset="0"/>
                <a:cs typeface="Arial" panose="020B0604020202020204" pitchFamily="34" charset="0"/>
              </a:rPr>
              <a:t>siempre y cuando las fórmulas de amortización previstas para fines tributarios no sean compatibles con la técnica contable, el valor de la amortización de inversiones tangibles o intangibles registrado bajo la técnica contable que exceda al valor de la amortización tributaria de esas inversiones será considerado como no deducible en el periodo en el que se registre contablemente; sin embargo, se reconocerá un impuesto diferido por este concepto, que podrá ser utilizado, respetando las referidas fórmulas, durante los períodos en los cuales la amortización contable sea inferior a la amortización tributaria.</a:t>
            </a:r>
          </a:p>
        </p:txBody>
      </p:sp>
      <p:sp>
        <p:nvSpPr>
          <p:cNvPr id="19" name="CuadroTexto 18">
            <a:extLst>
              <a:ext uri="{FF2B5EF4-FFF2-40B4-BE49-F238E27FC236}">
                <a16:creationId xmlns:a16="http://schemas.microsoft.com/office/drawing/2014/main" id="{C098E573-03CC-B4E0-0C41-738ACA656A7F}"/>
              </a:ext>
            </a:extLst>
          </p:cNvPr>
          <p:cNvSpPr txBox="1"/>
          <p:nvPr/>
        </p:nvSpPr>
        <p:spPr>
          <a:xfrm>
            <a:off x="1107298" y="1720963"/>
            <a:ext cx="1063412" cy="646331"/>
          </a:xfrm>
          <a:prstGeom prst="rect">
            <a:avLst/>
          </a:prstGeom>
          <a:noFill/>
        </p:spPr>
        <p:txBody>
          <a:bodyPr wrap="square">
            <a:spAutoFit/>
          </a:bodyPr>
          <a:lstStyle/>
          <a:p>
            <a:pPr algn="ctr"/>
            <a:r>
              <a:rPr lang="en-US" sz="3600" b="1" dirty="0">
                <a:solidFill>
                  <a:schemeClr val="bg1"/>
                </a:solidFill>
                <a:latin typeface="+mj-lt"/>
                <a:ea typeface="Lato Black" charset="0"/>
                <a:cs typeface="Lato Black" charset="0"/>
              </a:rPr>
              <a:t>08</a:t>
            </a:r>
          </a:p>
        </p:txBody>
      </p:sp>
      <p:sp>
        <p:nvSpPr>
          <p:cNvPr id="20" name="CuadroTexto 19">
            <a:extLst>
              <a:ext uri="{FF2B5EF4-FFF2-40B4-BE49-F238E27FC236}">
                <a16:creationId xmlns:a16="http://schemas.microsoft.com/office/drawing/2014/main" id="{03728438-FACB-41D7-EFC6-689EA27FF6BE}"/>
              </a:ext>
            </a:extLst>
          </p:cNvPr>
          <p:cNvSpPr txBox="1"/>
          <p:nvPr/>
        </p:nvSpPr>
        <p:spPr>
          <a:xfrm>
            <a:off x="1113919" y="2926521"/>
            <a:ext cx="1063412" cy="646331"/>
          </a:xfrm>
          <a:prstGeom prst="rect">
            <a:avLst/>
          </a:prstGeom>
          <a:noFill/>
        </p:spPr>
        <p:txBody>
          <a:bodyPr wrap="square">
            <a:spAutoFit/>
          </a:bodyPr>
          <a:lstStyle/>
          <a:p>
            <a:pPr algn="ctr"/>
            <a:r>
              <a:rPr lang="en-US" sz="3600" b="1" dirty="0">
                <a:solidFill>
                  <a:schemeClr val="bg1"/>
                </a:solidFill>
                <a:latin typeface="+mj-lt"/>
                <a:ea typeface="Lato Black" charset="0"/>
                <a:cs typeface="Lato Black" charset="0"/>
              </a:rPr>
              <a:t>09</a:t>
            </a:r>
          </a:p>
        </p:txBody>
      </p:sp>
      <p:sp>
        <p:nvSpPr>
          <p:cNvPr id="22" name="CuadroTexto 21">
            <a:extLst>
              <a:ext uri="{FF2B5EF4-FFF2-40B4-BE49-F238E27FC236}">
                <a16:creationId xmlns:a16="http://schemas.microsoft.com/office/drawing/2014/main" id="{F41DCE8D-FD37-AB83-8BBF-1DF6444E5AD1}"/>
              </a:ext>
            </a:extLst>
          </p:cNvPr>
          <p:cNvSpPr txBox="1"/>
          <p:nvPr/>
        </p:nvSpPr>
        <p:spPr>
          <a:xfrm>
            <a:off x="1107298" y="4007335"/>
            <a:ext cx="1063412" cy="646331"/>
          </a:xfrm>
          <a:prstGeom prst="rect">
            <a:avLst/>
          </a:prstGeom>
          <a:noFill/>
        </p:spPr>
        <p:txBody>
          <a:bodyPr wrap="square">
            <a:spAutoFit/>
          </a:bodyPr>
          <a:lstStyle/>
          <a:p>
            <a:pPr algn="ctr"/>
            <a:r>
              <a:rPr lang="en-US" sz="3600" b="1" dirty="0">
                <a:solidFill>
                  <a:schemeClr val="bg1"/>
                </a:solidFill>
                <a:latin typeface="+mj-lt"/>
                <a:ea typeface="Lato Black" charset="0"/>
                <a:cs typeface="Lato Black" charset="0"/>
              </a:rPr>
              <a:t>10</a:t>
            </a:r>
          </a:p>
        </p:txBody>
      </p:sp>
    </p:spTree>
    <p:extLst>
      <p:ext uri="{BB962C8B-B14F-4D97-AF65-F5344CB8AC3E}">
        <p14:creationId xmlns:p14="http://schemas.microsoft.com/office/powerpoint/2010/main" val="756903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571035-3F8F-3F09-6D2C-EF060ABCE61C}"/>
            </a:ext>
          </a:extLst>
        </p:cNvPr>
        <p:cNvGrpSpPr/>
        <p:nvPr/>
      </p:nvGrpSpPr>
      <p:grpSpPr>
        <a:xfrm>
          <a:off x="0" y="0"/>
          <a:ext cx="0" cy="0"/>
          <a:chOff x="0" y="0"/>
          <a:chExt cx="0" cy="0"/>
        </a:xfrm>
      </p:grpSpPr>
      <p:grpSp>
        <p:nvGrpSpPr>
          <p:cNvPr id="6" name="Grupo 5">
            <a:extLst>
              <a:ext uri="{FF2B5EF4-FFF2-40B4-BE49-F238E27FC236}">
                <a16:creationId xmlns:a16="http://schemas.microsoft.com/office/drawing/2014/main" id="{78A4368C-CF2C-B3D8-3A74-895D9CCB371C}"/>
              </a:ext>
            </a:extLst>
          </p:cNvPr>
          <p:cNvGrpSpPr/>
          <p:nvPr/>
        </p:nvGrpSpPr>
        <p:grpSpPr>
          <a:xfrm>
            <a:off x="956061" y="1497065"/>
            <a:ext cx="1367651" cy="3553415"/>
            <a:chOff x="10920786" y="2699621"/>
            <a:chExt cx="3320261" cy="8626662"/>
          </a:xfrm>
        </p:grpSpPr>
        <p:sp>
          <p:nvSpPr>
            <p:cNvPr id="13" name="Freeform 150">
              <a:extLst>
                <a:ext uri="{FF2B5EF4-FFF2-40B4-BE49-F238E27FC236}">
                  <a16:creationId xmlns:a16="http://schemas.microsoft.com/office/drawing/2014/main" id="{D7A0706C-AFEB-68C0-0428-D9DC36191F73}"/>
                </a:ext>
              </a:extLst>
            </p:cNvPr>
            <p:cNvSpPr>
              <a:spLocks noChangeArrowheads="1"/>
            </p:cNvSpPr>
            <p:nvPr/>
          </p:nvSpPr>
          <p:spPr bwMode="auto">
            <a:xfrm>
              <a:off x="10920786" y="8064372"/>
              <a:ext cx="3315975" cy="3261911"/>
            </a:xfrm>
            <a:custGeom>
              <a:avLst/>
              <a:gdLst>
                <a:gd name="T0" fmla="*/ 2417 w 2508"/>
                <a:gd name="T1" fmla="*/ 0 h 2463"/>
                <a:gd name="T2" fmla="*/ 2417 w 2508"/>
                <a:gd name="T3" fmla="*/ 0 h 2463"/>
                <a:gd name="T4" fmla="*/ 89 w 2508"/>
                <a:gd name="T5" fmla="*/ 0 h 2463"/>
                <a:gd name="T6" fmla="*/ 0 w 2508"/>
                <a:gd name="T7" fmla="*/ 93 h 2463"/>
                <a:gd name="T8" fmla="*/ 0 w 2508"/>
                <a:gd name="T9" fmla="*/ 2063 h 2463"/>
                <a:gd name="T10" fmla="*/ 840 w 2508"/>
                <a:gd name="T11" fmla="*/ 2063 h 2463"/>
                <a:gd name="T12" fmla="*/ 1253 w 2508"/>
                <a:gd name="T13" fmla="*/ 2462 h 2463"/>
                <a:gd name="T14" fmla="*/ 1667 w 2508"/>
                <a:gd name="T15" fmla="*/ 2063 h 2463"/>
                <a:gd name="T16" fmla="*/ 2507 w 2508"/>
                <a:gd name="T17" fmla="*/ 2063 h 2463"/>
                <a:gd name="T18" fmla="*/ 2507 w 2508"/>
                <a:gd name="T19" fmla="*/ 93 h 2463"/>
                <a:gd name="T20" fmla="*/ 2417 w 2508"/>
                <a:gd name="T21" fmla="*/ 0 h 2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8" h="2463">
                  <a:moveTo>
                    <a:pt x="2417" y="0"/>
                  </a:moveTo>
                  <a:lnTo>
                    <a:pt x="2417" y="0"/>
                  </a:lnTo>
                  <a:cubicBezTo>
                    <a:pt x="89" y="0"/>
                    <a:pt x="89" y="0"/>
                    <a:pt x="89" y="0"/>
                  </a:cubicBezTo>
                  <a:cubicBezTo>
                    <a:pt x="38" y="0"/>
                    <a:pt x="0" y="41"/>
                    <a:pt x="0" y="93"/>
                  </a:cubicBezTo>
                  <a:cubicBezTo>
                    <a:pt x="0" y="2063"/>
                    <a:pt x="0" y="2063"/>
                    <a:pt x="0" y="2063"/>
                  </a:cubicBezTo>
                  <a:cubicBezTo>
                    <a:pt x="840" y="2063"/>
                    <a:pt x="840" y="2063"/>
                    <a:pt x="840" y="2063"/>
                  </a:cubicBezTo>
                  <a:cubicBezTo>
                    <a:pt x="1253" y="2462"/>
                    <a:pt x="1253" y="2462"/>
                    <a:pt x="1253" y="2462"/>
                  </a:cubicBezTo>
                  <a:cubicBezTo>
                    <a:pt x="1667" y="2063"/>
                    <a:pt x="1667" y="2063"/>
                    <a:pt x="1667" y="2063"/>
                  </a:cubicBezTo>
                  <a:cubicBezTo>
                    <a:pt x="2507" y="2063"/>
                    <a:pt x="2507" y="2063"/>
                    <a:pt x="2507" y="2063"/>
                  </a:cubicBezTo>
                  <a:cubicBezTo>
                    <a:pt x="2507" y="93"/>
                    <a:pt x="2507" y="93"/>
                    <a:pt x="2507" y="93"/>
                  </a:cubicBezTo>
                  <a:cubicBezTo>
                    <a:pt x="2507" y="41"/>
                    <a:pt x="2465" y="0"/>
                    <a:pt x="2417" y="0"/>
                  </a:cubicBezTo>
                </a:path>
              </a:pathLst>
            </a:custGeom>
            <a:solidFill>
              <a:schemeClr val="accent5"/>
            </a:solidFill>
            <a:ln>
              <a:noFill/>
            </a:ln>
            <a:effectLst>
              <a:outerShdw blurRad="254000" dist="50800" dir="5400000" algn="ctr" rotWithShape="0">
                <a:srgbClr val="000000">
                  <a:alpha val="43137"/>
                </a:srgbClr>
              </a:outerShdw>
            </a:effectLst>
          </p:spPr>
          <p:txBody>
            <a:bodyPr wrap="none" anchor="ctr"/>
            <a:lstStyle/>
            <a:p>
              <a:endParaRPr lang="en-US" sz="5399" dirty="0">
                <a:latin typeface="Lato Light" charset="0"/>
              </a:endParaRPr>
            </a:p>
          </p:txBody>
        </p:sp>
        <p:sp>
          <p:nvSpPr>
            <p:cNvPr id="4" name="Freeform 150">
              <a:extLst>
                <a:ext uri="{FF2B5EF4-FFF2-40B4-BE49-F238E27FC236}">
                  <a16:creationId xmlns:a16="http://schemas.microsoft.com/office/drawing/2014/main" id="{7F280A45-634D-436C-F1C3-B43AB708AA59}"/>
                </a:ext>
              </a:extLst>
            </p:cNvPr>
            <p:cNvSpPr>
              <a:spLocks noChangeArrowheads="1"/>
            </p:cNvSpPr>
            <p:nvPr/>
          </p:nvSpPr>
          <p:spPr bwMode="auto">
            <a:xfrm>
              <a:off x="10920786" y="5323525"/>
              <a:ext cx="3315975" cy="3261911"/>
            </a:xfrm>
            <a:custGeom>
              <a:avLst/>
              <a:gdLst>
                <a:gd name="T0" fmla="*/ 2417 w 2508"/>
                <a:gd name="T1" fmla="*/ 0 h 2463"/>
                <a:gd name="T2" fmla="*/ 2417 w 2508"/>
                <a:gd name="T3" fmla="*/ 0 h 2463"/>
                <a:gd name="T4" fmla="*/ 89 w 2508"/>
                <a:gd name="T5" fmla="*/ 0 h 2463"/>
                <a:gd name="T6" fmla="*/ 0 w 2508"/>
                <a:gd name="T7" fmla="*/ 93 h 2463"/>
                <a:gd name="T8" fmla="*/ 0 w 2508"/>
                <a:gd name="T9" fmla="*/ 2063 h 2463"/>
                <a:gd name="T10" fmla="*/ 840 w 2508"/>
                <a:gd name="T11" fmla="*/ 2063 h 2463"/>
                <a:gd name="T12" fmla="*/ 1253 w 2508"/>
                <a:gd name="T13" fmla="*/ 2462 h 2463"/>
                <a:gd name="T14" fmla="*/ 1667 w 2508"/>
                <a:gd name="T15" fmla="*/ 2063 h 2463"/>
                <a:gd name="T16" fmla="*/ 2507 w 2508"/>
                <a:gd name="T17" fmla="*/ 2063 h 2463"/>
                <a:gd name="T18" fmla="*/ 2507 w 2508"/>
                <a:gd name="T19" fmla="*/ 93 h 2463"/>
                <a:gd name="T20" fmla="*/ 2417 w 2508"/>
                <a:gd name="T21" fmla="*/ 0 h 2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8" h="2463">
                  <a:moveTo>
                    <a:pt x="2417" y="0"/>
                  </a:moveTo>
                  <a:lnTo>
                    <a:pt x="2417" y="0"/>
                  </a:lnTo>
                  <a:cubicBezTo>
                    <a:pt x="89" y="0"/>
                    <a:pt x="89" y="0"/>
                    <a:pt x="89" y="0"/>
                  </a:cubicBezTo>
                  <a:cubicBezTo>
                    <a:pt x="38" y="0"/>
                    <a:pt x="0" y="41"/>
                    <a:pt x="0" y="93"/>
                  </a:cubicBezTo>
                  <a:cubicBezTo>
                    <a:pt x="0" y="2063"/>
                    <a:pt x="0" y="2063"/>
                    <a:pt x="0" y="2063"/>
                  </a:cubicBezTo>
                  <a:cubicBezTo>
                    <a:pt x="840" y="2063"/>
                    <a:pt x="840" y="2063"/>
                    <a:pt x="840" y="2063"/>
                  </a:cubicBezTo>
                  <a:cubicBezTo>
                    <a:pt x="1253" y="2462"/>
                    <a:pt x="1253" y="2462"/>
                    <a:pt x="1253" y="2462"/>
                  </a:cubicBezTo>
                  <a:cubicBezTo>
                    <a:pt x="1667" y="2063"/>
                    <a:pt x="1667" y="2063"/>
                    <a:pt x="1667" y="2063"/>
                  </a:cubicBezTo>
                  <a:cubicBezTo>
                    <a:pt x="2507" y="2063"/>
                    <a:pt x="2507" y="2063"/>
                    <a:pt x="2507" y="2063"/>
                  </a:cubicBezTo>
                  <a:cubicBezTo>
                    <a:pt x="2507" y="93"/>
                    <a:pt x="2507" y="93"/>
                    <a:pt x="2507" y="93"/>
                  </a:cubicBezTo>
                  <a:cubicBezTo>
                    <a:pt x="2507" y="41"/>
                    <a:pt x="2465" y="0"/>
                    <a:pt x="2417" y="0"/>
                  </a:cubicBezTo>
                </a:path>
              </a:pathLst>
            </a:custGeom>
            <a:solidFill>
              <a:schemeClr val="accent2"/>
            </a:solidFill>
            <a:ln>
              <a:noFill/>
            </a:ln>
            <a:effectLst>
              <a:outerShdw blurRad="254000" dist="50800" dir="5400000" algn="ctr" rotWithShape="0">
                <a:srgbClr val="000000">
                  <a:alpha val="43137"/>
                </a:srgbClr>
              </a:outerShdw>
            </a:effectLst>
          </p:spPr>
          <p:txBody>
            <a:bodyPr wrap="none" anchor="ctr"/>
            <a:lstStyle/>
            <a:p>
              <a:endParaRPr lang="en-US" sz="5399" dirty="0">
                <a:latin typeface="Lato Light" charset="0"/>
              </a:endParaRPr>
            </a:p>
          </p:txBody>
        </p:sp>
        <p:sp>
          <p:nvSpPr>
            <p:cNvPr id="5" name="Freeform 151">
              <a:extLst>
                <a:ext uri="{FF2B5EF4-FFF2-40B4-BE49-F238E27FC236}">
                  <a16:creationId xmlns:a16="http://schemas.microsoft.com/office/drawing/2014/main" id="{C7B4803A-8DCE-D346-FA13-0681ACC1E8EF}"/>
                </a:ext>
              </a:extLst>
            </p:cNvPr>
            <p:cNvSpPr>
              <a:spLocks noChangeArrowheads="1"/>
            </p:cNvSpPr>
            <p:nvPr/>
          </p:nvSpPr>
          <p:spPr bwMode="auto">
            <a:xfrm>
              <a:off x="10920787" y="2699621"/>
              <a:ext cx="3320260" cy="3261911"/>
            </a:xfrm>
            <a:custGeom>
              <a:avLst/>
              <a:gdLst>
                <a:gd name="T0" fmla="*/ 2417 w 2508"/>
                <a:gd name="T1" fmla="*/ 0 h 2464"/>
                <a:gd name="T2" fmla="*/ 2417 w 2508"/>
                <a:gd name="T3" fmla="*/ 0 h 2464"/>
                <a:gd name="T4" fmla="*/ 89 w 2508"/>
                <a:gd name="T5" fmla="*/ 0 h 2464"/>
                <a:gd name="T6" fmla="*/ 0 w 2508"/>
                <a:gd name="T7" fmla="*/ 94 h 2464"/>
                <a:gd name="T8" fmla="*/ 0 w 2508"/>
                <a:gd name="T9" fmla="*/ 2063 h 2464"/>
                <a:gd name="T10" fmla="*/ 840 w 2508"/>
                <a:gd name="T11" fmla="*/ 2063 h 2464"/>
                <a:gd name="T12" fmla="*/ 1253 w 2508"/>
                <a:gd name="T13" fmla="*/ 2463 h 2464"/>
                <a:gd name="T14" fmla="*/ 1667 w 2508"/>
                <a:gd name="T15" fmla="*/ 2063 h 2464"/>
                <a:gd name="T16" fmla="*/ 2507 w 2508"/>
                <a:gd name="T17" fmla="*/ 2063 h 2464"/>
                <a:gd name="T18" fmla="*/ 2507 w 2508"/>
                <a:gd name="T19" fmla="*/ 94 h 2464"/>
                <a:gd name="T20" fmla="*/ 2417 w 2508"/>
                <a:gd name="T21" fmla="*/ 0 h 2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8" h="2464">
                  <a:moveTo>
                    <a:pt x="2417" y="0"/>
                  </a:moveTo>
                  <a:lnTo>
                    <a:pt x="2417" y="0"/>
                  </a:lnTo>
                  <a:cubicBezTo>
                    <a:pt x="89" y="0"/>
                    <a:pt x="89" y="0"/>
                    <a:pt x="89" y="0"/>
                  </a:cubicBezTo>
                  <a:cubicBezTo>
                    <a:pt x="38" y="0"/>
                    <a:pt x="0" y="42"/>
                    <a:pt x="0" y="94"/>
                  </a:cubicBezTo>
                  <a:cubicBezTo>
                    <a:pt x="0" y="2063"/>
                    <a:pt x="0" y="2063"/>
                    <a:pt x="0" y="2063"/>
                  </a:cubicBezTo>
                  <a:cubicBezTo>
                    <a:pt x="840" y="2063"/>
                    <a:pt x="840" y="2063"/>
                    <a:pt x="840" y="2063"/>
                  </a:cubicBezTo>
                  <a:cubicBezTo>
                    <a:pt x="1253" y="2463"/>
                    <a:pt x="1253" y="2463"/>
                    <a:pt x="1253" y="2463"/>
                  </a:cubicBezTo>
                  <a:cubicBezTo>
                    <a:pt x="1667" y="2063"/>
                    <a:pt x="1667" y="2063"/>
                    <a:pt x="1667" y="2063"/>
                  </a:cubicBezTo>
                  <a:cubicBezTo>
                    <a:pt x="2507" y="2063"/>
                    <a:pt x="2507" y="2063"/>
                    <a:pt x="2507" y="2063"/>
                  </a:cubicBezTo>
                  <a:cubicBezTo>
                    <a:pt x="2507" y="94"/>
                    <a:pt x="2507" y="94"/>
                    <a:pt x="2507" y="94"/>
                  </a:cubicBezTo>
                  <a:cubicBezTo>
                    <a:pt x="2507" y="42"/>
                    <a:pt x="2466" y="0"/>
                    <a:pt x="2417" y="0"/>
                  </a:cubicBezTo>
                </a:path>
              </a:pathLst>
            </a:custGeom>
            <a:solidFill>
              <a:schemeClr val="accent1"/>
            </a:solidFill>
            <a:ln>
              <a:noFill/>
            </a:ln>
            <a:effectLst>
              <a:outerShdw blurRad="254000" dist="76200" dir="5400000" algn="t" rotWithShape="0">
                <a:prstClr val="black">
                  <a:alpha val="40000"/>
                </a:prstClr>
              </a:outerShdw>
            </a:effectLst>
          </p:spPr>
          <p:txBody>
            <a:bodyPr wrap="none" anchor="ctr"/>
            <a:lstStyle/>
            <a:p>
              <a:endParaRPr lang="en-US" sz="5399" dirty="0">
                <a:latin typeface="Lato Light" charset="0"/>
              </a:endParaRPr>
            </a:p>
          </p:txBody>
        </p:sp>
      </p:grpSp>
      <p:sp>
        <p:nvSpPr>
          <p:cNvPr id="7" name="Título 1">
            <a:extLst>
              <a:ext uri="{FF2B5EF4-FFF2-40B4-BE49-F238E27FC236}">
                <a16:creationId xmlns:a16="http://schemas.microsoft.com/office/drawing/2014/main" id="{9F969E7F-F911-5DDF-65B1-AD9B5CB5C2F5}"/>
              </a:ext>
            </a:extLst>
          </p:cNvPr>
          <p:cNvSpPr txBox="1">
            <a:spLocks/>
          </p:cNvSpPr>
          <p:nvPr/>
        </p:nvSpPr>
        <p:spPr>
          <a:xfrm>
            <a:off x="838200" y="467890"/>
            <a:ext cx="6025587" cy="586210"/>
          </a:xfrm>
          <a:prstGeom prst="rect">
            <a:avLst/>
          </a:prstGeom>
        </p:spPr>
        <p:txBody>
          <a:bodyPr>
            <a:normAutofit/>
          </a:bodyPr>
          <a:lst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stStyle>
          <a:p>
            <a:r>
              <a:rPr lang="es-ES" sz="2800" dirty="0"/>
              <a:t>Impuestos diferidos</a:t>
            </a:r>
            <a:endParaRPr lang="es-EC" sz="2800" dirty="0"/>
          </a:p>
        </p:txBody>
      </p:sp>
      <p:sp>
        <p:nvSpPr>
          <p:cNvPr id="8" name="Título 1">
            <a:extLst>
              <a:ext uri="{FF2B5EF4-FFF2-40B4-BE49-F238E27FC236}">
                <a16:creationId xmlns:a16="http://schemas.microsoft.com/office/drawing/2014/main" id="{9DBF60CC-D700-0D4E-DE23-935B696B5213}"/>
              </a:ext>
            </a:extLst>
          </p:cNvPr>
          <p:cNvSpPr txBox="1">
            <a:spLocks/>
          </p:cNvSpPr>
          <p:nvPr/>
        </p:nvSpPr>
        <p:spPr>
          <a:xfrm>
            <a:off x="838200" y="910855"/>
            <a:ext cx="5135880" cy="354330"/>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s-EC" sz="2400" b="0" dirty="0"/>
              <a:t>Reconocimiento</a:t>
            </a:r>
          </a:p>
        </p:txBody>
      </p:sp>
      <p:sp>
        <p:nvSpPr>
          <p:cNvPr id="10" name="CuadroTexto 9">
            <a:extLst>
              <a:ext uri="{FF2B5EF4-FFF2-40B4-BE49-F238E27FC236}">
                <a16:creationId xmlns:a16="http://schemas.microsoft.com/office/drawing/2014/main" id="{83A038FF-6186-90A7-5B10-F9F60E8BCF65}"/>
              </a:ext>
            </a:extLst>
          </p:cNvPr>
          <p:cNvSpPr txBox="1"/>
          <p:nvPr/>
        </p:nvSpPr>
        <p:spPr>
          <a:xfrm>
            <a:off x="2474344" y="1458247"/>
            <a:ext cx="8532322" cy="1092607"/>
          </a:xfrm>
          <a:prstGeom prst="rect">
            <a:avLst/>
          </a:prstGeom>
          <a:noFill/>
        </p:spPr>
        <p:txBody>
          <a:bodyPr wrap="square">
            <a:spAutoFit/>
          </a:bodyPr>
          <a:lstStyle/>
          <a:p>
            <a:pPr algn="just"/>
            <a:r>
              <a:rPr lang="es-MX" sz="1300" b="1" dirty="0">
                <a:latin typeface="Arial" panose="020B0604020202020204" pitchFamily="34" charset="0"/>
                <a:cs typeface="Arial" panose="020B0604020202020204" pitchFamily="34" charset="0"/>
              </a:rPr>
              <a:t>Por el reconocimiento y medición de los ingresos, costos y gastos provenientes de contratos de construcción, </a:t>
            </a:r>
            <a:r>
              <a:rPr lang="es-MX" sz="1300" dirty="0">
                <a:latin typeface="Arial" panose="020B0604020202020204" pitchFamily="34" charset="0"/>
                <a:cs typeface="Arial" panose="020B0604020202020204" pitchFamily="34" charset="0"/>
              </a:rPr>
              <a:t>cuyas condiciones contractuales establezcan procesos de  fiscalización sobre planillas de avance de obra, de conformidad con la normativa contable pertinente. En el caso de los contratos de construcción que no establezcan procesos de fiscalización, los ingresos, costos y gastos deberán ser declarados y tributados en el ejercicio fiscal correspondiente a la fecha de emisión de las facturas correspondientes</a:t>
            </a:r>
            <a:r>
              <a:rPr lang="es-MX" sz="1300" dirty="0"/>
              <a:t>.</a:t>
            </a:r>
          </a:p>
        </p:txBody>
      </p:sp>
      <p:sp>
        <p:nvSpPr>
          <p:cNvPr id="2" name="CuadroTexto 1">
            <a:extLst>
              <a:ext uri="{FF2B5EF4-FFF2-40B4-BE49-F238E27FC236}">
                <a16:creationId xmlns:a16="http://schemas.microsoft.com/office/drawing/2014/main" id="{E1F274CC-2015-0AC8-E22A-9D1BB5A455E2}"/>
              </a:ext>
            </a:extLst>
          </p:cNvPr>
          <p:cNvSpPr txBox="1"/>
          <p:nvPr/>
        </p:nvSpPr>
        <p:spPr>
          <a:xfrm>
            <a:off x="907788" y="5234018"/>
            <a:ext cx="7902463" cy="461665"/>
          </a:xfrm>
          <a:prstGeom prst="rect">
            <a:avLst/>
          </a:prstGeom>
          <a:noFill/>
        </p:spPr>
        <p:txBody>
          <a:bodyPr wrap="square">
            <a:spAutoFit/>
          </a:bodyPr>
          <a:lstStyle/>
          <a:p>
            <a:r>
              <a:rPr lang="es-MX" sz="1200" b="1" dirty="0"/>
              <a:t>11. (</a:t>
            </a:r>
            <a:r>
              <a:rPr lang="es-MX" sz="1200" dirty="0"/>
              <a:t>Agregado por el </a:t>
            </a:r>
            <a:r>
              <a:rPr lang="es-MX" sz="1200" dirty="0" err="1"/>
              <a:t>num</a:t>
            </a:r>
            <a:r>
              <a:rPr lang="es-MX" sz="1200" dirty="0"/>
              <a:t>. 10 del Art. 1 del D.E. 476, R.O. 312-S, 24-VIII-2018; y, sustituido por el </a:t>
            </a:r>
            <a:r>
              <a:rPr lang="es-MX" sz="1200" dirty="0" err="1"/>
              <a:t>num</a:t>
            </a:r>
            <a:r>
              <a:rPr lang="es-MX" sz="1200" dirty="0"/>
              <a:t>. 1 del Art. 14 del D.E. 1114, R.O. 260-2S, 04-VIII-2020; y, derogado por el Art. 37 del D.E. 304, R.O. 608-2, 30-XII-2021).</a:t>
            </a:r>
          </a:p>
        </p:txBody>
      </p:sp>
      <p:sp>
        <p:nvSpPr>
          <p:cNvPr id="9" name="CuadroTexto 8">
            <a:extLst>
              <a:ext uri="{FF2B5EF4-FFF2-40B4-BE49-F238E27FC236}">
                <a16:creationId xmlns:a16="http://schemas.microsoft.com/office/drawing/2014/main" id="{6DA8BAFD-AF0B-4C86-B5C1-0AB5F78A0EE6}"/>
              </a:ext>
            </a:extLst>
          </p:cNvPr>
          <p:cNvSpPr txBox="1"/>
          <p:nvPr/>
        </p:nvSpPr>
        <p:spPr>
          <a:xfrm>
            <a:off x="2474344" y="2603105"/>
            <a:ext cx="8532322" cy="1092607"/>
          </a:xfrm>
          <a:prstGeom prst="rect">
            <a:avLst/>
          </a:prstGeom>
          <a:noFill/>
        </p:spPr>
        <p:txBody>
          <a:bodyPr wrap="square">
            <a:spAutoFit/>
          </a:bodyPr>
          <a:lstStyle/>
          <a:p>
            <a:pPr algn="just"/>
            <a:r>
              <a:rPr lang="es-MX" sz="1300" b="1" dirty="0"/>
              <a:t> </a:t>
            </a:r>
            <a:r>
              <a:rPr lang="es-MX" sz="1300" b="1" dirty="0">
                <a:latin typeface="Arial" panose="020B0604020202020204" pitchFamily="34" charset="0"/>
                <a:cs typeface="Arial" panose="020B0604020202020204" pitchFamily="34" charset="0"/>
              </a:rPr>
              <a:t>Por la diferencia entre los cánones de arrendamiento pactados en un contrato y los cargos en el estado de resultados que de conformidad con la técnica contable </a:t>
            </a:r>
            <a:r>
              <a:rPr lang="es-MX" sz="1300" dirty="0">
                <a:latin typeface="Arial" panose="020B0604020202020204" pitchFamily="34" charset="0"/>
                <a:cs typeface="Arial" panose="020B0604020202020204" pitchFamily="34" charset="0"/>
              </a:rPr>
              <a:t>deban registrarse por el reconocimiento de un activo por derecho de uso. Se reconocerá este impuesto diferido siempre y cuando se cumpla con la totalidad de requisitos y condiciones establecidos en la normativa contable para el reconocimiento y clasificación de un derecho de uso, así como por la esencia de la transacción.</a:t>
            </a:r>
          </a:p>
        </p:txBody>
      </p:sp>
      <p:sp>
        <p:nvSpPr>
          <p:cNvPr id="12" name="CuadroTexto 11">
            <a:extLst>
              <a:ext uri="{FF2B5EF4-FFF2-40B4-BE49-F238E27FC236}">
                <a16:creationId xmlns:a16="http://schemas.microsoft.com/office/drawing/2014/main" id="{6DB733AC-1DA2-F490-5188-C69B9BC88A58}"/>
              </a:ext>
            </a:extLst>
          </p:cNvPr>
          <p:cNvSpPr txBox="1"/>
          <p:nvPr/>
        </p:nvSpPr>
        <p:spPr>
          <a:xfrm>
            <a:off x="2474344" y="3763360"/>
            <a:ext cx="8532322" cy="1092607"/>
          </a:xfrm>
          <a:prstGeom prst="rect">
            <a:avLst/>
          </a:prstGeom>
          <a:noFill/>
        </p:spPr>
        <p:txBody>
          <a:bodyPr wrap="square">
            <a:spAutoFit/>
          </a:bodyPr>
          <a:lstStyle/>
          <a:p>
            <a:pPr algn="just"/>
            <a:r>
              <a:rPr lang="es-MX" sz="1300" b="1" dirty="0"/>
              <a:t> </a:t>
            </a:r>
            <a:r>
              <a:rPr lang="es-MX" sz="1300" b="1" dirty="0">
                <a:latin typeface="Arial" panose="020B0604020202020204" pitchFamily="34" charset="0"/>
                <a:cs typeface="Arial" panose="020B0604020202020204" pitchFamily="34" charset="0"/>
              </a:rPr>
              <a:t>La diferencia entre la depreciación financiera de propiedad, planta y equipo y los límites de deducibilidad de dicha depreciación, </a:t>
            </a:r>
            <a:r>
              <a:rPr lang="es-MX" sz="1300" dirty="0">
                <a:latin typeface="Arial" panose="020B0604020202020204" pitchFamily="34" charset="0"/>
                <a:cs typeface="Arial" panose="020B0604020202020204" pitchFamily="34" charset="0"/>
              </a:rPr>
              <a:t>deberá ser considerada como no deducible. Sin embargo, se reconocerá un impuesto diferido por este concepto, el cual deberá ser utilizado a partir del período fiscal siguiente al que finalice la vida útil establecida financieramente. El uso de dicho impuesto diferido deberá ser distribuido de manera uniforme durante los años restantes de vida útil del bien.</a:t>
            </a:r>
          </a:p>
        </p:txBody>
      </p:sp>
      <p:sp>
        <p:nvSpPr>
          <p:cNvPr id="14" name="CuadroTexto 13">
            <a:extLst>
              <a:ext uri="{FF2B5EF4-FFF2-40B4-BE49-F238E27FC236}">
                <a16:creationId xmlns:a16="http://schemas.microsoft.com/office/drawing/2014/main" id="{4E32EA74-1714-F1BA-960F-20A382C8D6E9}"/>
              </a:ext>
            </a:extLst>
          </p:cNvPr>
          <p:cNvSpPr txBox="1"/>
          <p:nvPr/>
        </p:nvSpPr>
        <p:spPr>
          <a:xfrm>
            <a:off x="1107298" y="1742522"/>
            <a:ext cx="1063412" cy="646331"/>
          </a:xfrm>
          <a:prstGeom prst="rect">
            <a:avLst/>
          </a:prstGeom>
          <a:noFill/>
        </p:spPr>
        <p:txBody>
          <a:bodyPr wrap="square">
            <a:spAutoFit/>
          </a:bodyPr>
          <a:lstStyle/>
          <a:p>
            <a:pPr algn="ctr"/>
            <a:r>
              <a:rPr lang="en-US" sz="3600" b="1" dirty="0">
                <a:solidFill>
                  <a:schemeClr val="bg1"/>
                </a:solidFill>
                <a:latin typeface="+mj-lt"/>
                <a:ea typeface="Lato Black" charset="0"/>
                <a:cs typeface="Lato Black" charset="0"/>
              </a:rPr>
              <a:t>12</a:t>
            </a:r>
          </a:p>
        </p:txBody>
      </p:sp>
      <p:sp>
        <p:nvSpPr>
          <p:cNvPr id="15" name="CuadroTexto 14">
            <a:extLst>
              <a:ext uri="{FF2B5EF4-FFF2-40B4-BE49-F238E27FC236}">
                <a16:creationId xmlns:a16="http://schemas.microsoft.com/office/drawing/2014/main" id="{1B0DEAAF-BB1A-A003-DB89-99F97D5D3511}"/>
              </a:ext>
            </a:extLst>
          </p:cNvPr>
          <p:cNvSpPr txBox="1"/>
          <p:nvPr/>
        </p:nvSpPr>
        <p:spPr>
          <a:xfrm>
            <a:off x="1107298" y="2876995"/>
            <a:ext cx="1063412" cy="646331"/>
          </a:xfrm>
          <a:prstGeom prst="rect">
            <a:avLst/>
          </a:prstGeom>
          <a:noFill/>
        </p:spPr>
        <p:txBody>
          <a:bodyPr wrap="square">
            <a:spAutoFit/>
          </a:bodyPr>
          <a:lstStyle/>
          <a:p>
            <a:pPr algn="ctr"/>
            <a:r>
              <a:rPr lang="en-US" sz="3600" b="1" dirty="0">
                <a:solidFill>
                  <a:schemeClr val="bg1"/>
                </a:solidFill>
                <a:latin typeface="+mj-lt"/>
                <a:ea typeface="Lato Black" charset="0"/>
                <a:cs typeface="Lato Black" charset="0"/>
              </a:rPr>
              <a:t>13</a:t>
            </a:r>
          </a:p>
        </p:txBody>
      </p:sp>
      <p:sp>
        <p:nvSpPr>
          <p:cNvPr id="16" name="CuadroTexto 15">
            <a:extLst>
              <a:ext uri="{FF2B5EF4-FFF2-40B4-BE49-F238E27FC236}">
                <a16:creationId xmlns:a16="http://schemas.microsoft.com/office/drawing/2014/main" id="{DE253D15-3C26-592D-334E-8113B1A7E097}"/>
              </a:ext>
            </a:extLst>
          </p:cNvPr>
          <p:cNvSpPr txBox="1"/>
          <p:nvPr/>
        </p:nvSpPr>
        <p:spPr>
          <a:xfrm>
            <a:off x="1107298" y="3986497"/>
            <a:ext cx="1063412" cy="646331"/>
          </a:xfrm>
          <a:prstGeom prst="rect">
            <a:avLst/>
          </a:prstGeom>
          <a:noFill/>
        </p:spPr>
        <p:txBody>
          <a:bodyPr wrap="square">
            <a:spAutoFit/>
          </a:bodyPr>
          <a:lstStyle/>
          <a:p>
            <a:pPr algn="ctr"/>
            <a:r>
              <a:rPr lang="en-US" sz="3600" b="1" dirty="0">
                <a:solidFill>
                  <a:schemeClr val="bg1"/>
                </a:solidFill>
                <a:latin typeface="+mj-lt"/>
                <a:ea typeface="Lato Black" charset="0"/>
                <a:cs typeface="Lato Black" charset="0"/>
              </a:rPr>
              <a:t>14</a:t>
            </a:r>
          </a:p>
        </p:txBody>
      </p:sp>
    </p:spTree>
    <p:extLst>
      <p:ext uri="{BB962C8B-B14F-4D97-AF65-F5344CB8AC3E}">
        <p14:creationId xmlns:p14="http://schemas.microsoft.com/office/powerpoint/2010/main" val="9682263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414C97-872B-024F-C5D4-060BEC05EBCD}"/>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FB3D4CAB-B883-F946-23ED-BACC30E96869}"/>
              </a:ext>
            </a:extLst>
          </p:cNvPr>
          <p:cNvSpPr>
            <a:spLocks noGrp="1"/>
          </p:cNvSpPr>
          <p:nvPr>
            <p:ph type="title"/>
          </p:nvPr>
        </p:nvSpPr>
        <p:spPr>
          <a:xfrm>
            <a:off x="838200" y="365125"/>
            <a:ext cx="10515600" cy="846987"/>
          </a:xfrm>
        </p:spPr>
        <p:txBody>
          <a:bodyPr>
            <a:normAutofit/>
          </a:bodyPr>
          <a:lstStyle/>
          <a:p>
            <a:pPr algn="ctr" defTabSz="457200" fontAlgn="b"/>
            <a:r>
              <a:rPr lang="es-ES" sz="3600" b="1" dirty="0">
                <a:solidFill>
                  <a:schemeClr val="tx2"/>
                </a:solidFill>
                <a:latin typeface="+mn-lt"/>
                <a:ea typeface="+mn-ea"/>
                <a:cs typeface="+mn-cs"/>
              </a:rPr>
              <a:t>Impuestos Diferidos sugeridos.</a:t>
            </a:r>
          </a:p>
        </p:txBody>
      </p:sp>
      <p:sp>
        <p:nvSpPr>
          <p:cNvPr id="3" name="CuadroTexto 2">
            <a:extLst>
              <a:ext uri="{FF2B5EF4-FFF2-40B4-BE49-F238E27FC236}">
                <a16:creationId xmlns:a16="http://schemas.microsoft.com/office/drawing/2014/main" id="{AB1D1BAD-92A7-296F-D43E-509BFAAEA669}"/>
              </a:ext>
            </a:extLst>
          </p:cNvPr>
          <p:cNvSpPr txBox="1"/>
          <p:nvPr/>
        </p:nvSpPr>
        <p:spPr>
          <a:xfrm>
            <a:off x="838200" y="2569779"/>
            <a:ext cx="9982200" cy="4401205"/>
          </a:xfrm>
          <a:prstGeom prst="rect">
            <a:avLst/>
          </a:prstGeom>
          <a:noFill/>
          <a:ln>
            <a:solidFill>
              <a:schemeClr val="accent1">
                <a:lumMod val="75000"/>
              </a:schemeClr>
            </a:solidFill>
            <a:prstDash val="sysDot"/>
          </a:ln>
        </p:spPr>
        <p:txBody>
          <a:bodyPr wrap="square" rtlCol="0">
            <a:spAutoFit/>
          </a:bodyPr>
          <a:lstStyle/>
          <a:p>
            <a:pPr marL="285750" indent="-17463" algn="just">
              <a:buFont typeface="Wingdings" panose="05000000000000000000" pitchFamily="2" charset="2"/>
              <a:buChar char="Ø"/>
            </a:pPr>
            <a:r>
              <a:rPr lang="es-ES" sz="2800" dirty="0">
                <a:latin typeface="Ariel"/>
              </a:rPr>
              <a:t>Amortización Acelerada de Activos Intangibles (NIC 38- SECC 18).</a:t>
            </a:r>
          </a:p>
          <a:p>
            <a:pPr marL="285750" indent="-17463" algn="just">
              <a:buFont typeface="Wingdings" panose="05000000000000000000" pitchFamily="2" charset="2"/>
              <a:buChar char="Ø"/>
            </a:pPr>
            <a:r>
              <a:rPr lang="es-ES" sz="2800" dirty="0">
                <a:latin typeface="Ariel"/>
              </a:rPr>
              <a:t>Cambio en el Valor Razonable en Propiedades de Inversión (NIC 40).</a:t>
            </a:r>
          </a:p>
          <a:p>
            <a:pPr marL="285750" indent="-17463" algn="just">
              <a:buFont typeface="Wingdings" panose="05000000000000000000" pitchFamily="2" charset="2"/>
              <a:buChar char="Ø"/>
            </a:pPr>
            <a:r>
              <a:rPr lang="es-ES" sz="2800" dirty="0">
                <a:latin typeface="Ariel"/>
              </a:rPr>
              <a:t>Ganancias y Pérdidas actuariales con efectos en ORI por la actualización del pasivo laboral. (NIC 19-SECC 29).</a:t>
            </a:r>
          </a:p>
          <a:p>
            <a:pPr marL="285750" indent="-17463" algn="just">
              <a:buFont typeface="Wingdings" panose="05000000000000000000" pitchFamily="2" charset="2"/>
              <a:buChar char="Ø"/>
            </a:pPr>
            <a:r>
              <a:rPr lang="es-ES" sz="2800" dirty="0">
                <a:latin typeface="Ariel"/>
              </a:rPr>
              <a:t>Cambios en el Valor Represente en la Mediación de Valor  de Instrumentos con pago aplazado (NIIF 9-SECC 11).</a:t>
            </a:r>
          </a:p>
          <a:p>
            <a:pPr marL="285750" indent="-17463" algn="just">
              <a:buFont typeface="Wingdings" panose="05000000000000000000" pitchFamily="2" charset="2"/>
              <a:buChar char="Ø"/>
            </a:pPr>
            <a:r>
              <a:rPr lang="es-ES" sz="2800" dirty="0">
                <a:latin typeface="Ariel"/>
              </a:rPr>
              <a:t>Revisión de los impuestos diferidos en casos en no apliquen la norma contable vigente, por ejemplo: Sistema Financiero.</a:t>
            </a:r>
          </a:p>
        </p:txBody>
      </p:sp>
      <p:pic>
        <p:nvPicPr>
          <p:cNvPr id="5" name="Imagen 4">
            <a:extLst>
              <a:ext uri="{FF2B5EF4-FFF2-40B4-BE49-F238E27FC236}">
                <a16:creationId xmlns:a16="http://schemas.microsoft.com/office/drawing/2014/main" id="{B7C9D174-1BB7-58A0-EFC4-E24A514B1010}"/>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8973208" y="991107"/>
            <a:ext cx="2380592" cy="1339082"/>
          </a:xfrm>
          <a:prstGeom prst="rect">
            <a:avLst/>
          </a:prstGeom>
        </p:spPr>
      </p:pic>
    </p:spTree>
    <p:extLst>
      <p:ext uri="{BB962C8B-B14F-4D97-AF65-F5344CB8AC3E}">
        <p14:creationId xmlns:p14="http://schemas.microsoft.com/office/powerpoint/2010/main" val="42913875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42E5C4-9CAE-98D1-569F-788C8C9D2385}"/>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82C1EDBD-F0D5-7D70-7120-4FA5A90A00DE}"/>
              </a:ext>
            </a:extLst>
          </p:cNvPr>
          <p:cNvSpPr>
            <a:spLocks noGrp="1"/>
          </p:cNvSpPr>
          <p:nvPr>
            <p:ph type="title"/>
          </p:nvPr>
        </p:nvSpPr>
        <p:spPr>
          <a:xfrm>
            <a:off x="838200" y="365125"/>
            <a:ext cx="10515600" cy="846987"/>
          </a:xfrm>
        </p:spPr>
        <p:txBody>
          <a:bodyPr>
            <a:normAutofit/>
          </a:bodyPr>
          <a:lstStyle/>
          <a:p>
            <a:pPr algn="ctr" defTabSz="457200" fontAlgn="b"/>
            <a:r>
              <a:rPr lang="es-ES" sz="3600" b="1" dirty="0">
                <a:solidFill>
                  <a:schemeClr val="tx2"/>
                </a:solidFill>
                <a:latin typeface="+mn-lt"/>
                <a:ea typeface="+mn-ea"/>
                <a:cs typeface="+mn-cs"/>
              </a:rPr>
              <a:t>Impuestos Diferidos sugeridos.</a:t>
            </a:r>
          </a:p>
        </p:txBody>
      </p:sp>
      <p:pic>
        <p:nvPicPr>
          <p:cNvPr id="6" name="Imagen 5">
            <a:extLst>
              <a:ext uri="{FF2B5EF4-FFF2-40B4-BE49-F238E27FC236}">
                <a16:creationId xmlns:a16="http://schemas.microsoft.com/office/drawing/2014/main" id="{181D7BB5-E956-6211-C30C-0AB019FD8324}"/>
              </a:ext>
            </a:extLst>
          </p:cNvPr>
          <p:cNvPicPr>
            <a:picLocks noChangeAspect="1"/>
          </p:cNvPicPr>
          <p:nvPr/>
        </p:nvPicPr>
        <p:blipFill>
          <a:blip r:embed="rId3"/>
          <a:stretch>
            <a:fillRect/>
          </a:stretch>
        </p:blipFill>
        <p:spPr>
          <a:xfrm>
            <a:off x="1855076" y="1527020"/>
            <a:ext cx="8481848" cy="4132799"/>
          </a:xfrm>
          <a:prstGeom prst="rect">
            <a:avLst/>
          </a:prstGeom>
        </p:spPr>
      </p:pic>
    </p:spTree>
    <p:extLst>
      <p:ext uri="{BB962C8B-B14F-4D97-AF65-F5344CB8AC3E}">
        <p14:creationId xmlns:p14="http://schemas.microsoft.com/office/powerpoint/2010/main" val="4260340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341EEE-F5F5-A5B7-FB60-D7F30B33E24F}"/>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A986B786-50DA-969E-FE6D-58F542D4683E}"/>
              </a:ext>
            </a:extLst>
          </p:cNvPr>
          <p:cNvSpPr>
            <a:spLocks noGrp="1"/>
          </p:cNvSpPr>
          <p:nvPr>
            <p:ph type="title"/>
          </p:nvPr>
        </p:nvSpPr>
        <p:spPr>
          <a:xfrm>
            <a:off x="838200" y="365125"/>
            <a:ext cx="10515600" cy="846987"/>
          </a:xfrm>
        </p:spPr>
        <p:txBody>
          <a:bodyPr>
            <a:normAutofit/>
          </a:bodyPr>
          <a:lstStyle/>
          <a:p>
            <a:pPr algn="ctr" defTabSz="457200" fontAlgn="b"/>
            <a:r>
              <a:rPr lang="es-ES" sz="3600" b="1" dirty="0">
                <a:solidFill>
                  <a:schemeClr val="tx2"/>
                </a:solidFill>
                <a:latin typeface="+mn-lt"/>
                <a:ea typeface="+mn-ea"/>
                <a:cs typeface="+mn-cs"/>
              </a:rPr>
              <a:t>Impuestos Diferidos sugeridos.</a:t>
            </a:r>
          </a:p>
        </p:txBody>
      </p:sp>
      <p:pic>
        <p:nvPicPr>
          <p:cNvPr id="4" name="Imagen 3">
            <a:extLst>
              <a:ext uri="{FF2B5EF4-FFF2-40B4-BE49-F238E27FC236}">
                <a16:creationId xmlns:a16="http://schemas.microsoft.com/office/drawing/2014/main" id="{E0EB228D-A8F2-825A-DA42-F7B4AA939133}"/>
              </a:ext>
            </a:extLst>
          </p:cNvPr>
          <p:cNvPicPr>
            <a:picLocks noChangeAspect="1"/>
          </p:cNvPicPr>
          <p:nvPr/>
        </p:nvPicPr>
        <p:blipFill>
          <a:blip r:embed="rId3"/>
          <a:stretch>
            <a:fillRect/>
          </a:stretch>
        </p:blipFill>
        <p:spPr>
          <a:xfrm>
            <a:off x="2538248" y="1585655"/>
            <a:ext cx="7062951" cy="4105697"/>
          </a:xfrm>
          <a:prstGeom prst="rect">
            <a:avLst/>
          </a:prstGeom>
        </p:spPr>
      </p:pic>
    </p:spTree>
    <p:extLst>
      <p:ext uri="{BB962C8B-B14F-4D97-AF65-F5344CB8AC3E}">
        <p14:creationId xmlns:p14="http://schemas.microsoft.com/office/powerpoint/2010/main" val="7091515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7DD14-2D7D-F751-59BE-722673D687BE}"/>
            </a:ext>
          </a:extLst>
        </p:cNvPr>
        <p:cNvGrpSpPr/>
        <p:nvPr/>
      </p:nvGrpSpPr>
      <p:grpSpPr>
        <a:xfrm>
          <a:off x="0" y="0"/>
          <a:ext cx="0" cy="0"/>
          <a:chOff x="0" y="0"/>
          <a:chExt cx="0" cy="0"/>
        </a:xfrm>
      </p:grpSpPr>
      <p:sp>
        <p:nvSpPr>
          <p:cNvPr id="20" name="Rectángulo 19">
            <a:extLst>
              <a:ext uri="{FF2B5EF4-FFF2-40B4-BE49-F238E27FC236}">
                <a16:creationId xmlns:a16="http://schemas.microsoft.com/office/drawing/2014/main" id="{8922A658-6895-BF11-3948-2D35F47C0FAF}"/>
              </a:ext>
            </a:extLst>
          </p:cNvPr>
          <p:cNvSpPr/>
          <p:nvPr/>
        </p:nvSpPr>
        <p:spPr>
          <a:xfrm>
            <a:off x="6161485" y="1253561"/>
            <a:ext cx="4716800" cy="64084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C"/>
          </a:p>
        </p:txBody>
      </p:sp>
      <p:sp>
        <p:nvSpPr>
          <p:cNvPr id="21" name="Título 2">
            <a:extLst>
              <a:ext uri="{FF2B5EF4-FFF2-40B4-BE49-F238E27FC236}">
                <a16:creationId xmlns:a16="http://schemas.microsoft.com/office/drawing/2014/main" id="{62774003-7BDE-BD87-9F46-3D0D4F36BC91}"/>
              </a:ext>
            </a:extLst>
          </p:cNvPr>
          <p:cNvSpPr txBox="1">
            <a:spLocks/>
          </p:cNvSpPr>
          <p:nvPr/>
        </p:nvSpPr>
        <p:spPr>
          <a:xfrm>
            <a:off x="6350992" y="1305784"/>
            <a:ext cx="4420592" cy="536397"/>
          </a:xfrm>
          <a:prstGeom prst="rect">
            <a:avLst/>
          </a:prstGeom>
        </p:spPr>
        <p:txBody>
          <a:bodyPr/>
          <a:lstStyle>
            <a:lvl1pPr algn="l" defTabSz="914400" rtl="0" eaLnBrk="1" latinLnBrk="0" hangingPunct="1">
              <a:lnSpc>
                <a:spcPct val="90000"/>
              </a:lnSpc>
              <a:spcBef>
                <a:spcPct val="0"/>
              </a:spcBef>
              <a:buNone/>
              <a:defRPr sz="3600" kern="1200">
                <a:solidFill>
                  <a:schemeClr val="tx1"/>
                </a:solidFill>
                <a:latin typeface="Aptos Display" panose="020B0004020202020204" pitchFamily="34" charset="0"/>
                <a:ea typeface="+mj-ea"/>
                <a:cs typeface="+mj-cs"/>
              </a:defRPr>
            </a:lvl1pPr>
          </a:lstStyle>
          <a:p>
            <a:pPr algn="ctr"/>
            <a:r>
              <a:rPr lang="es-419" sz="3200" b="1" dirty="0">
                <a:solidFill>
                  <a:schemeClr val="bg1"/>
                </a:solidFill>
                <a:latin typeface="Arial" panose="020B0604020202020204" pitchFamily="34" charset="0"/>
                <a:cs typeface="Arial" panose="020B0604020202020204" pitchFamily="34" charset="0"/>
              </a:rPr>
              <a:t>GRACIAS</a:t>
            </a:r>
          </a:p>
          <a:p>
            <a:pPr algn="ctr"/>
            <a:endParaRPr lang="es-419" sz="3200" b="1" dirty="0">
              <a:solidFill>
                <a:schemeClr val="bg1"/>
              </a:solidFill>
            </a:endParaRPr>
          </a:p>
        </p:txBody>
      </p:sp>
      <p:pic>
        <p:nvPicPr>
          <p:cNvPr id="3" name="Marcador de posición de imagen 2" descr="Un grupo de personas haciendo gestos con la mano&#10;&#10;Descripción generada automáticamente con confianza media">
            <a:extLst>
              <a:ext uri="{FF2B5EF4-FFF2-40B4-BE49-F238E27FC236}">
                <a16:creationId xmlns:a16="http://schemas.microsoft.com/office/drawing/2014/main" id="{FE79C53E-879D-8D8E-FC5E-B4D4424A301D}"/>
              </a:ext>
            </a:extLst>
          </p:cNvPr>
          <p:cNvPicPr>
            <a:picLocks noGrp="1" noChangeAspect="1"/>
          </p:cNvPicPr>
          <p:nvPr>
            <p:ph type="pic" sz="quarter" idx="10"/>
          </p:nvPr>
        </p:nvPicPr>
        <p:blipFill>
          <a:blip r:embed="rId2" cstate="email">
            <a:extLst>
              <a:ext uri="{28A0092B-C50C-407E-A947-70E740481C1C}">
                <a14:useLocalDpi xmlns:a14="http://schemas.microsoft.com/office/drawing/2010/main"/>
              </a:ext>
              <a:ext uri="{837473B0-CC2E-450A-ABE3-18F120FF3D39}">
                <a1611:picAttrSrcUrl xmlns:a1611="http://schemas.microsoft.com/office/drawing/2016/11/main" r:id="rId3"/>
              </a:ext>
            </a:extLst>
          </a:blip>
          <a:srcRect/>
          <a:stretch>
            <a:fillRect/>
          </a:stretch>
        </p:blipFill>
        <p:spPr>
          <a:xfrm>
            <a:off x="0" y="7938"/>
            <a:ext cx="5380038" cy="6858000"/>
          </a:xfrm>
        </p:spPr>
      </p:pic>
    </p:spTree>
    <p:extLst>
      <p:ext uri="{BB962C8B-B14F-4D97-AF65-F5344CB8AC3E}">
        <p14:creationId xmlns:p14="http://schemas.microsoft.com/office/powerpoint/2010/main" val="262341366"/>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130DECFA-E4AB-4B55-9329-D6BDD8B63354}" type="slidenum">
              <a:rPr lang="es-EC" smtClean="0"/>
              <a:t>2</a:t>
            </a:fld>
            <a:endParaRPr lang="es-EC"/>
          </a:p>
        </p:txBody>
      </p:sp>
      <p:sp>
        <p:nvSpPr>
          <p:cNvPr id="3" name="Marcador de texto 1"/>
          <p:cNvSpPr txBox="1">
            <a:spLocks/>
          </p:cNvSpPr>
          <p:nvPr/>
        </p:nvSpPr>
        <p:spPr>
          <a:xfrm>
            <a:off x="1919537" y="1100856"/>
            <a:ext cx="5692773" cy="2040113"/>
          </a:xfrm>
          <a:prstGeom prst="rect">
            <a:avLst/>
          </a:prstGeom>
        </p:spPr>
        <p:txBody>
          <a:bodyPr vert="horz" lIns="91440" tIns="45720" rIns="91440" bIns="45720" rtlCol="0" anchor="ctr">
            <a:noAutofit/>
          </a:bodyPr>
          <a:lstStyle>
            <a:defPPr>
              <a:defRPr lang="es-EC"/>
            </a:defPPr>
            <a:lvl1pPr marL="0" algn="l"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s-EC" sz="1500" dirty="0">
                <a:solidFill>
                  <a:schemeClr val="tx1">
                    <a:lumMod val="95000"/>
                    <a:lumOff val="5000"/>
                  </a:schemeClr>
                </a:solidFill>
                <a:latin typeface="Ariel"/>
                <a:ea typeface="Tahoma" panose="020B0604030504040204" pitchFamily="34" charset="0"/>
                <a:cs typeface="Tahoma" panose="020B0604030504040204" pitchFamily="34" charset="0"/>
              </a:rPr>
              <a:t>Cristina es Doctora en Contabilidad y Auditoría CPA, Master en Administración de Empresas y Abogada. Cuenta con más de 26 años de experiencia en las áreas de Auditoría, Contabilidad, Implementación de NIIF, Consultoría Tributaria y Gerencial.</a:t>
            </a:r>
            <a:endParaRPr lang="es-ES" sz="1500" dirty="0">
              <a:solidFill>
                <a:schemeClr val="tx1">
                  <a:lumMod val="95000"/>
                  <a:lumOff val="5000"/>
                </a:schemeClr>
              </a:solidFill>
              <a:latin typeface="Ariel"/>
              <a:ea typeface="Tahoma" panose="020B0604030504040204" pitchFamily="34" charset="0"/>
              <a:cs typeface="Tahoma" panose="020B0604030504040204" pitchFamily="34" charset="0"/>
            </a:endParaRPr>
          </a:p>
          <a:p>
            <a:pPr algn="just"/>
            <a:r>
              <a:rPr lang="es-EC" sz="1500" dirty="0">
                <a:solidFill>
                  <a:schemeClr val="tx1">
                    <a:lumMod val="95000"/>
                    <a:lumOff val="5000"/>
                  </a:schemeClr>
                </a:solidFill>
                <a:latin typeface="Ariel"/>
                <a:ea typeface="Tahoma" panose="020B0604030504040204" pitchFamily="34" charset="0"/>
                <a:cs typeface="Tahoma" panose="020B0604030504040204" pitchFamily="34" charset="0"/>
              </a:rPr>
              <a:t> </a:t>
            </a:r>
            <a:endParaRPr lang="es-ES" sz="1500" dirty="0">
              <a:solidFill>
                <a:schemeClr val="tx1">
                  <a:lumMod val="95000"/>
                  <a:lumOff val="5000"/>
                </a:schemeClr>
              </a:solidFill>
              <a:latin typeface="Ariel"/>
              <a:ea typeface="Tahoma" panose="020B0604030504040204" pitchFamily="34" charset="0"/>
              <a:cs typeface="Tahoma" panose="020B0604030504040204" pitchFamily="34" charset="0"/>
            </a:endParaRPr>
          </a:p>
          <a:p>
            <a:pPr algn="just"/>
            <a:r>
              <a:rPr lang="es-EC" sz="1500" dirty="0">
                <a:solidFill>
                  <a:schemeClr val="tx1">
                    <a:lumMod val="95000"/>
                    <a:lumOff val="5000"/>
                  </a:schemeClr>
                </a:solidFill>
                <a:latin typeface="Ariel"/>
                <a:ea typeface="Tahoma" panose="020B0604030504040204" pitchFamily="34" charset="0"/>
                <a:cs typeface="Tahoma" panose="020B0604030504040204" pitchFamily="34" charset="0"/>
              </a:rPr>
              <a:t>Socia principal de TCAUDIT Nexia International una red global de firmas de auditoría y consultoría. A nivel mundial la novena firma, en Ecuador es parte de las 10 firmas más grandes</a:t>
            </a:r>
            <a:r>
              <a:rPr lang="es-EC" sz="1500"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a:t>
            </a:r>
            <a:endParaRPr lang="es-ES" sz="1500"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endParaRPr>
          </a:p>
          <a:p>
            <a:pPr algn="just"/>
            <a:r>
              <a:rPr lang="es-EC" sz="1500"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 </a:t>
            </a:r>
            <a:endParaRPr lang="es-ES" sz="1500"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4" name="CuadroTexto 3"/>
          <p:cNvSpPr txBox="1"/>
          <p:nvPr/>
        </p:nvSpPr>
        <p:spPr>
          <a:xfrm>
            <a:off x="2011956" y="570160"/>
            <a:ext cx="5256584" cy="400110"/>
          </a:xfrm>
          <a:prstGeom prst="rect">
            <a:avLst/>
          </a:prstGeom>
          <a:noFill/>
        </p:spPr>
        <p:txBody>
          <a:bodyPr wrap="square" rtlCol="0">
            <a:spAutoFit/>
          </a:bodyPr>
          <a:lstStyle/>
          <a:p>
            <a:r>
              <a:rPr lang="es-EC" sz="2000" b="1" u="sng" dirty="0">
                <a:solidFill>
                  <a:schemeClr val="tx2">
                    <a:lumMod val="50000"/>
                  </a:schemeClr>
                </a:solidFill>
                <a:latin typeface="Tahoma" panose="020B0604030504040204" pitchFamily="34" charset="0"/>
                <a:ea typeface="Tahoma" panose="020B0604030504040204" pitchFamily="34" charset="0"/>
                <a:cs typeface="Tahoma" panose="020B0604030504040204" pitchFamily="34" charset="0"/>
              </a:rPr>
              <a:t>Perfil Profesional</a:t>
            </a:r>
            <a:endParaRPr lang="es-ES" sz="2000" b="1" u="sng" dirty="0">
              <a:solidFill>
                <a:schemeClr val="tx2">
                  <a:lumMod val="50000"/>
                </a:schemeClr>
              </a:solidFill>
              <a:latin typeface="Tahoma" panose="020B0604030504040204" pitchFamily="34" charset="0"/>
              <a:ea typeface="Tahoma" panose="020B0604030504040204" pitchFamily="34" charset="0"/>
              <a:cs typeface="Tahoma" panose="020B0604030504040204" pitchFamily="34" charset="0"/>
            </a:endParaRPr>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80176" y="1126830"/>
            <a:ext cx="1456597" cy="1942130"/>
          </a:xfrm>
          <a:prstGeom prst="rect">
            <a:avLst/>
          </a:prstGeom>
        </p:spPr>
      </p:pic>
      <p:sp>
        <p:nvSpPr>
          <p:cNvPr id="6" name="Marcador de texto 1"/>
          <p:cNvSpPr txBox="1">
            <a:spLocks/>
          </p:cNvSpPr>
          <p:nvPr/>
        </p:nvSpPr>
        <p:spPr>
          <a:xfrm>
            <a:off x="1913434" y="3199546"/>
            <a:ext cx="7422926" cy="3469815"/>
          </a:xfrm>
          <a:prstGeom prst="rect">
            <a:avLst/>
          </a:prstGeom>
        </p:spPr>
        <p:txBody>
          <a:bodyPr vert="horz" lIns="91440" tIns="45720" rIns="91440" bIns="45720" rtlCol="0" anchor="ctr">
            <a:noAutofit/>
          </a:bodyPr>
          <a:lstStyle>
            <a:defPPr>
              <a:defRPr lang="es-EC"/>
            </a:defPPr>
            <a:lvl1pPr marL="0" algn="l"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s-EC" sz="1500" dirty="0">
                <a:solidFill>
                  <a:schemeClr val="tx1">
                    <a:lumMod val="95000"/>
                    <a:lumOff val="5000"/>
                  </a:schemeClr>
                </a:solidFill>
                <a:latin typeface="Ariel"/>
                <a:ea typeface="Tahoma" panose="020B0604030504040204" pitchFamily="34" charset="0"/>
                <a:cs typeface="Tahoma" panose="020B0604030504040204" pitchFamily="34" charset="0"/>
              </a:rPr>
              <a:t>Docente de Postgrado de la Universidad Central del Ecuador y capacitadora a nivel nacional e internacional en temas contables y tributarios, autora del libro “LEGISLACIÓN Y PRÁCTICA TRIBUTARIA” encontrándose ya en su quinta edición.</a:t>
            </a:r>
            <a:endParaRPr lang="es-ES" sz="1500" dirty="0">
              <a:solidFill>
                <a:schemeClr val="tx1">
                  <a:lumMod val="95000"/>
                  <a:lumOff val="5000"/>
                </a:schemeClr>
              </a:solidFill>
              <a:latin typeface="Ariel"/>
              <a:ea typeface="Tahoma" panose="020B0604030504040204" pitchFamily="34" charset="0"/>
              <a:cs typeface="Tahoma" panose="020B0604030504040204" pitchFamily="34" charset="0"/>
            </a:endParaRPr>
          </a:p>
          <a:p>
            <a:pPr algn="just"/>
            <a:r>
              <a:rPr lang="es-EC" sz="1500" dirty="0">
                <a:solidFill>
                  <a:schemeClr val="tx1">
                    <a:lumMod val="95000"/>
                    <a:lumOff val="5000"/>
                  </a:schemeClr>
                </a:solidFill>
                <a:latin typeface="Ariel"/>
                <a:ea typeface="Tahoma" panose="020B0604030504040204" pitchFamily="34" charset="0"/>
                <a:cs typeface="Tahoma" panose="020B0604030504040204" pitchFamily="34" charset="0"/>
              </a:rPr>
              <a:t> </a:t>
            </a:r>
            <a:endParaRPr lang="es-ES" sz="1500" dirty="0">
              <a:solidFill>
                <a:schemeClr val="tx1">
                  <a:lumMod val="95000"/>
                  <a:lumOff val="5000"/>
                </a:schemeClr>
              </a:solidFill>
              <a:latin typeface="Ariel"/>
              <a:ea typeface="Tahoma" panose="020B0604030504040204" pitchFamily="34" charset="0"/>
              <a:cs typeface="Tahoma" panose="020B0604030504040204" pitchFamily="34" charset="0"/>
            </a:endParaRPr>
          </a:p>
          <a:p>
            <a:pPr algn="just"/>
            <a:r>
              <a:rPr lang="es-EC" sz="1500" dirty="0">
                <a:solidFill>
                  <a:schemeClr val="tx1">
                    <a:lumMod val="95000"/>
                    <a:lumOff val="5000"/>
                  </a:schemeClr>
                </a:solidFill>
                <a:latin typeface="Ariel"/>
                <a:ea typeface="Tahoma" panose="020B0604030504040204" pitchFamily="34" charset="0"/>
                <a:cs typeface="Tahoma" panose="020B0604030504040204" pitchFamily="34" charset="0"/>
              </a:rPr>
              <a:t>Como expositora ha dictado seminarios en Ecuador, Perú, Colombia, Panamá, Brasil y Francia con temas relacionados con contabilidad, impuestos corrientes y diferidos, NIIF completas y para PYMES entre otros. Ha participado en talleres de formación realizados en Estados Unidos, Austria, South África, y varios países latinoamericanos organizados por J.H. COHN LLP, Asociación Interamericana de Contabilidad (AIC), Nexia International entre otras.</a:t>
            </a:r>
            <a:endParaRPr lang="es-ES" sz="1500" dirty="0">
              <a:solidFill>
                <a:schemeClr val="tx1">
                  <a:lumMod val="95000"/>
                  <a:lumOff val="5000"/>
                </a:schemeClr>
              </a:solidFill>
              <a:latin typeface="Ariel"/>
              <a:ea typeface="Tahoma" panose="020B0604030504040204" pitchFamily="34" charset="0"/>
              <a:cs typeface="Tahoma" panose="020B0604030504040204" pitchFamily="34" charset="0"/>
            </a:endParaRPr>
          </a:p>
          <a:p>
            <a:pPr algn="just"/>
            <a:r>
              <a:rPr lang="es-EC" sz="1500" dirty="0">
                <a:solidFill>
                  <a:schemeClr val="tx1">
                    <a:lumMod val="95000"/>
                    <a:lumOff val="5000"/>
                  </a:schemeClr>
                </a:solidFill>
                <a:latin typeface="Ariel"/>
                <a:ea typeface="Tahoma" panose="020B0604030504040204" pitchFamily="34" charset="0"/>
                <a:cs typeface="Tahoma" panose="020B0604030504040204" pitchFamily="34" charset="0"/>
              </a:rPr>
              <a:t> </a:t>
            </a:r>
            <a:endParaRPr lang="es-ES" sz="1500" dirty="0">
              <a:solidFill>
                <a:schemeClr val="tx1">
                  <a:lumMod val="95000"/>
                  <a:lumOff val="5000"/>
                </a:schemeClr>
              </a:solidFill>
              <a:latin typeface="Ariel"/>
              <a:ea typeface="Tahoma" panose="020B0604030504040204" pitchFamily="34" charset="0"/>
              <a:cs typeface="Tahoma" panose="020B0604030504040204" pitchFamily="34" charset="0"/>
            </a:endParaRPr>
          </a:p>
          <a:p>
            <a:pPr algn="just"/>
            <a:r>
              <a:rPr lang="es-EC" sz="1500" dirty="0">
                <a:solidFill>
                  <a:schemeClr val="tx1">
                    <a:lumMod val="95000"/>
                    <a:lumOff val="5000"/>
                  </a:schemeClr>
                </a:solidFill>
                <a:latin typeface="Ariel"/>
                <a:ea typeface="Tahoma" panose="020B0604030504040204" pitchFamily="34" charset="0"/>
                <a:cs typeface="Tahoma" panose="020B0604030504040204" pitchFamily="34" charset="0"/>
              </a:rPr>
              <a:t>Actualmente es Directora Técnica del CCPPE, Secretaria del Foro de Firmas, Ex  Presidenta del Colegio de Contadores Públicos de Pichincha y del Ecuador durante 9 años y mantiene una certificación de la </a:t>
            </a:r>
            <a:r>
              <a:rPr lang="es-EC" sz="1500" dirty="0" err="1">
                <a:solidFill>
                  <a:schemeClr val="tx1">
                    <a:lumMod val="95000"/>
                    <a:lumOff val="5000"/>
                  </a:schemeClr>
                </a:solidFill>
                <a:latin typeface="Ariel"/>
                <a:ea typeface="Tahoma" panose="020B0604030504040204" pitchFamily="34" charset="0"/>
                <a:cs typeface="Tahoma" panose="020B0604030504040204" pitchFamily="34" charset="0"/>
              </a:rPr>
              <a:t>Association</a:t>
            </a:r>
            <a:r>
              <a:rPr lang="es-EC" sz="1500" dirty="0">
                <a:solidFill>
                  <a:schemeClr val="tx1">
                    <a:lumMod val="95000"/>
                    <a:lumOff val="5000"/>
                  </a:schemeClr>
                </a:solidFill>
                <a:latin typeface="Ariel"/>
                <a:ea typeface="Tahoma" panose="020B0604030504040204" pitchFamily="34" charset="0"/>
                <a:cs typeface="Tahoma" panose="020B0604030504040204" pitchFamily="34" charset="0"/>
              </a:rPr>
              <a:t> of </a:t>
            </a:r>
            <a:r>
              <a:rPr lang="es-EC" sz="1500" dirty="0" err="1">
                <a:solidFill>
                  <a:schemeClr val="tx1">
                    <a:lumMod val="95000"/>
                    <a:lumOff val="5000"/>
                  </a:schemeClr>
                </a:solidFill>
                <a:latin typeface="Ariel"/>
                <a:ea typeface="Tahoma" panose="020B0604030504040204" pitchFamily="34" charset="0"/>
                <a:cs typeface="Tahoma" panose="020B0604030504040204" pitchFamily="34" charset="0"/>
              </a:rPr>
              <a:t>Chartered</a:t>
            </a:r>
            <a:r>
              <a:rPr lang="es-EC" sz="1500" dirty="0">
                <a:solidFill>
                  <a:schemeClr val="tx1">
                    <a:lumMod val="95000"/>
                    <a:lumOff val="5000"/>
                  </a:schemeClr>
                </a:solidFill>
                <a:latin typeface="Ariel"/>
                <a:ea typeface="Tahoma" panose="020B0604030504040204" pitchFamily="34" charset="0"/>
                <a:cs typeface="Tahoma" panose="020B0604030504040204" pitchFamily="34" charset="0"/>
              </a:rPr>
              <a:t> </a:t>
            </a:r>
            <a:r>
              <a:rPr lang="es-EC" sz="1500" dirty="0" err="1">
                <a:solidFill>
                  <a:schemeClr val="tx1">
                    <a:lumMod val="95000"/>
                    <a:lumOff val="5000"/>
                  </a:schemeClr>
                </a:solidFill>
                <a:latin typeface="Ariel"/>
                <a:ea typeface="Tahoma" panose="020B0604030504040204" pitchFamily="34" charset="0"/>
                <a:cs typeface="Tahoma" panose="020B0604030504040204" pitchFamily="34" charset="0"/>
              </a:rPr>
              <a:t>Certified</a:t>
            </a:r>
            <a:r>
              <a:rPr lang="es-EC" sz="1500" dirty="0">
                <a:solidFill>
                  <a:schemeClr val="tx1">
                    <a:lumMod val="95000"/>
                    <a:lumOff val="5000"/>
                  </a:schemeClr>
                </a:solidFill>
                <a:latin typeface="Ariel"/>
                <a:ea typeface="Tahoma" panose="020B0604030504040204" pitchFamily="34" charset="0"/>
                <a:cs typeface="Tahoma" panose="020B0604030504040204" pitchFamily="34" charset="0"/>
              </a:rPr>
              <a:t> </a:t>
            </a:r>
            <a:r>
              <a:rPr lang="es-EC" sz="1500" dirty="0" err="1">
                <a:solidFill>
                  <a:schemeClr val="tx1">
                    <a:lumMod val="95000"/>
                    <a:lumOff val="5000"/>
                  </a:schemeClr>
                </a:solidFill>
                <a:latin typeface="Ariel"/>
                <a:ea typeface="Tahoma" panose="020B0604030504040204" pitchFamily="34" charset="0"/>
                <a:cs typeface="Tahoma" panose="020B0604030504040204" pitchFamily="34" charset="0"/>
              </a:rPr>
              <a:t>Accountants</a:t>
            </a:r>
            <a:r>
              <a:rPr lang="es-EC" sz="1500" dirty="0">
                <a:solidFill>
                  <a:schemeClr val="tx1">
                    <a:lumMod val="95000"/>
                    <a:lumOff val="5000"/>
                  </a:schemeClr>
                </a:solidFill>
                <a:latin typeface="Ariel"/>
                <a:ea typeface="Tahoma" panose="020B0604030504040204" pitchFamily="34" charset="0"/>
                <a:cs typeface="Tahoma" panose="020B0604030504040204" pitchFamily="34" charset="0"/>
              </a:rPr>
              <a:t> ACCA en NIIF Completas y PYMES. </a:t>
            </a:r>
            <a:endParaRPr lang="es-ES" sz="1500" dirty="0">
              <a:solidFill>
                <a:schemeClr val="tx1">
                  <a:lumMod val="95000"/>
                  <a:lumOff val="5000"/>
                </a:schemeClr>
              </a:solidFill>
              <a:latin typeface="Ariel"/>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948531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142A41-4C1F-0522-FBDA-8BB2A8FF4E49}"/>
              </a:ext>
            </a:extLst>
          </p:cNvPr>
          <p:cNvSpPr>
            <a:spLocks noGrp="1"/>
          </p:cNvSpPr>
          <p:nvPr>
            <p:ph type="title"/>
          </p:nvPr>
        </p:nvSpPr>
        <p:spPr>
          <a:xfrm>
            <a:off x="776514" y="343703"/>
            <a:ext cx="10515600" cy="1158875"/>
          </a:xfrm>
        </p:spPr>
        <p:txBody>
          <a:bodyPr>
            <a:normAutofit/>
          </a:bodyPr>
          <a:lstStyle/>
          <a:p>
            <a:r>
              <a:rPr lang="es-ES" sz="3600" b="1" dirty="0">
                <a:solidFill>
                  <a:schemeClr val="tx2"/>
                </a:solidFill>
                <a:latin typeface="Ariel"/>
                <a:ea typeface="+mn-ea"/>
                <a:cs typeface="+mn-cs"/>
              </a:rPr>
              <a:t>NIC 12 –Sección 29 Objetivo impuesto a las ganancias</a:t>
            </a:r>
          </a:p>
        </p:txBody>
      </p:sp>
      <p:sp>
        <p:nvSpPr>
          <p:cNvPr id="4" name="Marcador de contenido 3">
            <a:extLst>
              <a:ext uri="{FF2B5EF4-FFF2-40B4-BE49-F238E27FC236}">
                <a16:creationId xmlns:a16="http://schemas.microsoft.com/office/drawing/2014/main" id="{6B0EFE40-9CBA-853D-3DBA-8CF6849D08C2}"/>
              </a:ext>
            </a:extLst>
          </p:cNvPr>
          <p:cNvSpPr>
            <a:spLocks noGrp="1"/>
          </p:cNvSpPr>
          <p:nvPr>
            <p:ph idx="1"/>
          </p:nvPr>
        </p:nvSpPr>
        <p:spPr>
          <a:xfrm>
            <a:off x="328246" y="1393371"/>
            <a:ext cx="11025554" cy="5099504"/>
          </a:xfrm>
        </p:spPr>
        <p:txBody>
          <a:bodyPr>
            <a:normAutofit/>
          </a:bodyPr>
          <a:lstStyle/>
          <a:p>
            <a:pPr marL="0" indent="0">
              <a:buNone/>
            </a:pPr>
            <a:r>
              <a:rPr lang="es-EC" sz="3200" b="1" dirty="0"/>
              <a:t> </a:t>
            </a:r>
          </a:p>
          <a:p>
            <a:pPr marL="0" indent="0">
              <a:buNone/>
            </a:pPr>
            <a:endParaRPr lang="es-EC" dirty="0"/>
          </a:p>
          <a:p>
            <a:pPr marL="0" indent="0">
              <a:buNone/>
            </a:pPr>
            <a:endParaRPr lang="es-EC" dirty="0"/>
          </a:p>
        </p:txBody>
      </p:sp>
      <p:graphicFrame>
        <p:nvGraphicFramePr>
          <p:cNvPr id="3" name="Diagrama 2">
            <a:extLst>
              <a:ext uri="{FF2B5EF4-FFF2-40B4-BE49-F238E27FC236}">
                <a16:creationId xmlns:a16="http://schemas.microsoft.com/office/drawing/2014/main" id="{0F2DC8DA-DA3E-87FD-22F3-C2A4A6F4CF22}"/>
              </a:ext>
            </a:extLst>
          </p:cNvPr>
          <p:cNvGraphicFramePr/>
          <p:nvPr>
            <p:extLst>
              <p:ext uri="{D42A27DB-BD31-4B8C-83A1-F6EECF244321}">
                <p14:modId xmlns:p14="http://schemas.microsoft.com/office/powerpoint/2010/main" val="872568796"/>
              </p:ext>
            </p:extLst>
          </p:nvPr>
        </p:nvGraphicFramePr>
        <p:xfrm>
          <a:off x="328246" y="3429000"/>
          <a:ext cx="11025554" cy="30638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upo 4">
            <a:extLst>
              <a:ext uri="{FF2B5EF4-FFF2-40B4-BE49-F238E27FC236}">
                <a16:creationId xmlns:a16="http://schemas.microsoft.com/office/drawing/2014/main" id="{EE530450-5D18-BE0A-08D1-35FA51D30B09}"/>
              </a:ext>
            </a:extLst>
          </p:cNvPr>
          <p:cNvGrpSpPr/>
          <p:nvPr/>
        </p:nvGrpSpPr>
        <p:grpSpPr>
          <a:xfrm>
            <a:off x="583223" y="1606444"/>
            <a:ext cx="10515599" cy="1267229"/>
            <a:chOff x="-36634" y="1106166"/>
            <a:chExt cx="10515599" cy="1267229"/>
          </a:xfrm>
          <a:scene3d>
            <a:camera prst="orthographicFront"/>
            <a:lightRig rig="flat" dir="t"/>
          </a:scene3d>
        </p:grpSpPr>
        <p:sp>
          <p:nvSpPr>
            <p:cNvPr id="6" name="Rectángulo: esquinas redondeadas 5">
              <a:extLst>
                <a:ext uri="{FF2B5EF4-FFF2-40B4-BE49-F238E27FC236}">
                  <a16:creationId xmlns:a16="http://schemas.microsoft.com/office/drawing/2014/main" id="{A43B06A7-5297-35B4-CC3F-C942477F6F89}"/>
                </a:ext>
              </a:extLst>
            </p:cNvPr>
            <p:cNvSpPr/>
            <p:nvPr/>
          </p:nvSpPr>
          <p:spPr>
            <a:xfrm>
              <a:off x="0" y="1106166"/>
              <a:ext cx="10229282" cy="1163363"/>
            </a:xfrm>
            <a:prstGeom prst="roundRect">
              <a:avLst>
                <a:gd name="adj" fmla="val 10000"/>
              </a:avLst>
            </a:prstGeom>
            <a:sp3d prstMaterial="plastic">
              <a:bevelT w="120900" h="88900"/>
              <a:bevelB w="88900" h="31750" prst="angle"/>
            </a:sp3d>
          </p:spPr>
          <p:style>
            <a:lnRef idx="0">
              <a:schemeClr val="lt1">
                <a:hueOff val="0"/>
                <a:satOff val="0"/>
                <a:lumOff val="0"/>
                <a:alphaOff val="0"/>
              </a:schemeClr>
            </a:lnRef>
            <a:fillRef idx="3">
              <a:schemeClr val="accent1">
                <a:shade val="80000"/>
                <a:hueOff val="0"/>
                <a:satOff val="0"/>
                <a:lumOff val="0"/>
                <a:alphaOff val="0"/>
              </a:schemeClr>
            </a:fillRef>
            <a:effectRef idx="2">
              <a:schemeClr val="accent1">
                <a:shade val="80000"/>
                <a:hueOff val="0"/>
                <a:satOff val="0"/>
                <a:lumOff val="0"/>
                <a:alphaOff val="0"/>
              </a:schemeClr>
            </a:effectRef>
            <a:fontRef idx="minor">
              <a:schemeClr val="lt1"/>
            </a:fontRef>
          </p:style>
        </p:sp>
        <p:sp>
          <p:nvSpPr>
            <p:cNvPr id="7" name="Rectángulo: esquinas redondeadas 4">
              <a:extLst>
                <a:ext uri="{FF2B5EF4-FFF2-40B4-BE49-F238E27FC236}">
                  <a16:creationId xmlns:a16="http://schemas.microsoft.com/office/drawing/2014/main" id="{F65D27FF-1BDE-BE3A-6E4C-AF50385556A5}"/>
                </a:ext>
              </a:extLst>
            </p:cNvPr>
            <p:cNvSpPr txBox="1"/>
            <p:nvPr/>
          </p:nvSpPr>
          <p:spPr>
            <a:xfrm>
              <a:off x="-36634" y="1106168"/>
              <a:ext cx="10515599" cy="1267227"/>
            </a:xfrm>
            <a:prstGeom prst="rect">
              <a:avLst/>
            </a:prstGeom>
            <a:solidFill>
              <a:schemeClr val="accent1">
                <a:lumMod val="50000"/>
                <a:alpha val="50000"/>
              </a:schemeClr>
            </a:solidFill>
            <a:sp3d/>
          </p:spPr>
          <p:style>
            <a:lnRef idx="0">
              <a:scrgbClr r="0" g="0" b="0"/>
            </a:lnRef>
            <a:fillRef idx="0">
              <a:scrgbClr r="0" g="0" b="0"/>
            </a:fillRef>
            <a:effectRef idx="0">
              <a:scrgbClr r="0" g="0" b="0"/>
            </a:effectRef>
            <a:fontRef idx="minor">
              <a:schemeClr val="lt1"/>
            </a:fontRef>
          </p:style>
          <p:txBody>
            <a:bodyPr spcFirstLastPara="0" vert="horz" wrap="square" lIns="133350" tIns="133350" rIns="133350" bIns="133350" numCol="1" spcCol="1270" anchor="ctr" anchorCtr="0">
              <a:noAutofit/>
            </a:bodyPr>
            <a:lstStyle/>
            <a:p>
              <a:pPr marL="0" lvl="0" indent="0" algn="l" defTabSz="1555750" rtl="0">
                <a:lnSpc>
                  <a:spcPct val="90000"/>
                </a:lnSpc>
                <a:spcBef>
                  <a:spcPct val="0"/>
                </a:spcBef>
                <a:spcAft>
                  <a:spcPct val="35000"/>
                </a:spcAft>
                <a:buNone/>
              </a:pPr>
              <a:r>
                <a:rPr lang="en-US" sz="3500" kern="1200" dirty="0"/>
                <a:t> </a:t>
              </a:r>
              <a:r>
                <a:rPr lang="en-US" sz="2800" kern="1200" dirty="0">
                  <a:latin typeface="Ariel"/>
                </a:rPr>
                <a:t>“</a:t>
              </a:r>
              <a:r>
                <a:rPr lang="en-US" sz="2800" i="1" dirty="0">
                  <a:latin typeface="Ariel"/>
                </a:rPr>
                <a:t>…</a:t>
              </a:r>
              <a:r>
                <a:rPr lang="en-US" sz="2800" i="1" kern="1200" dirty="0">
                  <a:latin typeface="Ariel"/>
                </a:rPr>
                <a:t> prescribir el tratamiento contable del impuesto a las ganancias  y sus </a:t>
              </a:r>
              <a:r>
                <a:rPr lang="en-US" sz="2800" b="1" i="1" kern="1200" dirty="0">
                  <a:latin typeface="Ariel"/>
                </a:rPr>
                <a:t>consecuencias  actuales y futuras </a:t>
              </a:r>
              <a:r>
                <a:rPr lang="en-US" sz="2800" b="1" i="1" dirty="0">
                  <a:latin typeface="Ariel"/>
                </a:rPr>
                <a:t>….</a:t>
              </a:r>
              <a:r>
                <a:rPr lang="en-US" sz="2800" i="1" kern="1200" dirty="0">
                  <a:latin typeface="Ariel"/>
                </a:rPr>
                <a:t>”</a:t>
              </a:r>
              <a:r>
                <a:rPr lang="en-US" sz="2800" kern="1200" dirty="0">
                  <a:latin typeface="Ariel"/>
                </a:rPr>
                <a:t>:</a:t>
              </a:r>
              <a:r>
                <a:rPr lang="es-EC" sz="2800" kern="1200" dirty="0">
                  <a:latin typeface="Ariel"/>
                </a:rPr>
                <a:t>.</a:t>
              </a:r>
            </a:p>
          </p:txBody>
        </p:sp>
      </p:grpSp>
    </p:spTree>
    <p:extLst>
      <p:ext uri="{BB962C8B-B14F-4D97-AF65-F5344CB8AC3E}">
        <p14:creationId xmlns:p14="http://schemas.microsoft.com/office/powerpoint/2010/main" val="3531115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ED380D-293B-40A7-B8D6-847C2B6B2382}"/>
              </a:ext>
            </a:extLst>
          </p:cNvPr>
          <p:cNvSpPr>
            <a:spLocks noGrp="1"/>
          </p:cNvSpPr>
          <p:nvPr>
            <p:ph type="title"/>
          </p:nvPr>
        </p:nvSpPr>
        <p:spPr>
          <a:xfrm>
            <a:off x="838200" y="559041"/>
            <a:ext cx="10010939" cy="656696"/>
          </a:xfrm>
        </p:spPr>
        <p:txBody>
          <a:bodyPr>
            <a:normAutofit fontScale="90000"/>
          </a:bodyPr>
          <a:lstStyle/>
          <a:p>
            <a:r>
              <a:rPr lang="es-EC" sz="3100" b="1" i="1" dirty="0">
                <a:latin typeface="Ariel"/>
              </a:rPr>
              <a:t>Continuación</a:t>
            </a:r>
            <a:r>
              <a:rPr lang="es-EC" b="1" dirty="0">
                <a:latin typeface="Ariel"/>
              </a:rPr>
              <a:t>…</a:t>
            </a:r>
            <a:r>
              <a:rPr lang="es-EC" sz="4000" b="1" dirty="0">
                <a:solidFill>
                  <a:schemeClr val="tx2"/>
                </a:solidFill>
                <a:latin typeface="Ariel"/>
                <a:ea typeface="+mn-ea"/>
                <a:cs typeface="+mn-cs"/>
              </a:rPr>
              <a:t>Objetivo del impuesto a la ganancias:</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71921452"/>
              </p:ext>
            </p:extLst>
          </p:nvPr>
        </p:nvGraphicFramePr>
        <p:xfrm>
          <a:off x="1086644" y="1716832"/>
          <a:ext cx="10515600" cy="6566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758" name="Diagrama 1758">
            <a:extLst>
              <a:ext uri="{FF2B5EF4-FFF2-40B4-BE49-F238E27FC236}">
                <a16:creationId xmlns:a16="http://schemas.microsoft.com/office/drawing/2014/main" id="{C7B1EC6C-59C1-34DE-04FA-B152E5103896}"/>
              </a:ext>
            </a:extLst>
          </p:cNvPr>
          <p:cNvGraphicFramePr/>
          <p:nvPr>
            <p:extLst>
              <p:ext uri="{D42A27DB-BD31-4B8C-83A1-F6EECF244321}">
                <p14:modId xmlns:p14="http://schemas.microsoft.com/office/powerpoint/2010/main" val="487101425"/>
              </p:ext>
            </p:extLst>
          </p:nvPr>
        </p:nvGraphicFramePr>
        <p:xfrm>
          <a:off x="1269124" y="3429000"/>
          <a:ext cx="9829698" cy="266556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3" name="Grupo 2">
            <a:extLst>
              <a:ext uri="{FF2B5EF4-FFF2-40B4-BE49-F238E27FC236}">
                <a16:creationId xmlns:a16="http://schemas.microsoft.com/office/drawing/2014/main" id="{4E272177-3BC4-5E85-B330-262EEAF2A5CE}"/>
              </a:ext>
            </a:extLst>
          </p:cNvPr>
          <p:cNvGrpSpPr/>
          <p:nvPr/>
        </p:nvGrpSpPr>
        <p:grpSpPr>
          <a:xfrm>
            <a:off x="583223" y="1606444"/>
            <a:ext cx="10515599" cy="1267229"/>
            <a:chOff x="-36634" y="1106166"/>
            <a:chExt cx="10515599" cy="1267229"/>
          </a:xfrm>
          <a:solidFill>
            <a:schemeClr val="accent1">
              <a:lumMod val="50000"/>
              <a:alpha val="50000"/>
            </a:schemeClr>
          </a:solidFill>
          <a:scene3d>
            <a:camera prst="orthographicFront"/>
            <a:lightRig rig="flat" dir="t"/>
          </a:scene3d>
        </p:grpSpPr>
        <p:sp>
          <p:nvSpPr>
            <p:cNvPr id="5" name="Rectángulo: esquinas redondeadas 4">
              <a:extLst>
                <a:ext uri="{FF2B5EF4-FFF2-40B4-BE49-F238E27FC236}">
                  <a16:creationId xmlns:a16="http://schemas.microsoft.com/office/drawing/2014/main" id="{10CC75A7-029A-8A2F-5A2D-C6082A7C8300}"/>
                </a:ext>
              </a:extLst>
            </p:cNvPr>
            <p:cNvSpPr/>
            <p:nvPr/>
          </p:nvSpPr>
          <p:spPr>
            <a:xfrm>
              <a:off x="0" y="1106166"/>
              <a:ext cx="10229282" cy="1163363"/>
            </a:xfrm>
            <a:prstGeom prst="roundRect">
              <a:avLst>
                <a:gd name="adj" fmla="val 10000"/>
              </a:avLst>
            </a:prstGeom>
            <a:grpFill/>
            <a:ln>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3500000" scaled="1"/>
                <a:tileRect/>
              </a:gradFill>
            </a:ln>
            <a:sp3d prstMaterial="plastic">
              <a:bevelT w="120900" h="88900"/>
              <a:bevelB w="88900" h="31750" prst="angle"/>
            </a:sp3d>
          </p:spPr>
          <p:style>
            <a:lnRef idx="0">
              <a:schemeClr val="lt1">
                <a:hueOff val="0"/>
                <a:satOff val="0"/>
                <a:lumOff val="0"/>
                <a:alphaOff val="0"/>
              </a:schemeClr>
            </a:lnRef>
            <a:fillRef idx="3">
              <a:schemeClr val="accent1">
                <a:shade val="80000"/>
                <a:hueOff val="0"/>
                <a:satOff val="0"/>
                <a:lumOff val="0"/>
                <a:alphaOff val="0"/>
              </a:schemeClr>
            </a:fillRef>
            <a:effectRef idx="2">
              <a:schemeClr val="accent1">
                <a:shade val="80000"/>
                <a:hueOff val="0"/>
                <a:satOff val="0"/>
                <a:lumOff val="0"/>
                <a:alphaOff val="0"/>
              </a:schemeClr>
            </a:effectRef>
            <a:fontRef idx="minor">
              <a:schemeClr val="lt1"/>
            </a:fontRef>
          </p:style>
        </p:sp>
        <p:sp>
          <p:nvSpPr>
            <p:cNvPr id="6" name="Rectángulo: esquinas redondeadas 4">
              <a:extLst>
                <a:ext uri="{FF2B5EF4-FFF2-40B4-BE49-F238E27FC236}">
                  <a16:creationId xmlns:a16="http://schemas.microsoft.com/office/drawing/2014/main" id="{410725DB-53DC-B391-504C-E74CB0F2007E}"/>
                </a:ext>
              </a:extLst>
            </p:cNvPr>
            <p:cNvSpPr txBox="1"/>
            <p:nvPr/>
          </p:nvSpPr>
          <p:spPr>
            <a:xfrm>
              <a:off x="-36634" y="1106168"/>
              <a:ext cx="10515599" cy="1267227"/>
            </a:xfrm>
            <a:prstGeom prst="rect">
              <a:avLst/>
            </a:prstGeom>
            <a:grpFill/>
            <a:ln>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3500000" scaled="1"/>
                <a:tileRect/>
              </a:gradFill>
            </a:ln>
            <a:sp3d/>
          </p:spPr>
          <p:style>
            <a:lnRef idx="0">
              <a:scrgbClr r="0" g="0" b="0"/>
            </a:lnRef>
            <a:fillRef idx="0">
              <a:scrgbClr r="0" g="0" b="0"/>
            </a:fillRef>
            <a:effectRef idx="0">
              <a:scrgbClr r="0" g="0" b="0"/>
            </a:effectRef>
            <a:fontRef idx="minor">
              <a:schemeClr val="lt1"/>
            </a:fontRef>
          </p:style>
          <p:txBody>
            <a:bodyPr spcFirstLastPara="0" vert="horz" wrap="square" lIns="133350" tIns="133350" rIns="133350" bIns="133350" numCol="1" spcCol="1270" anchor="ctr" anchorCtr="0">
              <a:noAutofit/>
            </a:bodyPr>
            <a:lstStyle/>
            <a:p>
              <a:pPr marL="0" lvl="0" indent="0" algn="l" defTabSz="1555750" rtl="0">
                <a:lnSpc>
                  <a:spcPct val="90000"/>
                </a:lnSpc>
                <a:spcBef>
                  <a:spcPct val="0"/>
                </a:spcBef>
                <a:spcAft>
                  <a:spcPct val="35000"/>
                </a:spcAft>
                <a:buNone/>
              </a:pPr>
              <a:r>
                <a:rPr lang="en-US" sz="3500" kern="1200" dirty="0"/>
                <a:t> </a:t>
              </a:r>
              <a:r>
                <a:rPr lang="en-US" sz="2800" kern="1200" dirty="0">
                  <a:latin typeface="Ariel"/>
                </a:rPr>
                <a:t>“</a:t>
              </a:r>
              <a:r>
                <a:rPr lang="en-US" sz="2800" i="1" dirty="0">
                  <a:latin typeface="Ariel"/>
                </a:rPr>
                <a:t>…</a:t>
              </a:r>
              <a:r>
                <a:rPr lang="en-US" sz="2800" i="1" kern="1200" dirty="0">
                  <a:latin typeface="Ariel"/>
                </a:rPr>
                <a:t> prescribir el tratamiento contable del impuesto a las ganancias  y sus </a:t>
              </a:r>
              <a:r>
                <a:rPr lang="en-US" sz="2800" b="1" i="1" kern="1200" dirty="0">
                  <a:latin typeface="Ariel"/>
                </a:rPr>
                <a:t>consecuencias  actuales y futuras </a:t>
              </a:r>
              <a:r>
                <a:rPr lang="en-US" sz="2800" i="1" kern="1200" dirty="0">
                  <a:latin typeface="Ariel"/>
                </a:rPr>
                <a:t>de”</a:t>
              </a:r>
              <a:r>
                <a:rPr lang="en-US" sz="2800" kern="1200" dirty="0">
                  <a:latin typeface="Ariel"/>
                </a:rPr>
                <a:t>:</a:t>
              </a:r>
              <a:r>
                <a:rPr lang="es-EC" sz="2800" kern="1200" dirty="0">
                  <a:latin typeface="Ariel"/>
                </a:rPr>
                <a:t>.</a:t>
              </a:r>
            </a:p>
          </p:txBody>
        </p:sp>
      </p:grpSp>
    </p:spTree>
    <p:extLst>
      <p:ext uri="{BB962C8B-B14F-4D97-AF65-F5344CB8AC3E}">
        <p14:creationId xmlns:p14="http://schemas.microsoft.com/office/powerpoint/2010/main" val="1181338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142A41-4C1F-0522-FBDA-8BB2A8FF4E49}"/>
              </a:ext>
            </a:extLst>
          </p:cNvPr>
          <p:cNvSpPr>
            <a:spLocks noGrp="1"/>
          </p:cNvSpPr>
          <p:nvPr>
            <p:ph type="title"/>
          </p:nvPr>
        </p:nvSpPr>
        <p:spPr>
          <a:xfrm>
            <a:off x="838200" y="365125"/>
            <a:ext cx="10515600" cy="846987"/>
          </a:xfrm>
        </p:spPr>
        <p:txBody>
          <a:bodyPr/>
          <a:lstStyle/>
          <a:p>
            <a:r>
              <a:rPr lang="es-ES" sz="3600" b="1" dirty="0">
                <a:solidFill>
                  <a:schemeClr val="tx2"/>
                </a:solidFill>
                <a:latin typeface="+mn-lt"/>
                <a:ea typeface="+mn-ea"/>
                <a:cs typeface="+mn-cs"/>
              </a:rPr>
              <a:t>  Bases para el tratamiento de impuesto a la renta</a:t>
            </a:r>
          </a:p>
        </p:txBody>
      </p:sp>
      <p:graphicFrame>
        <p:nvGraphicFramePr>
          <p:cNvPr id="6" name="Marcador de contenido 5">
            <a:extLst>
              <a:ext uri="{FF2B5EF4-FFF2-40B4-BE49-F238E27FC236}">
                <a16:creationId xmlns:a16="http://schemas.microsoft.com/office/drawing/2014/main" id="{D89A6BC7-6A2C-5CF4-0501-8B1C19EEA57C}"/>
              </a:ext>
            </a:extLst>
          </p:cNvPr>
          <p:cNvGraphicFramePr>
            <a:graphicFrameLocks noGrp="1"/>
          </p:cNvGraphicFramePr>
          <p:nvPr>
            <p:ph idx="1"/>
            <p:extLst>
              <p:ext uri="{D42A27DB-BD31-4B8C-83A1-F6EECF244321}">
                <p14:modId xmlns:p14="http://schemas.microsoft.com/office/powerpoint/2010/main" val="1549902247"/>
              </p:ext>
            </p:extLst>
          </p:nvPr>
        </p:nvGraphicFramePr>
        <p:xfrm>
          <a:off x="838201" y="1020726"/>
          <a:ext cx="8922487" cy="54721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ángulo: una sola esquina cortada 6">
            <a:extLst>
              <a:ext uri="{FF2B5EF4-FFF2-40B4-BE49-F238E27FC236}">
                <a16:creationId xmlns:a16="http://schemas.microsoft.com/office/drawing/2014/main" id="{AE012C56-CF9F-266F-9EF7-5D4334DBFFE7}"/>
              </a:ext>
            </a:extLst>
          </p:cNvPr>
          <p:cNvSpPr/>
          <p:nvPr/>
        </p:nvSpPr>
        <p:spPr>
          <a:xfrm>
            <a:off x="10411469" y="4896302"/>
            <a:ext cx="1446703" cy="1596572"/>
          </a:xfrm>
          <a:prstGeom prst="snip1Rect">
            <a:avLst/>
          </a:prstGeom>
          <a:solidFill>
            <a:srgbClr val="418AB3">
              <a:lumMod val="50000"/>
              <a:alpha val="80000"/>
            </a:srgbClr>
          </a:solidFill>
          <a:ln w="12700" cap="flat" cmpd="sng" algn="ctr">
            <a:gradFill>
              <a:gsLst>
                <a:gs pos="0">
                  <a:srgbClr val="418AB3">
                    <a:lumMod val="5000"/>
                    <a:lumOff val="95000"/>
                  </a:srgbClr>
                </a:gs>
                <a:gs pos="74000">
                  <a:srgbClr val="418AB3">
                    <a:lumMod val="45000"/>
                    <a:lumOff val="55000"/>
                  </a:srgbClr>
                </a:gs>
                <a:gs pos="83000">
                  <a:srgbClr val="418AB3">
                    <a:lumMod val="45000"/>
                    <a:lumOff val="55000"/>
                  </a:srgbClr>
                </a:gs>
                <a:gs pos="100000">
                  <a:srgbClr val="418AB3">
                    <a:lumMod val="30000"/>
                    <a:lumOff val="70000"/>
                  </a:srgbClr>
                </a:gs>
              </a:gsLst>
              <a:lin ang="5400000" scaled="1"/>
            </a:gradFill>
            <a:prstDash val="solid"/>
            <a:miter lim="800000"/>
          </a:ln>
          <a:effectLst/>
        </p:spPr>
        <p:txBody>
          <a:bodyPr spcFirstLastPara="0" vert="horz" wrap="square" lIns="38100" tIns="25400" rIns="38100" bIns="25400" numCol="1" spcCol="1270" anchor="ctr" anchorCtr="0">
            <a:noAutofit/>
          </a:bodyPr>
          <a:lstStyle/>
          <a:p>
            <a:pPr algn="ctr" defTabSz="889000">
              <a:lnSpc>
                <a:spcPct val="90000"/>
              </a:lnSpc>
              <a:spcBef>
                <a:spcPct val="0"/>
              </a:spcBef>
              <a:spcAft>
                <a:spcPct val="35000"/>
              </a:spcAft>
            </a:pPr>
            <a:r>
              <a:rPr lang="es-ES" sz="2000" b="1" dirty="0">
                <a:solidFill>
                  <a:prstClr val="white"/>
                </a:solidFill>
                <a:latin typeface="Calibri" panose="020F0502020204030204"/>
              </a:rPr>
              <a:t>Diferencias-conciliación tributaria</a:t>
            </a:r>
            <a:endParaRPr lang="es-EC" sz="2000" b="1" dirty="0">
              <a:solidFill>
                <a:prstClr val="white"/>
              </a:solidFill>
              <a:latin typeface="Calibri" panose="020F0502020204030204"/>
            </a:endParaRPr>
          </a:p>
        </p:txBody>
      </p:sp>
      <p:sp>
        <p:nvSpPr>
          <p:cNvPr id="10" name="Flecha: curvada hacia arriba 9">
            <a:extLst>
              <a:ext uri="{FF2B5EF4-FFF2-40B4-BE49-F238E27FC236}">
                <a16:creationId xmlns:a16="http://schemas.microsoft.com/office/drawing/2014/main" id="{B064E091-0D87-1CD6-E5AC-5DA37A0553E6}"/>
              </a:ext>
            </a:extLst>
          </p:cNvPr>
          <p:cNvSpPr/>
          <p:nvPr/>
        </p:nvSpPr>
        <p:spPr>
          <a:xfrm>
            <a:off x="3343053" y="6369269"/>
            <a:ext cx="3325761" cy="306168"/>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sp>
        <p:nvSpPr>
          <p:cNvPr id="11" name="Flecha: cheurón 10">
            <a:extLst>
              <a:ext uri="{FF2B5EF4-FFF2-40B4-BE49-F238E27FC236}">
                <a16:creationId xmlns:a16="http://schemas.microsoft.com/office/drawing/2014/main" id="{58301090-0DA9-9AB5-2C15-6E929B71E79B}"/>
              </a:ext>
            </a:extLst>
          </p:cNvPr>
          <p:cNvSpPr/>
          <p:nvPr/>
        </p:nvSpPr>
        <p:spPr>
          <a:xfrm>
            <a:off x="9884059" y="5695892"/>
            <a:ext cx="404038" cy="526312"/>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spTree>
    <p:extLst>
      <p:ext uri="{BB962C8B-B14F-4D97-AF65-F5344CB8AC3E}">
        <p14:creationId xmlns:p14="http://schemas.microsoft.com/office/powerpoint/2010/main" val="789477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142A41-4C1F-0522-FBDA-8BB2A8FF4E49}"/>
              </a:ext>
            </a:extLst>
          </p:cNvPr>
          <p:cNvSpPr>
            <a:spLocks noGrp="1"/>
          </p:cNvSpPr>
          <p:nvPr>
            <p:ph type="title"/>
          </p:nvPr>
        </p:nvSpPr>
        <p:spPr>
          <a:xfrm>
            <a:off x="838200" y="365125"/>
            <a:ext cx="10515600" cy="846987"/>
          </a:xfrm>
        </p:spPr>
        <p:txBody>
          <a:bodyPr>
            <a:normAutofit/>
          </a:bodyPr>
          <a:lstStyle/>
          <a:p>
            <a:r>
              <a:rPr lang="es-ES" sz="3600" b="1" dirty="0">
                <a:solidFill>
                  <a:schemeClr val="tx2"/>
                </a:solidFill>
                <a:latin typeface="+mn-lt"/>
                <a:ea typeface="+mn-ea"/>
                <a:cs typeface="+mn-cs"/>
              </a:rPr>
              <a:t>Base tributaria Impuestos diferidos</a:t>
            </a:r>
          </a:p>
        </p:txBody>
      </p:sp>
      <p:sp>
        <p:nvSpPr>
          <p:cNvPr id="4" name="Marcador de contenido 3">
            <a:extLst>
              <a:ext uri="{FF2B5EF4-FFF2-40B4-BE49-F238E27FC236}">
                <a16:creationId xmlns:a16="http://schemas.microsoft.com/office/drawing/2014/main" id="{6B0EFE40-9CBA-853D-3DBA-8CF6849D08C2}"/>
              </a:ext>
            </a:extLst>
          </p:cNvPr>
          <p:cNvSpPr>
            <a:spLocks noGrp="1"/>
          </p:cNvSpPr>
          <p:nvPr>
            <p:ph idx="1"/>
          </p:nvPr>
        </p:nvSpPr>
        <p:spPr>
          <a:xfrm>
            <a:off x="838200" y="1578077"/>
            <a:ext cx="10515600" cy="4914798"/>
          </a:xfrm>
        </p:spPr>
        <p:txBody>
          <a:bodyPr>
            <a:normAutofit fontScale="25000" lnSpcReduction="20000"/>
          </a:bodyPr>
          <a:lstStyle/>
          <a:p>
            <a:pPr marL="0" indent="0" algn="just">
              <a:lnSpc>
                <a:spcPct val="120000"/>
              </a:lnSpc>
              <a:buNone/>
            </a:pPr>
            <a:r>
              <a:rPr lang="es-ES" sz="9600" dirty="0">
                <a:cs typeface="Arial" panose="020B0604020202020204" pitchFamily="34" charset="0"/>
              </a:rPr>
              <a:t>“</a:t>
            </a:r>
            <a:r>
              <a:rPr lang="es-ES" sz="9600" i="1" dirty="0">
                <a:latin typeface="Ariel"/>
                <a:cs typeface="Arial" panose="020B0604020202020204" pitchFamily="34" charset="0"/>
              </a:rPr>
              <a:t>Art.   (…).- </a:t>
            </a:r>
            <a:r>
              <a:rPr lang="es-ES" sz="9600" b="1" i="1" dirty="0">
                <a:latin typeface="Ariel"/>
                <a:cs typeface="Arial" panose="020B0604020202020204" pitchFamily="34" charset="0"/>
              </a:rPr>
              <a:t>Impuestos Diferidos.-</a:t>
            </a:r>
            <a:r>
              <a:rPr lang="es-ES" sz="9600" i="1" dirty="0">
                <a:latin typeface="Ariel"/>
                <a:cs typeface="Arial" panose="020B0604020202020204" pitchFamily="34" charset="0"/>
              </a:rPr>
              <a:t>	Para efectos tributarios se permite el reconocimiento </a:t>
            </a:r>
            <a:r>
              <a:rPr lang="es-ES" sz="9600" b="1" i="1" dirty="0">
                <a:latin typeface="Ariel"/>
                <a:cs typeface="Arial" panose="020B0604020202020204" pitchFamily="34" charset="0"/>
              </a:rPr>
              <a:t>de activos y pasivos por impuestos diferidos</a:t>
            </a:r>
            <a:r>
              <a:rPr lang="es-ES" sz="9600" i="1" dirty="0">
                <a:latin typeface="Ariel"/>
                <a:cs typeface="Arial" panose="020B0604020202020204" pitchFamily="34" charset="0"/>
              </a:rPr>
              <a:t>, </a:t>
            </a:r>
            <a:r>
              <a:rPr lang="es-ES" sz="9600" b="1" i="1" dirty="0">
                <a:latin typeface="Ariel"/>
                <a:cs typeface="Arial" panose="020B0604020202020204" pitchFamily="34" charset="0"/>
              </a:rPr>
              <a:t>únicamente</a:t>
            </a:r>
            <a:r>
              <a:rPr lang="es-ES" sz="9600" i="1" dirty="0">
                <a:latin typeface="Ariel"/>
                <a:cs typeface="Arial" panose="020B0604020202020204" pitchFamily="34" charset="0"/>
              </a:rPr>
              <a:t> en los casos y condiciones que se establezca en el reglamento.</a:t>
            </a:r>
          </a:p>
          <a:p>
            <a:pPr algn="just">
              <a:lnSpc>
                <a:spcPct val="120000"/>
              </a:lnSpc>
            </a:pPr>
            <a:r>
              <a:rPr lang="es-ES" sz="9600" i="1" dirty="0">
                <a:latin typeface="Ariel"/>
                <a:cs typeface="Arial" panose="020B0604020202020204" pitchFamily="34" charset="0"/>
              </a:rPr>
              <a:t>Reglamento de Aplicación a la Ley de Régimen Tributario Interno Art. 28 </a:t>
            </a:r>
            <a:r>
              <a:rPr lang="es-ES" sz="9600" i="1" dirty="0" err="1">
                <a:latin typeface="Ariel"/>
                <a:cs typeface="Arial" panose="020B0604020202020204" pitchFamily="34" charset="0"/>
              </a:rPr>
              <a:t>innumerado</a:t>
            </a:r>
            <a:r>
              <a:rPr lang="es-ES" sz="9600" i="1" dirty="0">
                <a:latin typeface="Ariel"/>
                <a:cs typeface="Arial" panose="020B0604020202020204" pitchFamily="34" charset="0"/>
              </a:rPr>
              <a:t>.(R.A.L.R.T.I.)</a:t>
            </a:r>
          </a:p>
          <a:p>
            <a:pPr algn="just">
              <a:lnSpc>
                <a:spcPct val="120000"/>
              </a:lnSpc>
            </a:pPr>
            <a:r>
              <a:rPr lang="es-ES" sz="9600" i="1" dirty="0">
                <a:latin typeface="Ariel"/>
                <a:cs typeface="Arial" panose="020B0604020202020204" pitchFamily="34" charset="0"/>
              </a:rPr>
              <a:t>En caso de </a:t>
            </a:r>
            <a:r>
              <a:rPr lang="es-ES" sz="9600" b="1" i="1" dirty="0">
                <a:latin typeface="Ariel"/>
                <a:cs typeface="Arial" panose="020B0604020202020204" pitchFamily="34" charset="0"/>
              </a:rPr>
              <a:t>divergencia</a:t>
            </a:r>
            <a:r>
              <a:rPr lang="es-ES" sz="9600" i="1" dirty="0">
                <a:latin typeface="Ariel"/>
                <a:cs typeface="Arial" panose="020B0604020202020204" pitchFamily="34" charset="0"/>
              </a:rPr>
              <a:t> entre las normas tributarias y las normas contables y financieras, </a:t>
            </a:r>
            <a:r>
              <a:rPr lang="es-ES" sz="9600" b="1" i="1" dirty="0">
                <a:latin typeface="Ariel"/>
                <a:cs typeface="Arial" panose="020B0604020202020204" pitchFamily="34" charset="0"/>
              </a:rPr>
              <a:t>prevalecerán las primeras</a:t>
            </a:r>
            <a:r>
              <a:rPr lang="es-ES" sz="9600" i="1" dirty="0">
                <a:latin typeface="Ariel"/>
                <a:cs typeface="Arial" panose="020B0604020202020204" pitchFamily="34" charset="0"/>
              </a:rPr>
              <a:t>”.</a:t>
            </a:r>
          </a:p>
          <a:p>
            <a:pPr algn="just">
              <a:lnSpc>
                <a:spcPct val="120000"/>
              </a:lnSpc>
            </a:pPr>
            <a:r>
              <a:rPr lang="es-ES" sz="9600" i="1" dirty="0">
                <a:latin typeface="Ariel"/>
                <a:cs typeface="Arial" panose="020B0604020202020204" pitchFamily="34" charset="0"/>
              </a:rPr>
              <a:t>Art 9.; Ley Orgánica de Incentivos a la Producción y Prevención de Fraude Fiscal. 29-12-2014 . </a:t>
            </a:r>
          </a:p>
          <a:p>
            <a:pPr marL="0" indent="0">
              <a:lnSpc>
                <a:spcPct val="120000"/>
              </a:lnSpc>
              <a:buNone/>
            </a:pPr>
            <a:endParaRPr lang="es-ES" sz="9600" dirty="0">
              <a:latin typeface="Arial" panose="020B0604020202020204" pitchFamily="34" charset="0"/>
              <a:cs typeface="Arial" panose="020B0604020202020204" pitchFamily="34" charset="0"/>
            </a:endParaRPr>
          </a:p>
          <a:p>
            <a:endParaRPr lang="es-ES" dirty="0">
              <a:latin typeface="Arial" panose="020B0604020202020204" pitchFamily="34" charset="0"/>
              <a:cs typeface="Arial" panose="020B0604020202020204" pitchFamily="34" charset="0"/>
            </a:endParaRPr>
          </a:p>
          <a:p>
            <a:endParaRPr lang="es-EC" dirty="0"/>
          </a:p>
        </p:txBody>
      </p:sp>
      <p:pic>
        <p:nvPicPr>
          <p:cNvPr id="5" name="Imagen 4">
            <a:extLst>
              <a:ext uri="{FF2B5EF4-FFF2-40B4-BE49-F238E27FC236}">
                <a16:creationId xmlns:a16="http://schemas.microsoft.com/office/drawing/2014/main" id="{2BFE4AEC-3AAA-6666-B0C6-53ACB2540BFA}"/>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9982200" y="5060732"/>
            <a:ext cx="1371600" cy="1432144"/>
          </a:xfrm>
          <a:prstGeom prst="rect">
            <a:avLst/>
          </a:prstGeom>
        </p:spPr>
      </p:pic>
    </p:spTree>
    <p:extLst>
      <p:ext uri="{BB962C8B-B14F-4D97-AF65-F5344CB8AC3E}">
        <p14:creationId xmlns:p14="http://schemas.microsoft.com/office/powerpoint/2010/main" val="21141476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142A41-4C1F-0522-FBDA-8BB2A8FF4E49}"/>
              </a:ext>
            </a:extLst>
          </p:cNvPr>
          <p:cNvSpPr>
            <a:spLocks noGrp="1"/>
          </p:cNvSpPr>
          <p:nvPr>
            <p:ph type="title"/>
          </p:nvPr>
        </p:nvSpPr>
        <p:spPr>
          <a:xfrm>
            <a:off x="838200" y="365125"/>
            <a:ext cx="10515600" cy="1158875"/>
          </a:xfrm>
        </p:spPr>
        <p:txBody>
          <a:bodyPr>
            <a:normAutofit/>
          </a:bodyPr>
          <a:lstStyle/>
          <a:p>
            <a:pPr algn="ctr" defTabSz="457200" fontAlgn="b"/>
            <a:r>
              <a:rPr lang="es-ES" sz="3600" b="1" dirty="0">
                <a:solidFill>
                  <a:schemeClr val="tx2"/>
                </a:solidFill>
                <a:latin typeface="+mn-lt"/>
                <a:ea typeface="+mn-ea"/>
                <a:cs typeface="+mn-cs"/>
              </a:rPr>
              <a:t>Por qué se generan los impuestos diferidos</a:t>
            </a:r>
          </a:p>
        </p:txBody>
      </p:sp>
      <p:sp>
        <p:nvSpPr>
          <p:cNvPr id="4" name="Marcador de contenido 3">
            <a:extLst>
              <a:ext uri="{FF2B5EF4-FFF2-40B4-BE49-F238E27FC236}">
                <a16:creationId xmlns:a16="http://schemas.microsoft.com/office/drawing/2014/main" id="{6B0EFE40-9CBA-853D-3DBA-8CF6849D08C2}"/>
              </a:ext>
            </a:extLst>
          </p:cNvPr>
          <p:cNvSpPr>
            <a:spLocks noGrp="1"/>
          </p:cNvSpPr>
          <p:nvPr>
            <p:ph idx="1"/>
          </p:nvPr>
        </p:nvSpPr>
        <p:spPr>
          <a:xfrm>
            <a:off x="288531" y="1031631"/>
            <a:ext cx="11614938" cy="5461244"/>
          </a:xfrm>
        </p:spPr>
        <p:txBody>
          <a:bodyPr>
            <a:normAutofit/>
          </a:bodyPr>
          <a:lstStyle/>
          <a:p>
            <a:endParaRPr lang="es-ES" dirty="0"/>
          </a:p>
          <a:p>
            <a:pPr marL="0" indent="0">
              <a:buNone/>
            </a:pPr>
            <a:endParaRPr lang="es-EC" dirty="0"/>
          </a:p>
          <a:p>
            <a:pPr marL="0" indent="0">
              <a:buNone/>
            </a:pPr>
            <a:endParaRPr lang="es-EC" dirty="0"/>
          </a:p>
        </p:txBody>
      </p:sp>
      <p:graphicFrame>
        <p:nvGraphicFramePr>
          <p:cNvPr id="3" name="Diagrama 2">
            <a:extLst>
              <a:ext uri="{FF2B5EF4-FFF2-40B4-BE49-F238E27FC236}">
                <a16:creationId xmlns:a16="http://schemas.microsoft.com/office/drawing/2014/main" id="{0F2DC8DA-DA3E-87FD-22F3-C2A4A6F4CF22}"/>
              </a:ext>
            </a:extLst>
          </p:cNvPr>
          <p:cNvGraphicFramePr/>
          <p:nvPr>
            <p:extLst>
              <p:ext uri="{D42A27DB-BD31-4B8C-83A1-F6EECF244321}">
                <p14:modId xmlns:p14="http://schemas.microsoft.com/office/powerpoint/2010/main" val="3579537234"/>
              </p:ext>
            </p:extLst>
          </p:nvPr>
        </p:nvGraphicFramePr>
        <p:xfrm>
          <a:off x="838200" y="1569615"/>
          <a:ext cx="10150351" cy="48942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710915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142A41-4C1F-0522-FBDA-8BB2A8FF4E49}"/>
              </a:ext>
            </a:extLst>
          </p:cNvPr>
          <p:cNvSpPr>
            <a:spLocks noGrp="1"/>
          </p:cNvSpPr>
          <p:nvPr>
            <p:ph type="title"/>
          </p:nvPr>
        </p:nvSpPr>
        <p:spPr>
          <a:xfrm>
            <a:off x="1215572" y="394154"/>
            <a:ext cx="10515600" cy="846987"/>
          </a:xfrm>
        </p:spPr>
        <p:txBody>
          <a:bodyPr>
            <a:normAutofit/>
          </a:bodyPr>
          <a:lstStyle/>
          <a:p>
            <a:pPr defTabSz="457200" fontAlgn="b"/>
            <a:r>
              <a:rPr lang="es-ES" sz="3600" b="1" dirty="0">
                <a:solidFill>
                  <a:schemeClr val="tx2"/>
                </a:solidFill>
                <a:latin typeface="+mn-lt"/>
                <a:ea typeface="+mn-ea"/>
                <a:cs typeface="+mn-cs"/>
              </a:rPr>
              <a:t>Diferencias según el Fisco (F- 101):</a:t>
            </a:r>
          </a:p>
        </p:txBody>
      </p:sp>
      <p:sp>
        <p:nvSpPr>
          <p:cNvPr id="5" name="Marcador de contenido 4">
            <a:extLst>
              <a:ext uri="{FF2B5EF4-FFF2-40B4-BE49-F238E27FC236}">
                <a16:creationId xmlns:a16="http://schemas.microsoft.com/office/drawing/2014/main" id="{FD2C2EA1-C559-B114-0CA3-88C2FE6E0D88}"/>
              </a:ext>
            </a:extLst>
          </p:cNvPr>
          <p:cNvSpPr>
            <a:spLocks noGrp="1"/>
          </p:cNvSpPr>
          <p:nvPr>
            <p:ph idx="1"/>
          </p:nvPr>
        </p:nvSpPr>
        <p:spPr>
          <a:xfrm>
            <a:off x="838200" y="1386348"/>
            <a:ext cx="10892972" cy="4790615"/>
          </a:xfrm>
          <a:ln>
            <a:solidFill>
              <a:schemeClr val="accent1">
                <a:lumMod val="75000"/>
              </a:schemeClr>
            </a:solidFill>
          </a:ln>
        </p:spPr>
        <p:txBody>
          <a:bodyPr>
            <a:normAutofit/>
          </a:bodyPr>
          <a:lstStyle/>
          <a:p>
            <a:pPr marL="0" indent="0">
              <a:buNone/>
            </a:pPr>
            <a:r>
              <a:rPr lang="es-ES" dirty="0">
                <a:latin typeface="Ariel"/>
              </a:rPr>
              <a:t>El fisco realiza dos clasificaciones de diferencias en la obtención del impuesto a la renta:</a:t>
            </a:r>
          </a:p>
          <a:p>
            <a:pPr marL="0" indent="0" algn="just">
              <a:buNone/>
            </a:pPr>
            <a:r>
              <a:rPr lang="es-ES" b="1" dirty="0">
                <a:solidFill>
                  <a:schemeClr val="accent1"/>
                </a:solidFill>
                <a:latin typeface="Ariel"/>
              </a:rPr>
              <a:t>Diferencias permanentes:</a:t>
            </a:r>
            <a:r>
              <a:rPr lang="es-ES" dirty="0">
                <a:solidFill>
                  <a:schemeClr val="accent1"/>
                </a:solidFill>
                <a:latin typeface="Ariel"/>
              </a:rPr>
              <a:t> </a:t>
            </a:r>
            <a:r>
              <a:rPr lang="es-ES" dirty="0">
                <a:latin typeface="Ariel"/>
              </a:rPr>
              <a:t>afectan exclusivamente al </a:t>
            </a:r>
            <a:r>
              <a:rPr lang="es-ES" b="1" dirty="0">
                <a:latin typeface="Ariel"/>
              </a:rPr>
              <a:t>impuesto a la </a:t>
            </a:r>
            <a:r>
              <a:rPr lang="es-ES" b="1" dirty="0">
                <a:solidFill>
                  <a:srgbClr val="FF0000"/>
                </a:solidFill>
                <a:latin typeface="Ariel"/>
              </a:rPr>
              <a:t>renta corriente </a:t>
            </a:r>
            <a:r>
              <a:rPr lang="es-ES" dirty="0">
                <a:latin typeface="Ariel"/>
              </a:rPr>
              <a:t>estas diferencias:</a:t>
            </a:r>
          </a:p>
          <a:p>
            <a:pPr lvl="1" algn="just">
              <a:buFont typeface="Wingdings" panose="05000000000000000000" pitchFamily="2" charset="2"/>
              <a:buChar char="Ø"/>
            </a:pPr>
            <a:r>
              <a:rPr lang="es-ES" dirty="0">
                <a:latin typeface="Ariel"/>
              </a:rPr>
              <a:t>No generan derechos u obligaciones sobre el IR en el futuro.</a:t>
            </a:r>
          </a:p>
          <a:p>
            <a:pPr lvl="1" algn="just">
              <a:buFont typeface="Wingdings" panose="05000000000000000000" pitchFamily="2" charset="2"/>
              <a:buChar char="Ø"/>
            </a:pPr>
            <a:r>
              <a:rPr lang="es-ES" dirty="0">
                <a:latin typeface="Ariel"/>
              </a:rPr>
              <a:t>Únicamente aumentan o disminuyen la base imponible para el cálculo de impuesto a la renta corriente: Ejemplo los GND locales gastos sin soportes, etc. </a:t>
            </a:r>
          </a:p>
          <a:p>
            <a:pPr marL="80963" indent="0" algn="just">
              <a:buNone/>
            </a:pPr>
            <a:r>
              <a:rPr lang="es-ES" b="1" dirty="0">
                <a:solidFill>
                  <a:schemeClr val="accent1">
                    <a:lumMod val="75000"/>
                  </a:schemeClr>
                </a:solidFill>
                <a:latin typeface="Ariel"/>
              </a:rPr>
              <a:t>Diferencias temporarias: </a:t>
            </a:r>
            <a:r>
              <a:rPr lang="es-ES" b="1" dirty="0">
                <a:latin typeface="Ariel"/>
              </a:rPr>
              <a:t>deducibles e imponibles que afectan al                                                                                                     </a:t>
            </a:r>
            <a:r>
              <a:rPr lang="es-ES" b="1" dirty="0">
                <a:solidFill>
                  <a:schemeClr val="accent1">
                    <a:lumMod val="75000"/>
                  </a:schemeClr>
                </a:solidFill>
                <a:latin typeface="Ariel"/>
              </a:rPr>
              <a:t>         impuesto a la renta diferido </a:t>
            </a:r>
            <a:r>
              <a:rPr lang="es-ES" b="1" dirty="0">
                <a:latin typeface="Ariel"/>
              </a:rPr>
              <a:t>éstas:</a:t>
            </a:r>
          </a:p>
          <a:p>
            <a:pPr lvl="1" algn="just">
              <a:buFont typeface="Wingdings" panose="05000000000000000000" pitchFamily="2" charset="2"/>
              <a:buChar char="Ø"/>
            </a:pPr>
            <a:r>
              <a:rPr lang="es-ES" dirty="0">
                <a:latin typeface="Ariel"/>
              </a:rPr>
              <a:t>Generan derechos u obligaciones sobre el IR futuro.</a:t>
            </a:r>
          </a:p>
          <a:p>
            <a:pPr lvl="1" algn="just">
              <a:buFont typeface="Wingdings" panose="05000000000000000000" pitchFamily="2" charset="2"/>
              <a:buChar char="Ø"/>
            </a:pPr>
            <a:r>
              <a:rPr lang="es-ES" dirty="0">
                <a:latin typeface="Ariel"/>
              </a:rPr>
              <a:t>Nacen de las diferencias al comparar  la base contable y la base tributaria</a:t>
            </a:r>
          </a:p>
          <a:p>
            <a:pPr marL="457200" lvl="1" indent="0">
              <a:buNone/>
            </a:pPr>
            <a:endParaRPr lang="es-EC" dirty="0"/>
          </a:p>
        </p:txBody>
      </p:sp>
    </p:spTree>
    <p:extLst>
      <p:ext uri="{BB962C8B-B14F-4D97-AF65-F5344CB8AC3E}">
        <p14:creationId xmlns:p14="http://schemas.microsoft.com/office/powerpoint/2010/main" val="23809847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142A41-4C1F-0522-FBDA-8BB2A8FF4E49}"/>
              </a:ext>
            </a:extLst>
          </p:cNvPr>
          <p:cNvSpPr>
            <a:spLocks noGrp="1"/>
          </p:cNvSpPr>
          <p:nvPr>
            <p:ph type="title"/>
          </p:nvPr>
        </p:nvSpPr>
        <p:spPr>
          <a:xfrm>
            <a:off x="838200" y="365125"/>
            <a:ext cx="10515600" cy="846987"/>
          </a:xfrm>
        </p:spPr>
        <p:txBody>
          <a:bodyPr>
            <a:normAutofit/>
          </a:bodyPr>
          <a:lstStyle/>
          <a:p>
            <a:pPr defTabSz="457200" fontAlgn="b"/>
            <a:r>
              <a:rPr lang="es-ES" sz="3600" b="1" dirty="0">
                <a:solidFill>
                  <a:schemeClr val="tx2"/>
                </a:solidFill>
                <a:latin typeface="+mn-lt"/>
                <a:ea typeface="+mn-ea"/>
                <a:cs typeface="+mn-cs"/>
              </a:rPr>
              <a:t>Puntos relevantes de las diferencias temporarias </a:t>
            </a:r>
          </a:p>
        </p:txBody>
      </p:sp>
      <p:sp>
        <p:nvSpPr>
          <p:cNvPr id="3" name="CuadroTexto 2">
            <a:extLst>
              <a:ext uri="{FF2B5EF4-FFF2-40B4-BE49-F238E27FC236}">
                <a16:creationId xmlns:a16="http://schemas.microsoft.com/office/drawing/2014/main" id="{54ACCA96-1E47-5811-A23B-0E2F068EC903}"/>
              </a:ext>
            </a:extLst>
          </p:cNvPr>
          <p:cNvSpPr txBox="1"/>
          <p:nvPr/>
        </p:nvSpPr>
        <p:spPr>
          <a:xfrm>
            <a:off x="685800" y="1212112"/>
            <a:ext cx="10134600" cy="5539978"/>
          </a:xfrm>
          <a:prstGeom prst="rect">
            <a:avLst/>
          </a:prstGeom>
          <a:noFill/>
          <a:ln>
            <a:solidFill>
              <a:schemeClr val="accent1">
                <a:lumMod val="75000"/>
              </a:schemeClr>
            </a:solidFill>
            <a:prstDash val="sysDot"/>
          </a:ln>
        </p:spPr>
        <p:txBody>
          <a:bodyPr wrap="square" rtlCol="0">
            <a:spAutoFit/>
          </a:bodyPr>
          <a:lstStyle/>
          <a:p>
            <a:pPr marL="457200" indent="-457200" algn="just">
              <a:buFont typeface="Arial" panose="020B0604020202020204" pitchFamily="34" charset="0"/>
              <a:buChar char="•"/>
            </a:pPr>
            <a:r>
              <a:rPr lang="es-ES" sz="2800" dirty="0">
                <a:latin typeface="Ariel"/>
              </a:rPr>
              <a:t>Nacen de las estimaciones contables realizadas, para lograr razonabilidad que </a:t>
            </a:r>
            <a:r>
              <a:rPr lang="es-ES" sz="2800" b="1" dirty="0">
                <a:latin typeface="Ariel"/>
              </a:rPr>
              <a:t>deben estar aceptadas </a:t>
            </a:r>
            <a:r>
              <a:rPr lang="es-ES" sz="2800" dirty="0">
                <a:latin typeface="Ariel"/>
              </a:rPr>
              <a:t>en el Reglamento de Aplicación de la Ley de Régimen Tributario Interno.</a:t>
            </a:r>
          </a:p>
          <a:p>
            <a:pPr marL="457200" indent="-457200" algn="just">
              <a:buFont typeface="Arial" panose="020B0604020202020204" pitchFamily="34" charset="0"/>
              <a:buChar char="•"/>
            </a:pPr>
            <a:r>
              <a:rPr lang="es-ES" sz="2800" dirty="0">
                <a:latin typeface="Ariel"/>
              </a:rPr>
              <a:t>Se generan al comparar el importe en libros (</a:t>
            </a:r>
            <a:r>
              <a:rPr lang="es-ES" sz="2800" b="1" i="1" u="sng" dirty="0">
                <a:latin typeface="Ariel"/>
              </a:rPr>
              <a:t>Base Financiera</a:t>
            </a:r>
            <a:r>
              <a:rPr lang="es-ES" sz="2800" dirty="0">
                <a:latin typeface="Ariel"/>
              </a:rPr>
              <a:t>) de un activo o pasivo y el valor aceptado por el fisco o base tributaria de los mismos.</a:t>
            </a:r>
          </a:p>
          <a:p>
            <a:pPr marL="457200" indent="-457200" algn="just">
              <a:buFont typeface="Arial" panose="020B0604020202020204" pitchFamily="34" charset="0"/>
              <a:buChar char="•"/>
            </a:pPr>
            <a:r>
              <a:rPr lang="es-ES" sz="2800" dirty="0">
                <a:latin typeface="Ariel"/>
              </a:rPr>
              <a:t>Surgen cuando los gastos o los ingresos se registran contablemente en un periodo, mientras que se computan fiscalmente en otro.</a:t>
            </a:r>
          </a:p>
          <a:p>
            <a:pPr marL="457200" indent="-457200" algn="just">
              <a:buFont typeface="Arial" panose="020B0604020202020204" pitchFamily="34" charset="0"/>
              <a:buChar char="•"/>
            </a:pPr>
            <a:r>
              <a:rPr lang="es-ES" sz="2800" dirty="0">
                <a:latin typeface="Ariel"/>
              </a:rPr>
              <a:t>Son de naturaleza deudora (</a:t>
            </a:r>
            <a:r>
              <a:rPr lang="es-ES" sz="2800" dirty="0">
                <a:solidFill>
                  <a:srgbClr val="FF0000"/>
                </a:solidFill>
                <a:latin typeface="Ariel"/>
              </a:rPr>
              <a:t>deducibles</a:t>
            </a:r>
            <a:r>
              <a:rPr lang="es-ES" sz="2800" dirty="0">
                <a:latin typeface="Ariel"/>
              </a:rPr>
              <a:t>) y acreedora (</a:t>
            </a:r>
            <a:r>
              <a:rPr lang="es-ES" sz="2800" dirty="0">
                <a:solidFill>
                  <a:srgbClr val="FF0000"/>
                </a:solidFill>
                <a:latin typeface="Ariel"/>
              </a:rPr>
              <a:t>imponibles</a:t>
            </a:r>
            <a:r>
              <a:rPr lang="es-ES" sz="2800" dirty="0">
                <a:latin typeface="Ariel"/>
              </a:rPr>
              <a:t>).</a:t>
            </a:r>
          </a:p>
          <a:p>
            <a:pPr marL="457200" indent="-457200" algn="just">
              <a:buFont typeface="Arial" panose="020B0604020202020204" pitchFamily="34" charset="0"/>
              <a:buChar char="•"/>
            </a:pPr>
            <a:r>
              <a:rPr lang="es-ES" sz="2800" dirty="0">
                <a:latin typeface="Ariel"/>
              </a:rPr>
              <a:t>En el Ecuador hasta el momento existen </a:t>
            </a:r>
            <a:r>
              <a:rPr lang="es-ES" sz="2800" b="1" i="1" u="sng" dirty="0">
                <a:latin typeface="Ariel"/>
              </a:rPr>
              <a:t>14 casos de diferencias temporarias deducibles</a:t>
            </a:r>
            <a:r>
              <a:rPr lang="es-ES" sz="2800" b="1" i="1" u="sng" dirty="0"/>
              <a:t>.</a:t>
            </a:r>
          </a:p>
          <a:p>
            <a:endParaRPr lang="es-ES" dirty="0"/>
          </a:p>
        </p:txBody>
      </p:sp>
    </p:spTree>
    <p:extLst>
      <p:ext uri="{BB962C8B-B14F-4D97-AF65-F5344CB8AC3E}">
        <p14:creationId xmlns:p14="http://schemas.microsoft.com/office/powerpoint/2010/main" val="1684596216"/>
      </p:ext>
    </p:extLst>
  </p:cSld>
  <p:clrMapOvr>
    <a:masterClrMapping/>
  </p:clrMapOvr>
</p:sld>
</file>

<file path=ppt/theme/theme1.xml><?xml version="1.0" encoding="utf-8"?>
<a:theme xmlns:a="http://schemas.openxmlformats.org/drawingml/2006/main" name="Tema de Office">
  <a:themeElements>
    <a:clrScheme name="Marquesina">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AE6F2518-B084-4896-AF52-66CC2144AA26}"/>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25088</TotalTime>
  <Words>2773</Words>
  <Application>Microsoft Office PowerPoint</Application>
  <PresentationFormat>Panorámica</PresentationFormat>
  <Paragraphs>165</Paragraphs>
  <Slides>18</Slides>
  <Notes>12</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18</vt:i4>
      </vt:variant>
    </vt:vector>
  </HeadingPairs>
  <TitlesOfParts>
    <vt:vector size="29" baseType="lpstr">
      <vt:lpstr>Arial</vt:lpstr>
      <vt:lpstr>Ariel</vt:lpstr>
      <vt:lpstr>Ariewl</vt:lpstr>
      <vt:lpstr>Calibri</vt:lpstr>
      <vt:lpstr>Calibri Light</vt:lpstr>
      <vt:lpstr>Lato Light</vt:lpstr>
      <vt:lpstr>PwC Helvetica Neue</vt:lpstr>
      <vt:lpstr>Tahoma</vt:lpstr>
      <vt:lpstr>Wingdings</vt:lpstr>
      <vt:lpstr>Wingdings,Sans-Serif</vt:lpstr>
      <vt:lpstr>Tema de Office</vt:lpstr>
      <vt:lpstr>Presentación de PowerPoint</vt:lpstr>
      <vt:lpstr>Presentación de PowerPoint</vt:lpstr>
      <vt:lpstr>NIC 12 –Sección 29 Objetivo impuesto a las ganancias</vt:lpstr>
      <vt:lpstr>Continuación…Objetivo del impuesto a la ganancias:</vt:lpstr>
      <vt:lpstr>  Bases para el tratamiento de impuesto a la renta</vt:lpstr>
      <vt:lpstr>Base tributaria Impuestos diferidos</vt:lpstr>
      <vt:lpstr>Por qué se generan los impuestos diferidos</vt:lpstr>
      <vt:lpstr>Diferencias según el Fisco (F- 101):</vt:lpstr>
      <vt:lpstr>Puntos relevantes de las diferencias temporarias </vt:lpstr>
      <vt:lpstr>Medición y reconocimiento del  impuesto diferido</vt:lpstr>
      <vt:lpstr>Presentación de PowerPoint</vt:lpstr>
      <vt:lpstr>Presentación de PowerPoint</vt:lpstr>
      <vt:lpstr>Presentación de PowerPoint</vt:lpstr>
      <vt:lpstr>Presentación de PowerPoint</vt:lpstr>
      <vt:lpstr>Impuestos Diferidos sugeridos.</vt:lpstr>
      <vt:lpstr>Impuestos Diferidos sugeridos.</vt:lpstr>
      <vt:lpstr>Impuestos Diferidos sugeridos.</vt:lpstr>
      <vt:lpstr>Presentación de PowerPoint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NIIF 12 IMPUESTOS DIFERIDOS</dc:title>
  <dc:creator>LILIANA</dc:creator>
  <cp:lastModifiedBy>Cristina Trujillo</cp:lastModifiedBy>
  <cp:revision>576</cp:revision>
  <dcterms:created xsi:type="dcterms:W3CDTF">2018-03-19T19:50:10Z</dcterms:created>
  <dcterms:modified xsi:type="dcterms:W3CDTF">2025-01-21T13:03:35Z</dcterms:modified>
</cp:coreProperties>
</file>