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821" r:id="rId2"/>
    <p:sldId id="822" r:id="rId3"/>
    <p:sldId id="823" r:id="rId4"/>
    <p:sldId id="824" r:id="rId5"/>
    <p:sldId id="262" r:id="rId6"/>
    <p:sldId id="840" r:id="rId7"/>
    <p:sldId id="307" r:id="rId8"/>
    <p:sldId id="308" r:id="rId9"/>
    <p:sldId id="264" r:id="rId10"/>
    <p:sldId id="265" r:id="rId11"/>
    <p:sldId id="266" r:id="rId12"/>
    <p:sldId id="267" r:id="rId13"/>
    <p:sldId id="268" r:id="rId14"/>
    <p:sldId id="271" r:id="rId15"/>
    <p:sldId id="272" r:id="rId16"/>
    <p:sldId id="812" r:id="rId17"/>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2D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64"/>
    <p:restoredTop sz="94694"/>
  </p:normalViewPr>
  <p:slideViewPr>
    <p:cSldViewPr snapToGrid="0">
      <p:cViewPr varScale="1">
        <p:scale>
          <a:sx n="78" d="100"/>
          <a:sy n="78" d="100"/>
        </p:scale>
        <p:origin x="115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03F93E-7217-AE40-A4DD-98A7EF3C3F2A}" type="datetimeFigureOut">
              <a:rPr lang="es-EC" smtClean="0"/>
              <a:t>10/4/2026</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3C0D2B-3B2A-6843-8BB2-DC517C07D247}" type="slidenum">
              <a:rPr lang="es-EC" smtClean="0"/>
              <a:t>‹Nº›</a:t>
            </a:fld>
            <a:endParaRPr lang="es-EC"/>
          </a:p>
        </p:txBody>
      </p:sp>
    </p:spTree>
    <p:extLst>
      <p:ext uri="{BB962C8B-B14F-4D97-AF65-F5344CB8AC3E}">
        <p14:creationId xmlns:p14="http://schemas.microsoft.com/office/powerpoint/2010/main" val="3922306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PORTADA 1: SOLO AGREGAR EL TÍTULO DE LA PRESENTACIÓN Y CAMBIAR EL NOMBRE DE LA INSTITUCIÓN</a:t>
            </a:r>
            <a:endParaRPr dirty="0"/>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a:extLst>
            <a:ext uri="{FF2B5EF4-FFF2-40B4-BE49-F238E27FC236}">
              <a16:creationId xmlns:a16="http://schemas.microsoft.com/office/drawing/2014/main" id="{8E7D2AE4-84DD-5DBA-7F59-8125B6373E1E}"/>
            </a:ext>
          </a:extLst>
        </p:cNvPr>
        <p:cNvGrpSpPr/>
        <p:nvPr/>
      </p:nvGrpSpPr>
      <p:grpSpPr>
        <a:xfrm>
          <a:off x="0" y="0"/>
          <a:ext cx="0" cy="0"/>
          <a:chOff x="0" y="0"/>
          <a:chExt cx="0" cy="0"/>
        </a:xfrm>
      </p:grpSpPr>
      <p:sp>
        <p:nvSpPr>
          <p:cNvPr id="115" name="Google Shape;115;p4:notes">
            <a:extLst>
              <a:ext uri="{FF2B5EF4-FFF2-40B4-BE49-F238E27FC236}">
                <a16:creationId xmlns:a16="http://schemas.microsoft.com/office/drawing/2014/main" id="{76BBE9B2-5650-CD7E-19D0-18182B4A21B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a:extLst>
              <a:ext uri="{FF2B5EF4-FFF2-40B4-BE49-F238E27FC236}">
                <a16:creationId xmlns:a16="http://schemas.microsoft.com/office/drawing/2014/main" id="{37069540-1332-3363-CDAF-9C7E0E50C34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a:extLst>
              <a:ext uri="{FF2B5EF4-FFF2-40B4-BE49-F238E27FC236}">
                <a16:creationId xmlns:a16="http://schemas.microsoft.com/office/drawing/2014/main" id="{404089A5-BA0D-5C94-C1B9-2C36105B141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11</a:t>
            </a:fld>
            <a:endParaRPr/>
          </a:p>
        </p:txBody>
      </p:sp>
    </p:spTree>
    <p:extLst>
      <p:ext uri="{BB962C8B-B14F-4D97-AF65-F5344CB8AC3E}">
        <p14:creationId xmlns:p14="http://schemas.microsoft.com/office/powerpoint/2010/main" val="2503342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a:extLst>
            <a:ext uri="{FF2B5EF4-FFF2-40B4-BE49-F238E27FC236}">
              <a16:creationId xmlns:a16="http://schemas.microsoft.com/office/drawing/2014/main" id="{15AC0A83-F279-3652-FBF4-3EA5D5FEEBB2}"/>
            </a:ext>
          </a:extLst>
        </p:cNvPr>
        <p:cNvGrpSpPr/>
        <p:nvPr/>
      </p:nvGrpSpPr>
      <p:grpSpPr>
        <a:xfrm>
          <a:off x="0" y="0"/>
          <a:ext cx="0" cy="0"/>
          <a:chOff x="0" y="0"/>
          <a:chExt cx="0" cy="0"/>
        </a:xfrm>
      </p:grpSpPr>
      <p:sp>
        <p:nvSpPr>
          <p:cNvPr id="115" name="Google Shape;115;p4:notes">
            <a:extLst>
              <a:ext uri="{FF2B5EF4-FFF2-40B4-BE49-F238E27FC236}">
                <a16:creationId xmlns:a16="http://schemas.microsoft.com/office/drawing/2014/main" id="{F5FF68A7-3E8B-2D25-0BBB-2074DF74E92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a:extLst>
              <a:ext uri="{FF2B5EF4-FFF2-40B4-BE49-F238E27FC236}">
                <a16:creationId xmlns:a16="http://schemas.microsoft.com/office/drawing/2014/main" id="{42F0B690-50C7-34C1-EFD9-3F5B1C03CFE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a:extLst>
              <a:ext uri="{FF2B5EF4-FFF2-40B4-BE49-F238E27FC236}">
                <a16:creationId xmlns:a16="http://schemas.microsoft.com/office/drawing/2014/main" id="{22616F82-FB50-7216-6CAF-A319D041D2B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12</a:t>
            </a:fld>
            <a:endParaRPr/>
          </a:p>
        </p:txBody>
      </p:sp>
    </p:spTree>
    <p:extLst>
      <p:ext uri="{BB962C8B-B14F-4D97-AF65-F5344CB8AC3E}">
        <p14:creationId xmlns:p14="http://schemas.microsoft.com/office/powerpoint/2010/main" val="1588502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a:extLst>
            <a:ext uri="{FF2B5EF4-FFF2-40B4-BE49-F238E27FC236}">
              <a16:creationId xmlns:a16="http://schemas.microsoft.com/office/drawing/2014/main" id="{3737E21A-3BB7-2B1F-A485-363E6D16E35A}"/>
            </a:ext>
          </a:extLst>
        </p:cNvPr>
        <p:cNvGrpSpPr/>
        <p:nvPr/>
      </p:nvGrpSpPr>
      <p:grpSpPr>
        <a:xfrm>
          <a:off x="0" y="0"/>
          <a:ext cx="0" cy="0"/>
          <a:chOff x="0" y="0"/>
          <a:chExt cx="0" cy="0"/>
        </a:xfrm>
      </p:grpSpPr>
      <p:sp>
        <p:nvSpPr>
          <p:cNvPr id="115" name="Google Shape;115;p4:notes">
            <a:extLst>
              <a:ext uri="{FF2B5EF4-FFF2-40B4-BE49-F238E27FC236}">
                <a16:creationId xmlns:a16="http://schemas.microsoft.com/office/drawing/2014/main" id="{5EAD4B9F-DD25-F821-F7A7-3A6F223B99B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a:extLst>
              <a:ext uri="{FF2B5EF4-FFF2-40B4-BE49-F238E27FC236}">
                <a16:creationId xmlns:a16="http://schemas.microsoft.com/office/drawing/2014/main" id="{31597510-C946-B859-3354-CF3344D7CCD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a:extLst>
              <a:ext uri="{FF2B5EF4-FFF2-40B4-BE49-F238E27FC236}">
                <a16:creationId xmlns:a16="http://schemas.microsoft.com/office/drawing/2014/main" id="{9B7B852C-6210-E89D-1664-ECB2668FD77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13</a:t>
            </a:fld>
            <a:endParaRPr/>
          </a:p>
        </p:txBody>
      </p:sp>
    </p:spTree>
    <p:extLst>
      <p:ext uri="{BB962C8B-B14F-4D97-AF65-F5344CB8AC3E}">
        <p14:creationId xmlns:p14="http://schemas.microsoft.com/office/powerpoint/2010/main" val="2485009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a:extLst>
            <a:ext uri="{FF2B5EF4-FFF2-40B4-BE49-F238E27FC236}">
              <a16:creationId xmlns:a16="http://schemas.microsoft.com/office/drawing/2014/main" id="{F2ED02F0-AF65-BBD8-E7C7-9A82BBA32232}"/>
            </a:ext>
          </a:extLst>
        </p:cNvPr>
        <p:cNvGrpSpPr/>
        <p:nvPr/>
      </p:nvGrpSpPr>
      <p:grpSpPr>
        <a:xfrm>
          <a:off x="0" y="0"/>
          <a:ext cx="0" cy="0"/>
          <a:chOff x="0" y="0"/>
          <a:chExt cx="0" cy="0"/>
        </a:xfrm>
      </p:grpSpPr>
      <p:sp>
        <p:nvSpPr>
          <p:cNvPr id="115" name="Google Shape;115;p4:notes">
            <a:extLst>
              <a:ext uri="{FF2B5EF4-FFF2-40B4-BE49-F238E27FC236}">
                <a16:creationId xmlns:a16="http://schemas.microsoft.com/office/drawing/2014/main" id="{E8E18D1A-9C94-202C-F22A-737C622A5CE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a:extLst>
              <a:ext uri="{FF2B5EF4-FFF2-40B4-BE49-F238E27FC236}">
                <a16:creationId xmlns:a16="http://schemas.microsoft.com/office/drawing/2014/main" id="{DA1CEDB4-A5E0-E371-F207-AE801992871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a:extLst>
              <a:ext uri="{FF2B5EF4-FFF2-40B4-BE49-F238E27FC236}">
                <a16:creationId xmlns:a16="http://schemas.microsoft.com/office/drawing/2014/main" id="{3C4F774A-5E01-2662-B607-F52724C593D8}"/>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14</a:t>
            </a:fld>
            <a:endParaRPr/>
          </a:p>
        </p:txBody>
      </p:sp>
    </p:spTree>
    <p:extLst>
      <p:ext uri="{BB962C8B-B14F-4D97-AF65-F5344CB8AC3E}">
        <p14:creationId xmlns:p14="http://schemas.microsoft.com/office/powerpoint/2010/main" val="41464117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a:extLst>
            <a:ext uri="{FF2B5EF4-FFF2-40B4-BE49-F238E27FC236}">
              <a16:creationId xmlns:a16="http://schemas.microsoft.com/office/drawing/2014/main" id="{35B8102A-B2C0-A109-9EE5-B4C78902D26A}"/>
            </a:ext>
          </a:extLst>
        </p:cNvPr>
        <p:cNvGrpSpPr/>
        <p:nvPr/>
      </p:nvGrpSpPr>
      <p:grpSpPr>
        <a:xfrm>
          <a:off x="0" y="0"/>
          <a:ext cx="0" cy="0"/>
          <a:chOff x="0" y="0"/>
          <a:chExt cx="0" cy="0"/>
        </a:xfrm>
      </p:grpSpPr>
      <p:sp>
        <p:nvSpPr>
          <p:cNvPr id="115" name="Google Shape;115;p4:notes">
            <a:extLst>
              <a:ext uri="{FF2B5EF4-FFF2-40B4-BE49-F238E27FC236}">
                <a16:creationId xmlns:a16="http://schemas.microsoft.com/office/drawing/2014/main" id="{D45A7A50-EAE6-6ED5-575C-3E29205715F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a:extLst>
              <a:ext uri="{FF2B5EF4-FFF2-40B4-BE49-F238E27FC236}">
                <a16:creationId xmlns:a16="http://schemas.microsoft.com/office/drawing/2014/main" id="{2EAD139D-8830-CD13-5197-15BA9BB882C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a:extLst>
              <a:ext uri="{FF2B5EF4-FFF2-40B4-BE49-F238E27FC236}">
                <a16:creationId xmlns:a16="http://schemas.microsoft.com/office/drawing/2014/main" id="{93B8B4E9-DAFB-8A12-347A-DBC75D29303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15</a:t>
            </a:fld>
            <a:endParaRPr/>
          </a:p>
        </p:txBody>
      </p:sp>
    </p:spTree>
    <p:extLst>
      <p:ext uri="{BB962C8B-B14F-4D97-AF65-F5344CB8AC3E}">
        <p14:creationId xmlns:p14="http://schemas.microsoft.com/office/powerpoint/2010/main" val="3644221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2</a:t>
            </a:fld>
            <a:endParaRPr/>
          </a:p>
        </p:txBody>
      </p:sp>
    </p:spTree>
    <p:extLst>
      <p:ext uri="{BB962C8B-B14F-4D97-AF65-F5344CB8AC3E}">
        <p14:creationId xmlns:p14="http://schemas.microsoft.com/office/powerpoint/2010/main" val="3079196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dirty="0"/>
              <a:t>SUBTÍTULOS O SEPARADORES: SE PUEDE CAMBIAR LA FOTOGRAFÍA POR UNA REFERENTE AL TEMA A EXPONER. CUIDAR QUE LA FOTOGRAFÍA TENGA TODOS LOS ATRIBUTOS DE COMPOSICIÓN</a:t>
            </a:r>
            <a:endParaRPr dirty="0"/>
          </a:p>
        </p:txBody>
      </p:sp>
      <p:sp>
        <p:nvSpPr>
          <p:cNvPr id="107" name="Google Shape;10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a:extLst>
            <a:ext uri="{FF2B5EF4-FFF2-40B4-BE49-F238E27FC236}">
              <a16:creationId xmlns:a16="http://schemas.microsoft.com/office/drawing/2014/main" id="{A181E0AC-8CA5-9AA9-6091-E1E48893B8FA}"/>
            </a:ext>
          </a:extLst>
        </p:cNvPr>
        <p:cNvGrpSpPr/>
        <p:nvPr/>
      </p:nvGrpSpPr>
      <p:grpSpPr>
        <a:xfrm>
          <a:off x="0" y="0"/>
          <a:ext cx="0" cy="0"/>
          <a:chOff x="0" y="0"/>
          <a:chExt cx="0" cy="0"/>
        </a:xfrm>
      </p:grpSpPr>
      <p:sp>
        <p:nvSpPr>
          <p:cNvPr id="115" name="Google Shape;115;p4:notes">
            <a:extLst>
              <a:ext uri="{FF2B5EF4-FFF2-40B4-BE49-F238E27FC236}">
                <a16:creationId xmlns:a16="http://schemas.microsoft.com/office/drawing/2014/main" id="{8C3DACEC-230A-958C-7D64-F631E2C5D6C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a:extLst>
              <a:ext uri="{FF2B5EF4-FFF2-40B4-BE49-F238E27FC236}">
                <a16:creationId xmlns:a16="http://schemas.microsoft.com/office/drawing/2014/main" id="{6220AB53-91B7-8133-7542-F09FCAB0C14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a:extLst>
              <a:ext uri="{FF2B5EF4-FFF2-40B4-BE49-F238E27FC236}">
                <a16:creationId xmlns:a16="http://schemas.microsoft.com/office/drawing/2014/main" id="{CC06B561-8BB5-9A39-D803-015DC0B3F59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5</a:t>
            </a:fld>
            <a:endParaRPr/>
          </a:p>
        </p:txBody>
      </p:sp>
    </p:spTree>
    <p:extLst>
      <p:ext uri="{BB962C8B-B14F-4D97-AF65-F5344CB8AC3E}">
        <p14:creationId xmlns:p14="http://schemas.microsoft.com/office/powerpoint/2010/main" val="584650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a:extLst>
            <a:ext uri="{FF2B5EF4-FFF2-40B4-BE49-F238E27FC236}">
              <a16:creationId xmlns:a16="http://schemas.microsoft.com/office/drawing/2014/main" id="{2445182A-8E08-35FC-BAF0-C4F33001BA68}"/>
            </a:ext>
          </a:extLst>
        </p:cNvPr>
        <p:cNvGrpSpPr/>
        <p:nvPr/>
      </p:nvGrpSpPr>
      <p:grpSpPr>
        <a:xfrm>
          <a:off x="0" y="0"/>
          <a:ext cx="0" cy="0"/>
          <a:chOff x="0" y="0"/>
          <a:chExt cx="0" cy="0"/>
        </a:xfrm>
      </p:grpSpPr>
      <p:sp>
        <p:nvSpPr>
          <p:cNvPr id="115" name="Google Shape;115;p4:notes">
            <a:extLst>
              <a:ext uri="{FF2B5EF4-FFF2-40B4-BE49-F238E27FC236}">
                <a16:creationId xmlns:a16="http://schemas.microsoft.com/office/drawing/2014/main" id="{EC071EF9-4D9B-5E07-3E15-470FA30668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a:extLst>
              <a:ext uri="{FF2B5EF4-FFF2-40B4-BE49-F238E27FC236}">
                <a16:creationId xmlns:a16="http://schemas.microsoft.com/office/drawing/2014/main" id="{36309B02-199F-0DCD-5429-950E74AB1C7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a:extLst>
              <a:ext uri="{FF2B5EF4-FFF2-40B4-BE49-F238E27FC236}">
                <a16:creationId xmlns:a16="http://schemas.microsoft.com/office/drawing/2014/main" id="{78FB12B2-E2B3-0C59-69B7-6A3BBC8C642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6</a:t>
            </a:fld>
            <a:endParaRPr/>
          </a:p>
        </p:txBody>
      </p:sp>
    </p:spTree>
    <p:extLst>
      <p:ext uri="{BB962C8B-B14F-4D97-AF65-F5344CB8AC3E}">
        <p14:creationId xmlns:p14="http://schemas.microsoft.com/office/powerpoint/2010/main" val="6720088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a:extLst>
            <a:ext uri="{FF2B5EF4-FFF2-40B4-BE49-F238E27FC236}">
              <a16:creationId xmlns:a16="http://schemas.microsoft.com/office/drawing/2014/main" id="{A181E0AC-8CA5-9AA9-6091-E1E48893B8FA}"/>
            </a:ext>
          </a:extLst>
        </p:cNvPr>
        <p:cNvGrpSpPr/>
        <p:nvPr/>
      </p:nvGrpSpPr>
      <p:grpSpPr>
        <a:xfrm>
          <a:off x="0" y="0"/>
          <a:ext cx="0" cy="0"/>
          <a:chOff x="0" y="0"/>
          <a:chExt cx="0" cy="0"/>
        </a:xfrm>
      </p:grpSpPr>
      <p:sp>
        <p:nvSpPr>
          <p:cNvPr id="115" name="Google Shape;115;p4:notes">
            <a:extLst>
              <a:ext uri="{FF2B5EF4-FFF2-40B4-BE49-F238E27FC236}">
                <a16:creationId xmlns:a16="http://schemas.microsoft.com/office/drawing/2014/main" id="{8C3DACEC-230A-958C-7D64-F631E2C5D6C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a:extLst>
              <a:ext uri="{FF2B5EF4-FFF2-40B4-BE49-F238E27FC236}">
                <a16:creationId xmlns:a16="http://schemas.microsoft.com/office/drawing/2014/main" id="{6220AB53-91B7-8133-7542-F09FCAB0C14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a:extLst>
              <a:ext uri="{FF2B5EF4-FFF2-40B4-BE49-F238E27FC236}">
                <a16:creationId xmlns:a16="http://schemas.microsoft.com/office/drawing/2014/main" id="{CC06B561-8BB5-9A39-D803-015DC0B3F59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7</a:t>
            </a:fld>
            <a:endParaRPr/>
          </a:p>
        </p:txBody>
      </p:sp>
    </p:spTree>
    <p:extLst>
      <p:ext uri="{BB962C8B-B14F-4D97-AF65-F5344CB8AC3E}">
        <p14:creationId xmlns:p14="http://schemas.microsoft.com/office/powerpoint/2010/main" val="3732586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a:extLst>
            <a:ext uri="{FF2B5EF4-FFF2-40B4-BE49-F238E27FC236}">
              <a16:creationId xmlns:a16="http://schemas.microsoft.com/office/drawing/2014/main" id="{A181E0AC-8CA5-9AA9-6091-E1E48893B8FA}"/>
            </a:ext>
          </a:extLst>
        </p:cNvPr>
        <p:cNvGrpSpPr/>
        <p:nvPr/>
      </p:nvGrpSpPr>
      <p:grpSpPr>
        <a:xfrm>
          <a:off x="0" y="0"/>
          <a:ext cx="0" cy="0"/>
          <a:chOff x="0" y="0"/>
          <a:chExt cx="0" cy="0"/>
        </a:xfrm>
      </p:grpSpPr>
      <p:sp>
        <p:nvSpPr>
          <p:cNvPr id="115" name="Google Shape;115;p4:notes">
            <a:extLst>
              <a:ext uri="{FF2B5EF4-FFF2-40B4-BE49-F238E27FC236}">
                <a16:creationId xmlns:a16="http://schemas.microsoft.com/office/drawing/2014/main" id="{8C3DACEC-230A-958C-7D64-F631E2C5D6C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a:extLst>
              <a:ext uri="{FF2B5EF4-FFF2-40B4-BE49-F238E27FC236}">
                <a16:creationId xmlns:a16="http://schemas.microsoft.com/office/drawing/2014/main" id="{6220AB53-91B7-8133-7542-F09FCAB0C14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 CAMBIAR EL NOMBRE DE LA INSTITUCIÓN</a:t>
            </a:r>
            <a:endParaRPr dirty="0"/>
          </a:p>
        </p:txBody>
      </p:sp>
      <p:sp>
        <p:nvSpPr>
          <p:cNvPr id="117" name="Google Shape;117;p4:notes">
            <a:extLst>
              <a:ext uri="{FF2B5EF4-FFF2-40B4-BE49-F238E27FC236}">
                <a16:creationId xmlns:a16="http://schemas.microsoft.com/office/drawing/2014/main" id="{CC06B561-8BB5-9A39-D803-015DC0B3F59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8</a:t>
            </a:fld>
            <a:endParaRPr/>
          </a:p>
        </p:txBody>
      </p:sp>
    </p:spTree>
    <p:extLst>
      <p:ext uri="{BB962C8B-B14F-4D97-AF65-F5344CB8AC3E}">
        <p14:creationId xmlns:p14="http://schemas.microsoft.com/office/powerpoint/2010/main" val="329421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3D47FD9A-7FF8-8CFD-E955-7F57CE43F7FB}"/>
            </a:ext>
          </a:extLst>
        </p:cNvPr>
        <p:cNvGrpSpPr/>
        <p:nvPr/>
      </p:nvGrpSpPr>
      <p:grpSpPr>
        <a:xfrm>
          <a:off x="0" y="0"/>
          <a:ext cx="0" cy="0"/>
          <a:chOff x="0" y="0"/>
          <a:chExt cx="0" cy="0"/>
        </a:xfrm>
      </p:grpSpPr>
      <p:sp>
        <p:nvSpPr>
          <p:cNvPr id="106" name="Google Shape;106;p3:notes">
            <a:extLst>
              <a:ext uri="{FF2B5EF4-FFF2-40B4-BE49-F238E27FC236}">
                <a16:creationId xmlns:a16="http://schemas.microsoft.com/office/drawing/2014/main" id="{BBEBC3AF-CA7E-734F-0D01-7A2AC1C52D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dirty="0"/>
              <a:t>SUBTÍTULOS O SEPARADORES: SE PUEDE CAMBIAR LA FOTOGRAFÍA POR UNA REFERENTE AL TEMA A EXPONER. CUIDAR QUE LA FOTOGRAFÍA TENGA TODOS LOS ATRIBUTOS DE COMPOSICIÓN</a:t>
            </a:r>
            <a:endParaRPr dirty="0"/>
          </a:p>
        </p:txBody>
      </p:sp>
      <p:sp>
        <p:nvSpPr>
          <p:cNvPr id="107" name="Google Shape;107;p3:notes">
            <a:extLst>
              <a:ext uri="{FF2B5EF4-FFF2-40B4-BE49-F238E27FC236}">
                <a16:creationId xmlns:a16="http://schemas.microsoft.com/office/drawing/2014/main" id="{4B3670FF-7D1C-AF1C-9B69-9E5C8D31676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289651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olo el título" userDrawn="1">
  <p:cSld name="1_Solo el título">
    <p:spTree>
      <p:nvGrpSpPr>
        <p:cNvPr id="1" name="Shape 49"/>
        <p:cNvGrpSpPr/>
        <p:nvPr/>
      </p:nvGrpSpPr>
      <p:grpSpPr>
        <a:xfrm>
          <a:off x="0" y="0"/>
          <a:ext cx="0" cy="0"/>
          <a:chOff x="0" y="0"/>
          <a:chExt cx="0" cy="0"/>
        </a:xfrm>
      </p:grpSpPr>
      <p:pic>
        <p:nvPicPr>
          <p:cNvPr id="2" name="Imagen 1">
            <a:extLst>
              <a:ext uri="{FF2B5EF4-FFF2-40B4-BE49-F238E27FC236}">
                <a16:creationId xmlns:a16="http://schemas.microsoft.com/office/drawing/2014/main" id="{074DDCB9-0C14-1109-D8B6-9D58D89E062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5778500"/>
          </a:xfrm>
          <a:prstGeom prst="rect">
            <a:avLst/>
          </a:prstGeom>
        </p:spPr>
      </p:pic>
      <p:pic>
        <p:nvPicPr>
          <p:cNvPr id="6" name="Imagen 5">
            <a:extLst>
              <a:ext uri="{FF2B5EF4-FFF2-40B4-BE49-F238E27FC236}">
                <a16:creationId xmlns:a16="http://schemas.microsoft.com/office/drawing/2014/main" id="{E9DD9507-B36C-CD78-A925-820B36A1A58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52579" y="5539319"/>
            <a:ext cx="2453821" cy="478362"/>
          </a:xfrm>
          <a:prstGeom prst="rect">
            <a:avLst/>
          </a:prstGeom>
        </p:spPr>
      </p:pic>
      <p:sp>
        <p:nvSpPr>
          <p:cNvPr id="7" name="Paralelogramo 6">
            <a:extLst>
              <a:ext uri="{FF2B5EF4-FFF2-40B4-BE49-F238E27FC236}">
                <a16:creationId xmlns:a16="http://schemas.microsoft.com/office/drawing/2014/main" id="{C60AFCCA-D482-C0D2-B5DF-7E2DCC5AF21F}"/>
              </a:ext>
            </a:extLst>
          </p:cNvPr>
          <p:cNvSpPr/>
          <p:nvPr userDrawn="1"/>
        </p:nvSpPr>
        <p:spPr>
          <a:xfrm>
            <a:off x="349321" y="-14555"/>
            <a:ext cx="4378611" cy="513708"/>
          </a:xfrm>
          <a:prstGeom prst="parallelogram">
            <a:avLst/>
          </a:prstGeom>
          <a:solidFill>
            <a:srgbClr val="FFC7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8" name="CuadroTexto 7">
            <a:extLst>
              <a:ext uri="{FF2B5EF4-FFF2-40B4-BE49-F238E27FC236}">
                <a16:creationId xmlns:a16="http://schemas.microsoft.com/office/drawing/2014/main" id="{C53E0E22-15A3-5398-5037-FA11B272837D}"/>
              </a:ext>
            </a:extLst>
          </p:cNvPr>
          <p:cNvSpPr txBox="1"/>
          <p:nvPr userDrawn="1"/>
        </p:nvSpPr>
        <p:spPr>
          <a:xfrm>
            <a:off x="539286" y="57633"/>
            <a:ext cx="3961594" cy="369332"/>
          </a:xfrm>
          <a:prstGeom prst="rect">
            <a:avLst/>
          </a:prstGeom>
          <a:noFill/>
        </p:spPr>
        <p:txBody>
          <a:bodyPr wrap="square" rtlCol="0">
            <a:spAutoFit/>
          </a:bodyPr>
          <a:lstStyle/>
          <a:p>
            <a:pPr algn="ctr"/>
            <a:r>
              <a:rPr lang="es-EC" i="1" dirty="0">
                <a:solidFill>
                  <a:srgbClr val="2D2D93"/>
                </a:solidFill>
                <a:latin typeface="Montserrat" pitchFamily="2" charset="77"/>
              </a:rPr>
              <a:t>Servicio de Rentas Internas</a:t>
            </a:r>
          </a:p>
        </p:txBody>
      </p:sp>
      <p:pic>
        <p:nvPicPr>
          <p:cNvPr id="12" name="Imagen 11">
            <a:extLst>
              <a:ext uri="{FF2B5EF4-FFF2-40B4-BE49-F238E27FC236}">
                <a16:creationId xmlns:a16="http://schemas.microsoft.com/office/drawing/2014/main" id="{C89225C8-CD6C-7433-6A34-EB63A519A6F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97400" y="5778500"/>
            <a:ext cx="2997200" cy="1079500"/>
          </a:xfrm>
          <a:prstGeom prst="rect">
            <a:avLst/>
          </a:prstGeom>
        </p:spPr>
      </p:pic>
      <p:pic>
        <p:nvPicPr>
          <p:cNvPr id="13" name="Imagen 12">
            <a:extLst>
              <a:ext uri="{FF2B5EF4-FFF2-40B4-BE49-F238E27FC236}">
                <a16:creationId xmlns:a16="http://schemas.microsoft.com/office/drawing/2014/main" id="{82F36FC9-505B-A098-BADE-E8CC287F7ED2}"/>
              </a:ext>
            </a:extLst>
          </p:cNvPr>
          <p:cNvPicPr>
            <a:picLocks noChangeAspect="1"/>
          </p:cNvPicPr>
          <p:nvPr userDrawn="1"/>
        </p:nvPicPr>
        <p:blipFill rotWithShape="1">
          <a:blip r:embed="rId5" cstate="email">
            <a:alphaModFix amt="30000"/>
            <a:extLst>
              <a:ext uri="{28A0092B-C50C-407E-A947-70E740481C1C}">
                <a14:useLocalDpi xmlns:a14="http://schemas.microsoft.com/office/drawing/2010/main"/>
              </a:ext>
            </a:extLst>
          </a:blip>
          <a:srcRect/>
          <a:stretch/>
        </p:blipFill>
        <p:spPr>
          <a:xfrm>
            <a:off x="4267200" y="1178528"/>
            <a:ext cx="7772400" cy="4599972"/>
          </a:xfrm>
          <a:prstGeom prst="rect">
            <a:avLst/>
          </a:prstGeom>
        </p:spPr>
      </p:pic>
    </p:spTree>
    <p:extLst>
      <p:ext uri="{BB962C8B-B14F-4D97-AF65-F5344CB8AC3E}">
        <p14:creationId xmlns:p14="http://schemas.microsoft.com/office/powerpoint/2010/main" val="1335971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1FD4A5-2815-0715-BE6A-ED798C6277E2}"/>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C"/>
          </a:p>
        </p:txBody>
      </p:sp>
      <p:sp>
        <p:nvSpPr>
          <p:cNvPr id="3" name="Marcador de posición de imagen 2">
            <a:extLst>
              <a:ext uri="{FF2B5EF4-FFF2-40B4-BE49-F238E27FC236}">
                <a16:creationId xmlns:a16="http://schemas.microsoft.com/office/drawing/2014/main" id="{6CEFC399-02AF-F5DE-EBBB-C091BB2EA7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C270B8C7-91BC-E305-3D19-80305D46B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07DD55C8-7229-6006-65E0-9F22FC6248A9}"/>
              </a:ext>
            </a:extLst>
          </p:cNvPr>
          <p:cNvSpPr>
            <a:spLocks noGrp="1"/>
          </p:cNvSpPr>
          <p:nvPr>
            <p:ph type="dt" sz="half" idx="10"/>
          </p:nvPr>
        </p:nvSpPr>
        <p:spPr/>
        <p:txBody>
          <a:bodyPr/>
          <a:lstStyle/>
          <a:p>
            <a:fld id="{D36E38E2-8CD1-214B-8036-CC600787765A}" type="datetimeFigureOut">
              <a:rPr lang="es-EC" smtClean="0"/>
              <a:t>10/4/2026</a:t>
            </a:fld>
            <a:endParaRPr lang="es-EC"/>
          </a:p>
        </p:txBody>
      </p:sp>
      <p:sp>
        <p:nvSpPr>
          <p:cNvPr id="6" name="Marcador de pie de página 5">
            <a:extLst>
              <a:ext uri="{FF2B5EF4-FFF2-40B4-BE49-F238E27FC236}">
                <a16:creationId xmlns:a16="http://schemas.microsoft.com/office/drawing/2014/main" id="{B7A83BA8-C3C0-3678-E05C-A887AE2ADD8B}"/>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B971B54B-C4AC-A6B5-01FC-BD951F7721B7}"/>
              </a:ext>
            </a:extLst>
          </p:cNvPr>
          <p:cNvSpPr>
            <a:spLocks noGrp="1"/>
          </p:cNvSpPr>
          <p:nvPr>
            <p:ph type="sldNum" sz="quarter" idx="12"/>
          </p:nvPr>
        </p:nvSpPr>
        <p:spPr/>
        <p:txBody>
          <a:bodyPr/>
          <a:lstStyle/>
          <a:p>
            <a:fld id="{8790AC17-E518-6942-9915-53B51B2DAB80}" type="slidenum">
              <a:rPr lang="es-EC" smtClean="0"/>
              <a:t>‹Nº›</a:t>
            </a:fld>
            <a:endParaRPr lang="es-EC"/>
          </a:p>
        </p:txBody>
      </p:sp>
    </p:spTree>
    <p:extLst>
      <p:ext uri="{BB962C8B-B14F-4D97-AF65-F5344CB8AC3E}">
        <p14:creationId xmlns:p14="http://schemas.microsoft.com/office/powerpoint/2010/main" val="883731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62E5E9A-248B-BEE7-E138-94F035A263ED}"/>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C"/>
          </a:p>
        </p:txBody>
      </p:sp>
      <p:sp>
        <p:nvSpPr>
          <p:cNvPr id="3" name="Marcador de texto vertical 2">
            <a:extLst>
              <a:ext uri="{FF2B5EF4-FFF2-40B4-BE49-F238E27FC236}">
                <a16:creationId xmlns:a16="http://schemas.microsoft.com/office/drawing/2014/main" id="{3796C933-7F79-E5AB-3E6A-4FB1CA3914FA}"/>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4" name="Marcador de fecha 3">
            <a:extLst>
              <a:ext uri="{FF2B5EF4-FFF2-40B4-BE49-F238E27FC236}">
                <a16:creationId xmlns:a16="http://schemas.microsoft.com/office/drawing/2014/main" id="{43B58367-8DEE-170B-3EDD-F7B89DC7CEE9}"/>
              </a:ext>
            </a:extLst>
          </p:cNvPr>
          <p:cNvSpPr>
            <a:spLocks noGrp="1"/>
          </p:cNvSpPr>
          <p:nvPr>
            <p:ph type="dt" sz="half" idx="10"/>
          </p:nvPr>
        </p:nvSpPr>
        <p:spPr/>
        <p:txBody>
          <a:bodyPr/>
          <a:lstStyle/>
          <a:p>
            <a:fld id="{D36E38E2-8CD1-214B-8036-CC600787765A}" type="datetimeFigureOut">
              <a:rPr lang="es-EC" smtClean="0"/>
              <a:t>10/4/2026</a:t>
            </a:fld>
            <a:endParaRPr lang="es-EC"/>
          </a:p>
        </p:txBody>
      </p:sp>
      <p:sp>
        <p:nvSpPr>
          <p:cNvPr id="5" name="Marcador de pie de página 4">
            <a:extLst>
              <a:ext uri="{FF2B5EF4-FFF2-40B4-BE49-F238E27FC236}">
                <a16:creationId xmlns:a16="http://schemas.microsoft.com/office/drawing/2014/main" id="{765FA7B5-431A-0B38-0BFC-DD198E6279C3}"/>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2AC45648-E844-F7F9-3B5C-1755CB2E7CDF}"/>
              </a:ext>
            </a:extLst>
          </p:cNvPr>
          <p:cNvSpPr>
            <a:spLocks noGrp="1"/>
          </p:cNvSpPr>
          <p:nvPr>
            <p:ph type="sldNum" sz="quarter" idx="12"/>
          </p:nvPr>
        </p:nvSpPr>
        <p:spPr/>
        <p:txBody>
          <a:bodyPr/>
          <a:lstStyle/>
          <a:p>
            <a:fld id="{8790AC17-E518-6942-9915-53B51B2DAB80}" type="slidenum">
              <a:rPr lang="es-EC" smtClean="0"/>
              <a:t>‹Nº›</a:t>
            </a:fld>
            <a:endParaRPr lang="es-EC"/>
          </a:p>
        </p:txBody>
      </p:sp>
    </p:spTree>
    <p:extLst>
      <p:ext uri="{BB962C8B-B14F-4D97-AF65-F5344CB8AC3E}">
        <p14:creationId xmlns:p14="http://schemas.microsoft.com/office/powerpoint/2010/main" val="1388341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1B26F8C-3A77-34DC-52F0-38292DAA0D9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49577" cy="6947807"/>
          </a:xfrm>
          <a:prstGeom prst="rect">
            <a:avLst/>
          </a:prstGeom>
        </p:spPr>
      </p:pic>
      <p:pic>
        <p:nvPicPr>
          <p:cNvPr id="3" name="Imagen 2">
            <a:extLst>
              <a:ext uri="{FF2B5EF4-FFF2-40B4-BE49-F238E27FC236}">
                <a16:creationId xmlns:a16="http://schemas.microsoft.com/office/drawing/2014/main" id="{10E3DD77-2E3E-2D7F-35D4-D360DC685E3E}"/>
              </a:ext>
            </a:extLst>
          </p:cNvPr>
          <p:cNvPicPr>
            <a:picLocks noChangeAspect="1"/>
          </p:cNvPicPr>
          <p:nvPr userDrawn="1"/>
        </p:nvPicPr>
        <p:blipFill>
          <a:blip r:embed="rId3" cstate="email">
            <a:alphaModFix amt="85000"/>
            <a:extLst>
              <a:ext uri="{28A0092B-C50C-407E-A947-70E740481C1C}">
                <a14:useLocalDpi xmlns:a14="http://schemas.microsoft.com/office/drawing/2010/main"/>
              </a:ext>
            </a:extLst>
          </a:blip>
          <a:stretch>
            <a:fillRect/>
          </a:stretch>
        </p:blipFill>
        <p:spPr>
          <a:xfrm>
            <a:off x="0" y="0"/>
            <a:ext cx="12227121" cy="6947806"/>
          </a:xfrm>
          <a:prstGeom prst="rect">
            <a:avLst/>
          </a:prstGeom>
        </p:spPr>
      </p:pic>
      <p:pic>
        <p:nvPicPr>
          <p:cNvPr id="4" name="Imagen 3">
            <a:extLst>
              <a:ext uri="{FF2B5EF4-FFF2-40B4-BE49-F238E27FC236}">
                <a16:creationId xmlns:a16="http://schemas.microsoft.com/office/drawing/2014/main" id="{621B5288-8C35-254F-1815-EBF6F14CE6F7}"/>
              </a:ext>
            </a:extLst>
          </p:cNvPr>
          <p:cNvPicPr>
            <a:picLocks noChangeAspect="1"/>
          </p:cNvPicPr>
          <p:nvPr userDrawn="1"/>
        </p:nvPicPr>
        <p:blipFill rotWithShape="1">
          <a:blip r:embed="rId4" cstate="email">
            <a:alphaModFix amt="80000"/>
            <a:extLst>
              <a:ext uri="{28A0092B-C50C-407E-A947-70E740481C1C}">
                <a14:useLocalDpi xmlns:a14="http://schemas.microsoft.com/office/drawing/2010/main"/>
              </a:ext>
            </a:extLst>
          </a:blip>
          <a:srcRect/>
          <a:stretch/>
        </p:blipFill>
        <p:spPr>
          <a:xfrm>
            <a:off x="546410" y="-42071"/>
            <a:ext cx="11151219" cy="7031947"/>
          </a:xfrm>
          <a:prstGeom prst="rect">
            <a:avLst/>
          </a:prstGeom>
        </p:spPr>
      </p:pic>
      <p:pic>
        <p:nvPicPr>
          <p:cNvPr id="5" name="Imagen 4">
            <a:extLst>
              <a:ext uri="{FF2B5EF4-FFF2-40B4-BE49-F238E27FC236}">
                <a16:creationId xmlns:a16="http://schemas.microsoft.com/office/drawing/2014/main" id="{85658302-0930-F64F-47BC-FFD1AD47FCAF}"/>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4597400" y="5778500"/>
            <a:ext cx="2997200" cy="1079500"/>
          </a:xfrm>
          <a:prstGeom prst="rect">
            <a:avLst/>
          </a:prstGeom>
        </p:spPr>
      </p:pic>
    </p:spTree>
    <p:extLst>
      <p:ext uri="{BB962C8B-B14F-4D97-AF65-F5344CB8AC3E}">
        <p14:creationId xmlns:p14="http://schemas.microsoft.com/office/powerpoint/2010/main" val="2821709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D75EA27-B0AF-6126-9994-0CB4B51B6295}"/>
              </a:ext>
            </a:extLst>
          </p:cNvPr>
          <p:cNvSpPr>
            <a:spLocks noGrp="1"/>
          </p:cNvSpPr>
          <p:nvPr>
            <p:ph type="dt" sz="half" idx="10"/>
          </p:nvPr>
        </p:nvSpPr>
        <p:spPr/>
        <p:txBody>
          <a:bodyPr/>
          <a:lstStyle/>
          <a:p>
            <a:fld id="{D36E38E2-8CD1-214B-8036-CC600787765A}" type="datetimeFigureOut">
              <a:rPr lang="es-EC" smtClean="0"/>
              <a:t>10/4/2026</a:t>
            </a:fld>
            <a:endParaRPr lang="es-EC"/>
          </a:p>
        </p:txBody>
      </p:sp>
      <p:sp>
        <p:nvSpPr>
          <p:cNvPr id="3" name="Marcador de pie de página 2">
            <a:extLst>
              <a:ext uri="{FF2B5EF4-FFF2-40B4-BE49-F238E27FC236}">
                <a16:creationId xmlns:a16="http://schemas.microsoft.com/office/drawing/2014/main" id="{DA090E00-67A4-AB5E-4BCF-D396510272E8}"/>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8DA6FE85-CF0A-A61B-7166-37BA9CA30729}"/>
              </a:ext>
            </a:extLst>
          </p:cNvPr>
          <p:cNvSpPr>
            <a:spLocks noGrp="1"/>
          </p:cNvSpPr>
          <p:nvPr>
            <p:ph type="sldNum" sz="quarter" idx="12"/>
          </p:nvPr>
        </p:nvSpPr>
        <p:spPr/>
        <p:txBody>
          <a:bodyPr/>
          <a:lstStyle/>
          <a:p>
            <a:fld id="{8790AC17-E518-6942-9915-53B51B2DAB80}" type="slidenum">
              <a:rPr lang="es-EC" smtClean="0"/>
              <a:t>‹Nº›</a:t>
            </a:fld>
            <a:endParaRPr lang="es-EC"/>
          </a:p>
        </p:txBody>
      </p:sp>
      <p:pic>
        <p:nvPicPr>
          <p:cNvPr id="15" name="Imagen 14">
            <a:extLst>
              <a:ext uri="{FF2B5EF4-FFF2-40B4-BE49-F238E27FC236}">
                <a16:creationId xmlns:a16="http://schemas.microsoft.com/office/drawing/2014/main" id="{0AFB44FF-0BAE-BC6D-2A6C-16401E6BC4B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275896"/>
            <a:ext cx="1010400" cy="426965"/>
          </a:xfrm>
          <a:prstGeom prst="rect">
            <a:avLst/>
          </a:prstGeom>
        </p:spPr>
      </p:pic>
    </p:spTree>
    <p:extLst>
      <p:ext uri="{BB962C8B-B14F-4D97-AF65-F5344CB8AC3E}">
        <p14:creationId xmlns:p14="http://schemas.microsoft.com/office/powerpoint/2010/main" val="2824067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AB612CF-9BAF-D60A-C3BC-BAC2682DE0F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6444" y="0"/>
            <a:ext cx="2168978" cy="426965"/>
          </a:xfrm>
          <a:prstGeom prst="rect">
            <a:avLst/>
          </a:prstGeom>
        </p:spPr>
      </p:pic>
      <p:pic>
        <p:nvPicPr>
          <p:cNvPr id="3" name="Imagen 2">
            <a:extLst>
              <a:ext uri="{FF2B5EF4-FFF2-40B4-BE49-F238E27FC236}">
                <a16:creationId xmlns:a16="http://schemas.microsoft.com/office/drawing/2014/main" id="{6219E8F2-D5BC-5E4F-B68B-6C12D2EDC64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360354" y="6339696"/>
            <a:ext cx="2632982" cy="518304"/>
          </a:xfrm>
          <a:prstGeom prst="rect">
            <a:avLst/>
          </a:prstGeom>
        </p:spPr>
      </p:pic>
      <p:grpSp>
        <p:nvGrpSpPr>
          <p:cNvPr id="4" name="Grupo 3">
            <a:extLst>
              <a:ext uri="{FF2B5EF4-FFF2-40B4-BE49-F238E27FC236}">
                <a16:creationId xmlns:a16="http://schemas.microsoft.com/office/drawing/2014/main" id="{05B77C43-0BE0-958E-26E7-C8115C9A69D0}"/>
              </a:ext>
            </a:extLst>
          </p:cNvPr>
          <p:cNvGrpSpPr/>
          <p:nvPr userDrawn="1"/>
        </p:nvGrpSpPr>
        <p:grpSpPr>
          <a:xfrm>
            <a:off x="2663598" y="2388314"/>
            <a:ext cx="6864804" cy="2081373"/>
            <a:chOff x="1373066" y="2643027"/>
            <a:chExt cx="6864804" cy="2081373"/>
          </a:xfrm>
        </p:grpSpPr>
        <p:pic>
          <p:nvPicPr>
            <p:cNvPr id="5" name="Imagen 4">
              <a:extLst>
                <a:ext uri="{FF2B5EF4-FFF2-40B4-BE49-F238E27FC236}">
                  <a16:creationId xmlns:a16="http://schemas.microsoft.com/office/drawing/2014/main" id="{7BBA4E28-A25A-182F-E9CD-41FB1413CF2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373066" y="2806344"/>
              <a:ext cx="5331068" cy="1918056"/>
            </a:xfrm>
            <a:prstGeom prst="rect">
              <a:avLst/>
            </a:prstGeom>
          </p:spPr>
        </p:pic>
        <p:pic>
          <p:nvPicPr>
            <p:cNvPr id="6" name="Imagen 5">
              <a:extLst>
                <a:ext uri="{FF2B5EF4-FFF2-40B4-BE49-F238E27FC236}">
                  <a16:creationId xmlns:a16="http://schemas.microsoft.com/office/drawing/2014/main" id="{419BF794-B675-2CD1-2CE2-5DA2646CE1A7}"/>
                </a:ext>
              </a:extLst>
            </p:cNvPr>
            <p:cNvPicPr>
              <a:picLocks noChangeAspect="1"/>
            </p:cNvPicPr>
            <p:nvPr/>
          </p:nvPicPr>
          <p:blipFill>
            <a:blip r:embed="rId5"/>
            <a:srcRect l="69034" r="5925"/>
            <a:stretch/>
          </p:blipFill>
          <p:spPr>
            <a:xfrm>
              <a:off x="6359121" y="2643027"/>
              <a:ext cx="1878749" cy="2081373"/>
            </a:xfrm>
            <a:prstGeom prst="rect">
              <a:avLst/>
            </a:prstGeom>
          </p:spPr>
        </p:pic>
      </p:grpSp>
    </p:spTree>
    <p:extLst>
      <p:ext uri="{BB962C8B-B14F-4D97-AF65-F5344CB8AC3E}">
        <p14:creationId xmlns:p14="http://schemas.microsoft.com/office/powerpoint/2010/main" val="4218494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C7DE1E-0258-A075-C970-1E56A6C29EAE}"/>
              </a:ext>
            </a:extLst>
          </p:cNvPr>
          <p:cNvSpPr>
            <a:spLocks noGrp="1"/>
          </p:cNvSpPr>
          <p:nvPr>
            <p:ph type="title"/>
          </p:nvPr>
        </p:nvSpPr>
        <p:spPr/>
        <p:txBody>
          <a:bodyPr/>
          <a:lstStyle/>
          <a:p>
            <a:r>
              <a:rPr lang="es-MX"/>
              <a:t>Haz clic para modificar el estilo de título del patrón</a:t>
            </a:r>
            <a:endParaRPr lang="es-EC"/>
          </a:p>
        </p:txBody>
      </p:sp>
      <p:sp>
        <p:nvSpPr>
          <p:cNvPr id="3" name="Marcador de contenido 2">
            <a:extLst>
              <a:ext uri="{FF2B5EF4-FFF2-40B4-BE49-F238E27FC236}">
                <a16:creationId xmlns:a16="http://schemas.microsoft.com/office/drawing/2014/main" id="{226AF9BF-1403-4E19-0232-09451852BCB2}"/>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4" name="Marcador de fecha 3">
            <a:extLst>
              <a:ext uri="{FF2B5EF4-FFF2-40B4-BE49-F238E27FC236}">
                <a16:creationId xmlns:a16="http://schemas.microsoft.com/office/drawing/2014/main" id="{AD152515-F4F1-51C9-BE5A-A8106C23E63A}"/>
              </a:ext>
            </a:extLst>
          </p:cNvPr>
          <p:cNvSpPr>
            <a:spLocks noGrp="1"/>
          </p:cNvSpPr>
          <p:nvPr>
            <p:ph type="dt" sz="half" idx="10"/>
          </p:nvPr>
        </p:nvSpPr>
        <p:spPr/>
        <p:txBody>
          <a:bodyPr/>
          <a:lstStyle/>
          <a:p>
            <a:fld id="{D36E38E2-8CD1-214B-8036-CC600787765A}" type="datetimeFigureOut">
              <a:rPr lang="es-EC" smtClean="0"/>
              <a:t>10/4/2026</a:t>
            </a:fld>
            <a:endParaRPr lang="es-EC"/>
          </a:p>
        </p:txBody>
      </p:sp>
      <p:sp>
        <p:nvSpPr>
          <p:cNvPr id="5" name="Marcador de pie de página 4">
            <a:extLst>
              <a:ext uri="{FF2B5EF4-FFF2-40B4-BE49-F238E27FC236}">
                <a16:creationId xmlns:a16="http://schemas.microsoft.com/office/drawing/2014/main" id="{377DA65A-5ADA-4957-7F7C-B7918FBBA1FD}"/>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C5514894-A284-E4E5-F3FF-831F0EA38DC2}"/>
              </a:ext>
            </a:extLst>
          </p:cNvPr>
          <p:cNvSpPr>
            <a:spLocks noGrp="1"/>
          </p:cNvSpPr>
          <p:nvPr>
            <p:ph type="sldNum" sz="quarter" idx="12"/>
          </p:nvPr>
        </p:nvSpPr>
        <p:spPr/>
        <p:txBody>
          <a:bodyPr/>
          <a:lstStyle/>
          <a:p>
            <a:fld id="{8790AC17-E518-6942-9915-53B51B2DAB80}" type="slidenum">
              <a:rPr lang="es-EC" smtClean="0"/>
              <a:t>‹Nº›</a:t>
            </a:fld>
            <a:endParaRPr lang="es-EC"/>
          </a:p>
        </p:txBody>
      </p:sp>
    </p:spTree>
    <p:extLst>
      <p:ext uri="{BB962C8B-B14F-4D97-AF65-F5344CB8AC3E}">
        <p14:creationId xmlns:p14="http://schemas.microsoft.com/office/powerpoint/2010/main" val="1059898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D92782-BEED-D88D-4396-7067ED8CAD0C}"/>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C"/>
          </a:p>
        </p:txBody>
      </p:sp>
      <p:sp>
        <p:nvSpPr>
          <p:cNvPr id="3" name="Marcador de texto 2">
            <a:extLst>
              <a:ext uri="{FF2B5EF4-FFF2-40B4-BE49-F238E27FC236}">
                <a16:creationId xmlns:a16="http://schemas.microsoft.com/office/drawing/2014/main" id="{39EE9F7E-23D6-C3AB-940C-21FC8CF706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3CC2CC2B-361C-3E42-AD1C-E1F29D492F08}"/>
              </a:ext>
            </a:extLst>
          </p:cNvPr>
          <p:cNvSpPr>
            <a:spLocks noGrp="1"/>
          </p:cNvSpPr>
          <p:nvPr>
            <p:ph type="dt" sz="half" idx="10"/>
          </p:nvPr>
        </p:nvSpPr>
        <p:spPr/>
        <p:txBody>
          <a:bodyPr/>
          <a:lstStyle/>
          <a:p>
            <a:fld id="{D36E38E2-8CD1-214B-8036-CC600787765A}" type="datetimeFigureOut">
              <a:rPr lang="es-EC" smtClean="0"/>
              <a:t>10/4/2026</a:t>
            </a:fld>
            <a:endParaRPr lang="es-EC"/>
          </a:p>
        </p:txBody>
      </p:sp>
      <p:sp>
        <p:nvSpPr>
          <p:cNvPr id="5" name="Marcador de pie de página 4">
            <a:extLst>
              <a:ext uri="{FF2B5EF4-FFF2-40B4-BE49-F238E27FC236}">
                <a16:creationId xmlns:a16="http://schemas.microsoft.com/office/drawing/2014/main" id="{CB3AC9F8-D713-D60A-C50F-C1D42BA14A9F}"/>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2A52E9D3-2365-233C-4C36-ED5C14B47D34}"/>
              </a:ext>
            </a:extLst>
          </p:cNvPr>
          <p:cNvSpPr>
            <a:spLocks noGrp="1"/>
          </p:cNvSpPr>
          <p:nvPr>
            <p:ph type="sldNum" sz="quarter" idx="12"/>
          </p:nvPr>
        </p:nvSpPr>
        <p:spPr/>
        <p:txBody>
          <a:bodyPr/>
          <a:lstStyle/>
          <a:p>
            <a:fld id="{8790AC17-E518-6942-9915-53B51B2DAB80}" type="slidenum">
              <a:rPr lang="es-EC" smtClean="0"/>
              <a:t>‹Nº›</a:t>
            </a:fld>
            <a:endParaRPr lang="es-EC"/>
          </a:p>
        </p:txBody>
      </p:sp>
    </p:spTree>
    <p:extLst>
      <p:ext uri="{BB962C8B-B14F-4D97-AF65-F5344CB8AC3E}">
        <p14:creationId xmlns:p14="http://schemas.microsoft.com/office/powerpoint/2010/main" val="3952994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6B0511-8BF4-75FB-FEBF-5D3D2D7852CE}"/>
              </a:ext>
            </a:extLst>
          </p:cNvPr>
          <p:cNvSpPr>
            <a:spLocks noGrp="1"/>
          </p:cNvSpPr>
          <p:nvPr>
            <p:ph type="title"/>
          </p:nvPr>
        </p:nvSpPr>
        <p:spPr/>
        <p:txBody>
          <a:bodyPr/>
          <a:lstStyle/>
          <a:p>
            <a:r>
              <a:rPr lang="es-MX"/>
              <a:t>Haz clic para modificar el estilo de título del patrón</a:t>
            </a:r>
            <a:endParaRPr lang="es-EC"/>
          </a:p>
        </p:txBody>
      </p:sp>
      <p:sp>
        <p:nvSpPr>
          <p:cNvPr id="3" name="Marcador de contenido 2">
            <a:extLst>
              <a:ext uri="{FF2B5EF4-FFF2-40B4-BE49-F238E27FC236}">
                <a16:creationId xmlns:a16="http://schemas.microsoft.com/office/drawing/2014/main" id="{BAE51A95-5BE1-2164-8FE9-2859E9CDB9CD}"/>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4" name="Marcador de contenido 3">
            <a:extLst>
              <a:ext uri="{FF2B5EF4-FFF2-40B4-BE49-F238E27FC236}">
                <a16:creationId xmlns:a16="http://schemas.microsoft.com/office/drawing/2014/main" id="{1429CED5-D6B4-EF47-4E0E-A6CD67C4DC4D}"/>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5" name="Marcador de fecha 4">
            <a:extLst>
              <a:ext uri="{FF2B5EF4-FFF2-40B4-BE49-F238E27FC236}">
                <a16:creationId xmlns:a16="http://schemas.microsoft.com/office/drawing/2014/main" id="{9221C6D9-10DD-7292-D50C-07FF634DA271}"/>
              </a:ext>
            </a:extLst>
          </p:cNvPr>
          <p:cNvSpPr>
            <a:spLocks noGrp="1"/>
          </p:cNvSpPr>
          <p:nvPr>
            <p:ph type="dt" sz="half" idx="10"/>
          </p:nvPr>
        </p:nvSpPr>
        <p:spPr/>
        <p:txBody>
          <a:bodyPr/>
          <a:lstStyle/>
          <a:p>
            <a:fld id="{D36E38E2-8CD1-214B-8036-CC600787765A}" type="datetimeFigureOut">
              <a:rPr lang="es-EC" smtClean="0"/>
              <a:t>10/4/2026</a:t>
            </a:fld>
            <a:endParaRPr lang="es-EC"/>
          </a:p>
        </p:txBody>
      </p:sp>
      <p:sp>
        <p:nvSpPr>
          <p:cNvPr id="6" name="Marcador de pie de página 5">
            <a:extLst>
              <a:ext uri="{FF2B5EF4-FFF2-40B4-BE49-F238E27FC236}">
                <a16:creationId xmlns:a16="http://schemas.microsoft.com/office/drawing/2014/main" id="{7A2DE3BC-DC31-A3FA-CFF5-3268D6C074CD}"/>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F285AF61-A67A-DCBA-5D8D-C0C9D6364E94}"/>
              </a:ext>
            </a:extLst>
          </p:cNvPr>
          <p:cNvSpPr>
            <a:spLocks noGrp="1"/>
          </p:cNvSpPr>
          <p:nvPr>
            <p:ph type="sldNum" sz="quarter" idx="12"/>
          </p:nvPr>
        </p:nvSpPr>
        <p:spPr/>
        <p:txBody>
          <a:bodyPr/>
          <a:lstStyle/>
          <a:p>
            <a:fld id="{8790AC17-E518-6942-9915-53B51B2DAB80}" type="slidenum">
              <a:rPr lang="es-EC" smtClean="0"/>
              <a:t>‹Nº›</a:t>
            </a:fld>
            <a:endParaRPr lang="es-EC"/>
          </a:p>
        </p:txBody>
      </p:sp>
    </p:spTree>
    <p:extLst>
      <p:ext uri="{BB962C8B-B14F-4D97-AF65-F5344CB8AC3E}">
        <p14:creationId xmlns:p14="http://schemas.microsoft.com/office/powerpoint/2010/main" val="4195844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C9D2B5-96AE-1614-05A5-29AF4A58A2C6}"/>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C"/>
          </a:p>
        </p:txBody>
      </p:sp>
      <p:sp>
        <p:nvSpPr>
          <p:cNvPr id="3" name="Marcador de texto 2">
            <a:extLst>
              <a:ext uri="{FF2B5EF4-FFF2-40B4-BE49-F238E27FC236}">
                <a16:creationId xmlns:a16="http://schemas.microsoft.com/office/drawing/2014/main" id="{8CE97EAF-AFBD-6627-9CBF-47FB242CA8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16132775-879E-DD76-F035-8E0C16D7CA56}"/>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5" name="Marcador de texto 4">
            <a:extLst>
              <a:ext uri="{FF2B5EF4-FFF2-40B4-BE49-F238E27FC236}">
                <a16:creationId xmlns:a16="http://schemas.microsoft.com/office/drawing/2014/main" id="{CDBC8DC9-FC7E-03DE-6DBB-E222C0EE77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8C00D699-1771-8AD4-705F-56AD1CC7CD78}"/>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7" name="Marcador de fecha 6">
            <a:extLst>
              <a:ext uri="{FF2B5EF4-FFF2-40B4-BE49-F238E27FC236}">
                <a16:creationId xmlns:a16="http://schemas.microsoft.com/office/drawing/2014/main" id="{625AFEE5-319F-A2AD-E31E-3E4B955256EC}"/>
              </a:ext>
            </a:extLst>
          </p:cNvPr>
          <p:cNvSpPr>
            <a:spLocks noGrp="1"/>
          </p:cNvSpPr>
          <p:nvPr>
            <p:ph type="dt" sz="half" idx="10"/>
          </p:nvPr>
        </p:nvSpPr>
        <p:spPr/>
        <p:txBody>
          <a:bodyPr/>
          <a:lstStyle/>
          <a:p>
            <a:fld id="{D36E38E2-8CD1-214B-8036-CC600787765A}" type="datetimeFigureOut">
              <a:rPr lang="es-EC" smtClean="0"/>
              <a:t>10/4/2026</a:t>
            </a:fld>
            <a:endParaRPr lang="es-EC"/>
          </a:p>
        </p:txBody>
      </p:sp>
      <p:sp>
        <p:nvSpPr>
          <p:cNvPr id="8" name="Marcador de pie de página 7">
            <a:extLst>
              <a:ext uri="{FF2B5EF4-FFF2-40B4-BE49-F238E27FC236}">
                <a16:creationId xmlns:a16="http://schemas.microsoft.com/office/drawing/2014/main" id="{B562BC96-8129-04A7-077D-30B1D895711A}"/>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B2850C51-FE30-CC3B-0DF8-C0FC80D850B1}"/>
              </a:ext>
            </a:extLst>
          </p:cNvPr>
          <p:cNvSpPr>
            <a:spLocks noGrp="1"/>
          </p:cNvSpPr>
          <p:nvPr>
            <p:ph type="sldNum" sz="quarter" idx="12"/>
          </p:nvPr>
        </p:nvSpPr>
        <p:spPr/>
        <p:txBody>
          <a:bodyPr/>
          <a:lstStyle/>
          <a:p>
            <a:fld id="{8790AC17-E518-6942-9915-53B51B2DAB80}" type="slidenum">
              <a:rPr lang="es-EC" smtClean="0"/>
              <a:t>‹Nº›</a:t>
            </a:fld>
            <a:endParaRPr lang="es-EC"/>
          </a:p>
        </p:txBody>
      </p:sp>
    </p:spTree>
    <p:extLst>
      <p:ext uri="{BB962C8B-B14F-4D97-AF65-F5344CB8AC3E}">
        <p14:creationId xmlns:p14="http://schemas.microsoft.com/office/powerpoint/2010/main" val="1245008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37EAB0-41BF-4711-E5EB-0169309EFA9D}"/>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C"/>
          </a:p>
        </p:txBody>
      </p:sp>
      <p:sp>
        <p:nvSpPr>
          <p:cNvPr id="3" name="Marcador de contenido 2">
            <a:extLst>
              <a:ext uri="{FF2B5EF4-FFF2-40B4-BE49-F238E27FC236}">
                <a16:creationId xmlns:a16="http://schemas.microsoft.com/office/drawing/2014/main" id="{1A3952A4-99B0-BB43-2129-31DF6B4B73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4" name="Marcador de texto 3">
            <a:extLst>
              <a:ext uri="{FF2B5EF4-FFF2-40B4-BE49-F238E27FC236}">
                <a16:creationId xmlns:a16="http://schemas.microsoft.com/office/drawing/2014/main" id="{C4B0B186-2E7F-A295-A698-63FA1C6002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33260E8C-DC55-1D75-2F59-8808775380D9}"/>
              </a:ext>
            </a:extLst>
          </p:cNvPr>
          <p:cNvSpPr>
            <a:spLocks noGrp="1"/>
          </p:cNvSpPr>
          <p:nvPr>
            <p:ph type="dt" sz="half" idx="10"/>
          </p:nvPr>
        </p:nvSpPr>
        <p:spPr/>
        <p:txBody>
          <a:bodyPr/>
          <a:lstStyle/>
          <a:p>
            <a:fld id="{D36E38E2-8CD1-214B-8036-CC600787765A}" type="datetimeFigureOut">
              <a:rPr lang="es-EC" smtClean="0"/>
              <a:t>10/4/2026</a:t>
            </a:fld>
            <a:endParaRPr lang="es-EC"/>
          </a:p>
        </p:txBody>
      </p:sp>
      <p:sp>
        <p:nvSpPr>
          <p:cNvPr id="6" name="Marcador de pie de página 5">
            <a:extLst>
              <a:ext uri="{FF2B5EF4-FFF2-40B4-BE49-F238E27FC236}">
                <a16:creationId xmlns:a16="http://schemas.microsoft.com/office/drawing/2014/main" id="{DB837411-8394-7846-51A2-735BA4B1793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627F727-8C63-9E62-3005-D8DE7BD9E598}"/>
              </a:ext>
            </a:extLst>
          </p:cNvPr>
          <p:cNvSpPr>
            <a:spLocks noGrp="1"/>
          </p:cNvSpPr>
          <p:nvPr>
            <p:ph type="sldNum" sz="quarter" idx="12"/>
          </p:nvPr>
        </p:nvSpPr>
        <p:spPr/>
        <p:txBody>
          <a:bodyPr/>
          <a:lstStyle/>
          <a:p>
            <a:fld id="{8790AC17-E518-6942-9915-53B51B2DAB80}" type="slidenum">
              <a:rPr lang="es-EC" smtClean="0"/>
              <a:t>‹Nº›</a:t>
            </a:fld>
            <a:endParaRPr lang="es-EC"/>
          </a:p>
        </p:txBody>
      </p:sp>
    </p:spTree>
    <p:extLst>
      <p:ext uri="{BB962C8B-B14F-4D97-AF65-F5344CB8AC3E}">
        <p14:creationId xmlns:p14="http://schemas.microsoft.com/office/powerpoint/2010/main" val="3451627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84ADFCD2-7EA4-D8B1-644E-6B1D3239A9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C"/>
          </a:p>
        </p:txBody>
      </p:sp>
      <p:sp>
        <p:nvSpPr>
          <p:cNvPr id="3" name="Marcador de texto 2">
            <a:extLst>
              <a:ext uri="{FF2B5EF4-FFF2-40B4-BE49-F238E27FC236}">
                <a16:creationId xmlns:a16="http://schemas.microsoft.com/office/drawing/2014/main" id="{FC634A4B-6143-6207-279D-2E105AE5DD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4" name="Marcador de fecha 3">
            <a:extLst>
              <a:ext uri="{FF2B5EF4-FFF2-40B4-BE49-F238E27FC236}">
                <a16:creationId xmlns:a16="http://schemas.microsoft.com/office/drawing/2014/main" id="{D1907B03-9DC8-2F4D-C2E2-9CAA2F10580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6E38E2-8CD1-214B-8036-CC600787765A}" type="datetimeFigureOut">
              <a:rPr lang="es-EC" smtClean="0"/>
              <a:t>10/4/2026</a:t>
            </a:fld>
            <a:endParaRPr lang="es-EC"/>
          </a:p>
        </p:txBody>
      </p:sp>
      <p:sp>
        <p:nvSpPr>
          <p:cNvPr id="5" name="Marcador de pie de página 4">
            <a:extLst>
              <a:ext uri="{FF2B5EF4-FFF2-40B4-BE49-F238E27FC236}">
                <a16:creationId xmlns:a16="http://schemas.microsoft.com/office/drawing/2014/main" id="{08488A29-2FC1-F693-B753-3254BD88B1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50F70BCB-741F-80A7-530D-E445A52815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0AC17-E518-6942-9915-53B51B2DAB80}" type="slidenum">
              <a:rPr lang="es-EC" smtClean="0"/>
              <a:t>‹Nº›</a:t>
            </a:fld>
            <a:endParaRPr lang="es-EC"/>
          </a:p>
        </p:txBody>
      </p:sp>
    </p:spTree>
    <p:extLst>
      <p:ext uri="{BB962C8B-B14F-4D97-AF65-F5344CB8AC3E}">
        <p14:creationId xmlns:p14="http://schemas.microsoft.com/office/powerpoint/2010/main" val="3273338754"/>
      </p:ext>
    </p:extLst>
  </p:cSld>
  <p:clrMap bg1="lt1" tx1="dk1" bg2="lt2" tx2="dk2" accent1="accent1" accent2="accent2" accent3="accent3" accent4="accent4" accent5="accent5" accent6="accent6" hlink="hlink" folHlink="folHlink"/>
  <p:sldLayoutIdLst>
    <p:sldLayoutId id="2147483660" r:id="rId1"/>
    <p:sldLayoutId id="2147483654" r:id="rId2"/>
    <p:sldLayoutId id="2147483655" r:id="rId3"/>
    <p:sldLayoutId id="2147483649" r:id="rId4"/>
    <p:sldLayoutId id="2147483650" r:id="rId5"/>
    <p:sldLayoutId id="2147483651" r:id="rId6"/>
    <p:sldLayoutId id="2147483652" r:id="rId7"/>
    <p:sldLayoutId id="2147483653" r:id="rId8"/>
    <p:sldLayoutId id="2147483656" r:id="rId9"/>
    <p:sldLayoutId id="2147483657"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5.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mailto:gen_comtransparencia@sri.gob.ec"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sri.gob.ec/transparencia3"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6" name="Google Shape;90;p1">
            <a:extLst>
              <a:ext uri="{FF2B5EF4-FFF2-40B4-BE49-F238E27FC236}">
                <a16:creationId xmlns:a16="http://schemas.microsoft.com/office/drawing/2014/main" id="{93F0D9D1-5191-214F-9D04-C7A7DFDD6B75}"/>
              </a:ext>
            </a:extLst>
          </p:cNvPr>
          <p:cNvSpPr txBox="1"/>
          <p:nvPr/>
        </p:nvSpPr>
        <p:spPr>
          <a:xfrm>
            <a:off x="607573" y="2507135"/>
            <a:ext cx="6145763" cy="840190"/>
          </a:xfrm>
          <a:prstGeom prst="rect">
            <a:avLst/>
          </a:prstGeom>
          <a:noFill/>
          <a:ln>
            <a:noFill/>
          </a:ln>
        </p:spPr>
        <p:txBody>
          <a:bodyPr spcFirstLastPara="1" wrap="square" lIns="91425" tIns="45700" rIns="91425" bIns="45700" anchor="t" anchorCtr="0">
            <a:spAutoFit/>
          </a:bodyPr>
          <a:lstStyle/>
          <a:p>
            <a:pPr eaLnBrk="1" hangingPunct="1">
              <a:lnSpc>
                <a:spcPct val="90000"/>
              </a:lnSpc>
            </a:pPr>
            <a:r>
              <a:rPr lang="es-EC" altLang="es-EC" sz="5400" b="1" dirty="0">
                <a:solidFill>
                  <a:schemeClr val="lt1"/>
                </a:solidFill>
                <a:latin typeface="Arial"/>
                <a:cs typeface="Arial"/>
              </a:rPr>
              <a:t>Transparencia</a:t>
            </a:r>
          </a:p>
        </p:txBody>
      </p:sp>
      <p:sp>
        <p:nvSpPr>
          <p:cNvPr id="8" name="Google Shape;90;p1">
            <a:extLst>
              <a:ext uri="{FF2B5EF4-FFF2-40B4-BE49-F238E27FC236}">
                <a16:creationId xmlns:a16="http://schemas.microsoft.com/office/drawing/2014/main" id="{D8822720-081B-364F-9995-1A2E466DF654}"/>
              </a:ext>
            </a:extLst>
          </p:cNvPr>
          <p:cNvSpPr txBox="1"/>
          <p:nvPr/>
        </p:nvSpPr>
        <p:spPr>
          <a:xfrm>
            <a:off x="6753336" y="3802855"/>
            <a:ext cx="4462670" cy="584735"/>
          </a:xfrm>
          <a:prstGeom prst="rect">
            <a:avLst/>
          </a:prstGeom>
          <a:noFill/>
          <a:ln>
            <a:noFill/>
          </a:ln>
        </p:spPr>
        <p:txBody>
          <a:bodyPr spcFirstLastPara="1" wrap="square" lIns="91425" tIns="45700" rIns="91425" bIns="45700" anchor="t" anchorCtr="0">
            <a:spAutoFit/>
          </a:bodyPr>
          <a:lstStyle/>
          <a:p>
            <a:r>
              <a:rPr lang="es-EC" altLang="es-EC" sz="3200" dirty="0">
                <a:solidFill>
                  <a:schemeClr val="bg1"/>
                </a:solidFill>
                <a:latin typeface="Arial" panose="020B0604020202020204" pitchFamily="34" charset="0"/>
                <a:ea typeface="Open Sans Light" pitchFamily="2" charset="0"/>
                <a:cs typeface="Arial" panose="020B0604020202020204" pitchFamily="34" charset="0"/>
              </a:rPr>
              <a:t>Nro. 2026-04</a:t>
            </a:r>
          </a:p>
        </p:txBody>
      </p:sp>
      <p:sp>
        <p:nvSpPr>
          <p:cNvPr id="2" name="Google Shape;92;p1">
            <a:extLst>
              <a:ext uri="{FF2B5EF4-FFF2-40B4-BE49-F238E27FC236}">
                <a16:creationId xmlns:a16="http://schemas.microsoft.com/office/drawing/2014/main" id="{13ED75D7-D773-887B-7A85-81D5EA2E89FE}"/>
              </a:ext>
            </a:extLst>
          </p:cNvPr>
          <p:cNvSpPr txBox="1"/>
          <p:nvPr/>
        </p:nvSpPr>
        <p:spPr>
          <a:xfrm>
            <a:off x="753835" y="1787979"/>
            <a:ext cx="2906486" cy="584735"/>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s-EC" sz="3200" b="0" i="0" u="none" strike="noStrike" cap="none" dirty="0">
                <a:solidFill>
                  <a:schemeClr val="lt1"/>
                </a:solidFill>
                <a:latin typeface="Arial" panose="020B0604020202020204" pitchFamily="34" charset="0"/>
                <a:ea typeface="Barlow Condensed Medium"/>
                <a:cs typeface="Arial" panose="020B0604020202020204" pitchFamily="34" charset="0"/>
                <a:sym typeface="Barlow Condensed Medium"/>
              </a:rPr>
              <a:t>Comité de </a:t>
            </a:r>
            <a:endParaRPr dirty="0">
              <a:latin typeface="Arial" panose="020B0604020202020204" pitchFamily="34" charset="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2" name="Rectangle 11">
            <a:extLst>
              <a:ext uri="{FF2B5EF4-FFF2-40B4-BE49-F238E27FC236}">
                <a16:creationId xmlns:a16="http://schemas.microsoft.com/office/drawing/2014/main" id="{EF56CF9E-476B-48B5-5938-4C671E40312D}"/>
              </a:ext>
            </a:extLst>
          </p:cNvPr>
          <p:cNvSpPr>
            <a:spLocks noChangeArrowheads="1"/>
          </p:cNvSpPr>
          <p:nvPr/>
        </p:nvSpPr>
        <p:spPr bwMode="auto">
          <a:xfrm>
            <a:off x="1370473" y="1623132"/>
            <a:ext cx="8828002" cy="3611736"/>
          </a:xfrm>
          <a:prstGeom prst="rect">
            <a:avLst/>
          </a:prstGeom>
          <a:noFill/>
          <a:ln>
            <a:noFill/>
          </a:ln>
          <a:effec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just"/>
            <a:r>
              <a:rPr lang="es-ES" dirty="0">
                <a:latin typeface="Arial" panose="020B0604020202020204" pitchFamily="34" charset="0"/>
                <a:ea typeface="Microsoft YaHei" panose="020B0503020204020204" pitchFamily="34" charset="-122"/>
              </a:rPr>
              <a:t>Debido a la extensión de la información que conforme la nueva LOTAIP se debe publicar en la página web de la Institución, la dinámica para exponer los datos será de la siguiente manera:</a:t>
            </a:r>
          </a:p>
          <a:p>
            <a:pPr algn="just"/>
            <a:endParaRPr lang="es-ES" dirty="0">
              <a:latin typeface="Arial" panose="020B0604020202020204" pitchFamily="34" charset="0"/>
              <a:ea typeface="Microsoft YaHei" panose="020B0503020204020204" pitchFamily="34" charset="-122"/>
            </a:endParaRPr>
          </a:p>
          <a:p>
            <a:pPr algn="just"/>
            <a:r>
              <a:rPr lang="es-ES" dirty="0">
                <a:latin typeface="Arial" panose="020B0604020202020204" pitchFamily="34" charset="0"/>
                <a:ea typeface="Microsoft YaHei" panose="020B0503020204020204" pitchFamily="34" charset="-122"/>
              </a:rPr>
              <a:t>Cada unidad administrativa conforme detalla el Art 4. de la Resolución </a:t>
            </a:r>
            <a:r>
              <a:rPr lang="es-EC" dirty="0">
                <a:latin typeface="Arial" panose="020B0604020202020204" pitchFamily="34" charset="0"/>
                <a:ea typeface="Microsoft YaHei" panose="020B0503020204020204" pitchFamily="34" charset="-122"/>
              </a:rPr>
              <a:t>No. NAC-DGERCGC24-00000023, expondrá las matrices en formato de dato abierto; considerando que por cada matriz se debe presentar 3 archivos denominados:</a:t>
            </a:r>
          </a:p>
          <a:p>
            <a:pPr marL="342900" indent="-342900" algn="just">
              <a:buFont typeface="Arial" panose="020B0604020202020204" pitchFamily="34" charset="0"/>
              <a:buChar char="•"/>
            </a:pPr>
            <a:endParaRPr lang="es-EC" dirty="0">
              <a:latin typeface="Arial" panose="020B0604020202020204" pitchFamily="34" charset="0"/>
              <a:ea typeface="Microsoft YaHei" panose="020B0503020204020204" pitchFamily="34" charset="-122"/>
            </a:endParaRPr>
          </a:p>
          <a:p>
            <a:pPr marL="1200150" lvl="1" indent="-457200" algn="just">
              <a:buFont typeface="+mj-lt"/>
              <a:buAutoNum type="arabicPeriod"/>
            </a:pPr>
            <a:r>
              <a:rPr lang="es-EC" dirty="0">
                <a:solidFill>
                  <a:schemeClr val="accent1"/>
                </a:solidFill>
                <a:latin typeface="Arial" panose="020B0604020202020204" pitchFamily="34" charset="0"/>
                <a:ea typeface="Microsoft YaHei" panose="020B0503020204020204" pitchFamily="34" charset="-122"/>
              </a:rPr>
              <a:t>Conjunto de datos</a:t>
            </a:r>
          </a:p>
          <a:p>
            <a:pPr marL="1200150" lvl="1" indent="-457200" algn="just">
              <a:buFont typeface="+mj-lt"/>
              <a:buAutoNum type="arabicPeriod"/>
            </a:pPr>
            <a:r>
              <a:rPr lang="es-EC" dirty="0">
                <a:solidFill>
                  <a:schemeClr val="accent1"/>
                </a:solidFill>
                <a:latin typeface="Arial" panose="020B0604020202020204" pitchFamily="34" charset="0"/>
                <a:ea typeface="Microsoft YaHei" panose="020B0503020204020204" pitchFamily="34" charset="-122"/>
              </a:rPr>
              <a:t>Metadatos</a:t>
            </a:r>
          </a:p>
          <a:p>
            <a:pPr marL="1200150" lvl="1" indent="-457200" algn="just">
              <a:buFont typeface="+mj-lt"/>
              <a:buAutoNum type="arabicPeriod"/>
            </a:pPr>
            <a:r>
              <a:rPr lang="es-EC" dirty="0">
                <a:solidFill>
                  <a:schemeClr val="accent1"/>
                </a:solidFill>
                <a:latin typeface="Arial" panose="020B0604020202020204" pitchFamily="34" charset="0"/>
                <a:ea typeface="Microsoft YaHei" panose="020B0503020204020204" pitchFamily="34" charset="-122"/>
              </a:rPr>
              <a:t>Diccionario de datos</a:t>
            </a:r>
            <a:endParaRPr lang="es-ES" dirty="0">
              <a:solidFill>
                <a:schemeClr val="accent1"/>
              </a:solidFill>
              <a:latin typeface="Arial" panose="020B0604020202020204" pitchFamily="34" charset="0"/>
              <a:ea typeface="Microsoft YaHei" panose="020B0503020204020204" pitchFamily="34" charset="-122"/>
            </a:endParaRPr>
          </a:p>
          <a:p>
            <a:pPr marL="1028700" lvl="1" algn="just">
              <a:buFont typeface="Arial" panose="020B0604020202020204" pitchFamily="34" charset="0"/>
              <a:buChar char="•"/>
            </a:pPr>
            <a:endParaRPr lang="es-ES" dirty="0">
              <a:latin typeface="Arial" panose="020B0604020202020204" pitchFamily="34" charset="0"/>
              <a:ea typeface="Microsoft YaHei" panose="020B0503020204020204" pitchFamily="34" charset="-122"/>
            </a:endParaRPr>
          </a:p>
          <a:p>
            <a:pPr algn="just">
              <a:lnSpc>
                <a:spcPct val="115000"/>
              </a:lnSpc>
              <a:buSzPct val="100000"/>
            </a:pPr>
            <a:endParaRPr lang="es-EC" altLang="es-EC" dirty="0">
              <a:solidFill>
                <a:srgbClr val="767171"/>
              </a:solidFill>
              <a:latin typeface="Arial" panose="020B0604020202020204" pitchFamily="34" charset="0"/>
              <a:ea typeface="Microsoft YaHei" panose="020B0503020204020204" pitchFamily="34" charset="-122"/>
            </a:endParaRPr>
          </a:p>
          <a:p>
            <a:pPr algn="just">
              <a:lnSpc>
                <a:spcPct val="115000"/>
              </a:lnSpc>
              <a:buSzPct val="100000"/>
            </a:pPr>
            <a:endParaRPr lang="es-EC" altLang="es-EC" i="1" dirty="0">
              <a:solidFill>
                <a:srgbClr val="767171"/>
              </a:solidFill>
              <a:latin typeface="Arial" panose="020B0604020202020204" pitchFamily="34" charset="0"/>
              <a:ea typeface="Microsoft YaHei" panose="020B0503020204020204" pitchFamily="34" charset="-122"/>
            </a:endParaRPr>
          </a:p>
          <a:p>
            <a:pPr algn="just">
              <a:lnSpc>
                <a:spcPct val="115000"/>
              </a:lnSpc>
              <a:buSzPct val="100000"/>
            </a:pPr>
            <a:endParaRPr lang="es-EC" altLang="es-EC" dirty="0">
              <a:solidFill>
                <a:srgbClr val="767171"/>
              </a:solidFill>
              <a:latin typeface="Arial" panose="020B0604020202020204" pitchFamily="34" charset="0"/>
              <a:ea typeface="Microsoft YaHei" panose="020B0503020204020204" pitchFamily="34" charset="-122"/>
            </a:endParaRPr>
          </a:p>
          <a:p>
            <a:pPr algn="just">
              <a:lnSpc>
                <a:spcPct val="115000"/>
              </a:lnSpc>
              <a:buSzPct val="100000"/>
            </a:pPr>
            <a:endParaRPr lang="es-EC" altLang="es-EC" dirty="0">
              <a:solidFill>
                <a:srgbClr val="767171"/>
              </a:solidFill>
              <a:latin typeface="Arial" panose="020B0604020202020204" pitchFamily="34" charset="0"/>
              <a:ea typeface="Microsoft YaHei" panose="020B0503020204020204" pitchFamily="34" charset="-122"/>
            </a:endParaRPr>
          </a:p>
        </p:txBody>
      </p:sp>
      <p:sp>
        <p:nvSpPr>
          <p:cNvPr id="3" name="Google Shape;119;p4">
            <a:extLst>
              <a:ext uri="{FF2B5EF4-FFF2-40B4-BE49-F238E27FC236}">
                <a16:creationId xmlns:a16="http://schemas.microsoft.com/office/drawing/2014/main" id="{02443E20-E3F6-8242-A630-09365A0B665B}"/>
              </a:ext>
            </a:extLst>
          </p:cNvPr>
          <p:cNvSpPr txBox="1"/>
          <p:nvPr/>
        </p:nvSpPr>
        <p:spPr>
          <a:xfrm>
            <a:off x="1224169" y="244970"/>
            <a:ext cx="6465935" cy="646290"/>
          </a:xfrm>
          <a:prstGeom prst="rect">
            <a:avLst/>
          </a:prstGeom>
          <a:noFill/>
          <a:ln>
            <a:noFill/>
          </a:ln>
        </p:spPr>
        <p:txBody>
          <a:bodyPr spcFirstLastPara="1" wrap="square" lIns="91425" tIns="45700" rIns="91425" bIns="45700" anchor="t" anchorCtr="0">
            <a:spAutoFit/>
          </a:bodyPr>
          <a:lstStyle/>
          <a:p>
            <a:pPr>
              <a:buFont typeface="Arial" panose="020B0604020202020204" pitchFamily="34" charset="0"/>
              <a:buNone/>
            </a:pPr>
            <a:r>
              <a:rPr lang="es-ES" altLang="es-EC" sz="3600" b="1" dirty="0">
                <a:solidFill>
                  <a:srgbClr val="32266B"/>
                </a:solidFill>
                <a:latin typeface="Barlow Condensed Medium" panose="00000606000000000000" pitchFamily="2" charset="0"/>
                <a:cs typeface="Arial" panose="020B0604020202020204" pitchFamily="34" charset="0"/>
              </a:rPr>
              <a:t>Unidades Poseedoras de la Información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9CBBF109-1E65-278C-8306-D4A094319746}"/>
            </a:ext>
          </a:extLst>
        </p:cNvPr>
        <p:cNvGrpSpPr/>
        <p:nvPr/>
      </p:nvGrpSpPr>
      <p:grpSpPr>
        <a:xfrm>
          <a:off x="0" y="0"/>
          <a:ext cx="0" cy="0"/>
          <a:chOff x="0" y="0"/>
          <a:chExt cx="0" cy="0"/>
        </a:xfrm>
      </p:grpSpPr>
      <p:sp>
        <p:nvSpPr>
          <p:cNvPr id="5" name="Rectángulo: esquinas redondeadas 4">
            <a:extLst>
              <a:ext uri="{FF2B5EF4-FFF2-40B4-BE49-F238E27FC236}">
                <a16:creationId xmlns:a16="http://schemas.microsoft.com/office/drawing/2014/main" id="{08A2F8B6-7DAD-6BAD-B988-442023D1A48B}"/>
              </a:ext>
            </a:extLst>
          </p:cNvPr>
          <p:cNvSpPr/>
          <p:nvPr/>
        </p:nvSpPr>
        <p:spPr>
          <a:xfrm>
            <a:off x="514793" y="1215921"/>
            <a:ext cx="3615068" cy="543592"/>
          </a:xfrm>
          <a:prstGeom prst="roundRect">
            <a:avLst/>
          </a:prstGeom>
          <a:solidFill>
            <a:srgbClr val="E7CC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 name="CuadroTexto 2">
            <a:extLst>
              <a:ext uri="{FF2B5EF4-FFF2-40B4-BE49-F238E27FC236}">
                <a16:creationId xmlns:a16="http://schemas.microsoft.com/office/drawing/2014/main" id="{D796C8A9-43C2-2123-18AF-B14E0FD82F66}"/>
              </a:ext>
            </a:extLst>
          </p:cNvPr>
          <p:cNvSpPr txBox="1"/>
          <p:nvPr/>
        </p:nvSpPr>
        <p:spPr>
          <a:xfrm>
            <a:off x="455425" y="1215921"/>
            <a:ext cx="3877784" cy="535531"/>
          </a:xfrm>
          <a:prstGeom prst="rect">
            <a:avLst/>
          </a:prstGeom>
          <a:solidFill>
            <a:schemeClr val="accent4">
              <a:lumMod val="75000"/>
            </a:schemeClr>
          </a:solidFill>
        </p:spPr>
        <p:txBody>
          <a:bodyPr wrap="square">
            <a:spAutoFit/>
          </a:bodyPr>
          <a:lstStyle/>
          <a:p>
            <a:pPr algn="ctr">
              <a:lnSpc>
                <a:spcPct val="90000"/>
              </a:lnSpc>
            </a:pPr>
            <a:r>
              <a:rPr lang="es-EC" sz="1600" dirty="0">
                <a:solidFill>
                  <a:schemeClr val="bg1"/>
                </a:solidFill>
              </a:rPr>
              <a:t>Dirección Nacional de</a:t>
            </a:r>
          </a:p>
          <a:p>
            <a:pPr algn="ctr">
              <a:lnSpc>
                <a:spcPct val="90000"/>
              </a:lnSpc>
            </a:pPr>
            <a:r>
              <a:rPr lang="es-EC" sz="1600" b="1" dirty="0">
                <a:solidFill>
                  <a:schemeClr val="bg1"/>
                </a:solidFill>
              </a:rPr>
              <a:t>Planificación y Gestión estratégica</a:t>
            </a:r>
          </a:p>
        </p:txBody>
      </p:sp>
      <p:sp>
        <p:nvSpPr>
          <p:cNvPr id="7" name="Rectángulo: esquinas redondeadas 6">
            <a:extLst>
              <a:ext uri="{FF2B5EF4-FFF2-40B4-BE49-F238E27FC236}">
                <a16:creationId xmlns:a16="http://schemas.microsoft.com/office/drawing/2014/main" id="{B299BAEC-891B-ACE4-9BB8-CE4DCCDAB152}"/>
              </a:ext>
            </a:extLst>
          </p:cNvPr>
          <p:cNvSpPr/>
          <p:nvPr/>
        </p:nvSpPr>
        <p:spPr>
          <a:xfrm>
            <a:off x="4536556" y="1244457"/>
            <a:ext cx="3615068" cy="543592"/>
          </a:xfrm>
          <a:prstGeom prst="roundRect">
            <a:avLst/>
          </a:prstGeom>
          <a:solidFill>
            <a:srgbClr val="2CB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7" name="Rectángulo: esquinas redondeadas 16">
            <a:extLst>
              <a:ext uri="{FF2B5EF4-FFF2-40B4-BE49-F238E27FC236}">
                <a16:creationId xmlns:a16="http://schemas.microsoft.com/office/drawing/2014/main" id="{279AFED1-5BA7-9C2D-2263-2335B52CEC53}"/>
              </a:ext>
            </a:extLst>
          </p:cNvPr>
          <p:cNvSpPr/>
          <p:nvPr/>
        </p:nvSpPr>
        <p:spPr>
          <a:xfrm>
            <a:off x="8419208" y="1263119"/>
            <a:ext cx="3428703" cy="54359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5" name="CuadroTexto 14">
            <a:extLst>
              <a:ext uri="{FF2B5EF4-FFF2-40B4-BE49-F238E27FC236}">
                <a16:creationId xmlns:a16="http://schemas.microsoft.com/office/drawing/2014/main" id="{9AC33533-8C00-6857-041C-75C4FABDB8E7}"/>
              </a:ext>
            </a:extLst>
          </p:cNvPr>
          <p:cNvSpPr txBox="1"/>
          <p:nvPr/>
        </p:nvSpPr>
        <p:spPr>
          <a:xfrm>
            <a:off x="4786420" y="1248488"/>
            <a:ext cx="3284560" cy="535531"/>
          </a:xfrm>
          <a:prstGeom prst="rect">
            <a:avLst/>
          </a:prstGeom>
          <a:noFill/>
        </p:spPr>
        <p:txBody>
          <a:bodyPr wrap="square">
            <a:spAutoFit/>
          </a:bodyPr>
          <a:lstStyle/>
          <a:p>
            <a:pPr algn="ctr">
              <a:lnSpc>
                <a:spcPct val="90000"/>
              </a:lnSpc>
            </a:pPr>
            <a:r>
              <a:rPr lang="es-EC" sz="1600" dirty="0">
                <a:solidFill>
                  <a:schemeClr val="bg1"/>
                </a:solidFill>
              </a:rPr>
              <a:t>Dirección Nacional de</a:t>
            </a:r>
          </a:p>
          <a:p>
            <a:pPr algn="ctr">
              <a:lnSpc>
                <a:spcPct val="90000"/>
              </a:lnSpc>
            </a:pPr>
            <a:r>
              <a:rPr lang="es-EC" sz="1600" b="1" dirty="0">
                <a:solidFill>
                  <a:schemeClr val="bg1"/>
                </a:solidFill>
              </a:rPr>
              <a:t>Talento Humano</a:t>
            </a:r>
          </a:p>
        </p:txBody>
      </p:sp>
      <p:sp>
        <p:nvSpPr>
          <p:cNvPr id="18" name="CuadroTexto 17">
            <a:extLst>
              <a:ext uri="{FF2B5EF4-FFF2-40B4-BE49-F238E27FC236}">
                <a16:creationId xmlns:a16="http://schemas.microsoft.com/office/drawing/2014/main" id="{CCB65EE1-1ADF-EFC6-F078-776069C5DDA4}"/>
              </a:ext>
            </a:extLst>
          </p:cNvPr>
          <p:cNvSpPr txBox="1"/>
          <p:nvPr/>
        </p:nvSpPr>
        <p:spPr>
          <a:xfrm>
            <a:off x="8669072" y="1248488"/>
            <a:ext cx="3030279" cy="535531"/>
          </a:xfrm>
          <a:prstGeom prst="rect">
            <a:avLst/>
          </a:prstGeom>
          <a:noFill/>
        </p:spPr>
        <p:txBody>
          <a:bodyPr wrap="square">
            <a:spAutoFit/>
          </a:bodyPr>
          <a:lstStyle/>
          <a:p>
            <a:pPr algn="ctr">
              <a:lnSpc>
                <a:spcPct val="90000"/>
              </a:lnSpc>
            </a:pPr>
            <a:r>
              <a:rPr lang="es-EC" sz="1600" dirty="0">
                <a:solidFill>
                  <a:schemeClr val="bg1"/>
                </a:solidFill>
              </a:rPr>
              <a:t>Dirección Nacional </a:t>
            </a:r>
          </a:p>
          <a:p>
            <a:pPr algn="ctr">
              <a:lnSpc>
                <a:spcPct val="90000"/>
              </a:lnSpc>
            </a:pPr>
            <a:r>
              <a:rPr lang="es-EC" sz="1600" b="1" dirty="0">
                <a:solidFill>
                  <a:schemeClr val="bg1"/>
                </a:solidFill>
              </a:rPr>
              <a:t>Administrativa Financiera</a:t>
            </a:r>
          </a:p>
        </p:txBody>
      </p:sp>
      <p:graphicFrame>
        <p:nvGraphicFramePr>
          <p:cNvPr id="13" name="Tabla 12">
            <a:extLst>
              <a:ext uri="{FF2B5EF4-FFF2-40B4-BE49-F238E27FC236}">
                <a16:creationId xmlns:a16="http://schemas.microsoft.com/office/drawing/2014/main" id="{82D6AAAE-2202-2D18-3846-684285760CFC}"/>
              </a:ext>
            </a:extLst>
          </p:cNvPr>
          <p:cNvGraphicFramePr>
            <a:graphicFrameLocks noGrp="1"/>
          </p:cNvGraphicFramePr>
          <p:nvPr/>
        </p:nvGraphicFramePr>
        <p:xfrm>
          <a:off x="556272" y="1837271"/>
          <a:ext cx="3615069" cy="1230642"/>
        </p:xfrm>
        <a:graphic>
          <a:graphicData uri="http://schemas.openxmlformats.org/drawingml/2006/table">
            <a:tbl>
              <a:tblPr>
                <a:tableStyleId>{5C22544A-7EE6-4342-B048-85BDC9FD1C3A}</a:tableStyleId>
              </a:tblPr>
              <a:tblGrid>
                <a:gridCol w="786484">
                  <a:extLst>
                    <a:ext uri="{9D8B030D-6E8A-4147-A177-3AD203B41FA5}">
                      <a16:colId xmlns:a16="http://schemas.microsoft.com/office/drawing/2014/main" val="1957246654"/>
                    </a:ext>
                  </a:extLst>
                </a:gridCol>
                <a:gridCol w="2828585">
                  <a:extLst>
                    <a:ext uri="{9D8B030D-6E8A-4147-A177-3AD203B41FA5}">
                      <a16:colId xmlns:a16="http://schemas.microsoft.com/office/drawing/2014/main" val="1387101792"/>
                    </a:ext>
                  </a:extLst>
                </a:gridCol>
              </a:tblGrid>
              <a:tr h="165564">
                <a:tc>
                  <a:txBody>
                    <a:bodyPr/>
                    <a:lstStyle/>
                    <a:p>
                      <a:pPr algn="ctr" fontAlgn="ctr"/>
                      <a:r>
                        <a:rPr lang="es-EC" sz="1050" b="1" u="none" strike="noStrike" dirty="0">
                          <a:effectLst/>
                        </a:rPr>
                        <a:t>1.1 </a:t>
                      </a:r>
                      <a:endParaRPr lang="es-EC" sz="1050" b="1"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tc>
                  <a:txBody>
                    <a:bodyPr/>
                    <a:lstStyle/>
                    <a:p>
                      <a:pPr algn="l" fontAlgn="ctr"/>
                      <a:r>
                        <a:rPr lang="es-EC" sz="1050" u="none" strike="noStrike" dirty="0">
                          <a:effectLst/>
                        </a:rPr>
                        <a:t>Estructura Orgánica</a:t>
                      </a:r>
                      <a:endParaRPr lang="es-EC" sz="1050" b="0"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3298813553"/>
                  </a:ext>
                </a:extLst>
              </a:tr>
              <a:tr h="248346">
                <a:tc>
                  <a:txBody>
                    <a:bodyPr/>
                    <a:lstStyle/>
                    <a:p>
                      <a:pPr algn="ctr" fontAlgn="ctr"/>
                      <a:r>
                        <a:rPr lang="es-EC" sz="1050" b="1" u="none" strike="noStrike" dirty="0">
                          <a:effectLst/>
                        </a:rPr>
                        <a:t>1.2 </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Base Legal, Regulaciones, Procedimientos Internos </a:t>
                      </a:r>
                      <a:endParaRPr lang="es-ES"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2222425299"/>
                  </a:ext>
                </a:extLst>
              </a:tr>
              <a:tr h="165564">
                <a:tc>
                  <a:txBody>
                    <a:bodyPr/>
                    <a:lstStyle/>
                    <a:p>
                      <a:pPr algn="ctr" fontAlgn="ctr"/>
                      <a:r>
                        <a:rPr lang="es-EC" sz="1050" b="1" u="none" strike="noStrike" dirty="0">
                          <a:effectLst/>
                        </a:rPr>
                        <a:t>1.3</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C" sz="1050" u="none" strike="noStrike" dirty="0">
                          <a:effectLst/>
                        </a:rPr>
                        <a:t>Metas y Objetivos Unidades</a:t>
                      </a:r>
                      <a:endParaRPr lang="es-EC"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289145990"/>
                  </a:ext>
                </a:extLst>
              </a:tr>
              <a:tr h="165564">
                <a:tc>
                  <a:txBody>
                    <a:bodyPr/>
                    <a:lstStyle/>
                    <a:p>
                      <a:pPr algn="ctr" fontAlgn="ctr"/>
                      <a:r>
                        <a:rPr lang="es-EC" sz="1050" b="1" u="none" strike="noStrike" dirty="0">
                          <a:effectLst/>
                        </a:rPr>
                        <a:t>10</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C" sz="1050" u="none" strike="noStrike" dirty="0">
                          <a:effectLst/>
                        </a:rPr>
                        <a:t>Planes y programas</a:t>
                      </a:r>
                      <a:endParaRPr lang="es-EC"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1765593295"/>
                  </a:ext>
                </a:extLst>
              </a:tr>
              <a:tr h="165564">
                <a:tc>
                  <a:txBody>
                    <a:bodyPr/>
                    <a:lstStyle/>
                    <a:p>
                      <a:pPr algn="ctr" fontAlgn="ctr"/>
                      <a:r>
                        <a:rPr lang="es-EC" sz="1050" b="1" u="none" strike="noStrike" dirty="0">
                          <a:effectLst/>
                        </a:rPr>
                        <a:t>12</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C" sz="1050" u="none" strike="noStrike" dirty="0">
                          <a:effectLst/>
                        </a:rPr>
                        <a:t>Mecanismos rendición cuentas</a:t>
                      </a:r>
                      <a:endParaRPr lang="es-EC"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1684243309"/>
                  </a:ext>
                </a:extLst>
              </a:tr>
              <a:tr h="248346">
                <a:tc>
                  <a:txBody>
                    <a:bodyPr/>
                    <a:lstStyle/>
                    <a:p>
                      <a:pPr algn="ctr" fontAlgn="ctr"/>
                      <a:r>
                        <a:rPr lang="es-EC" sz="1050" b="1" u="none" strike="noStrike" dirty="0">
                          <a:effectLst/>
                        </a:rPr>
                        <a:t>24</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Información relevante para el ejercicio de derechos ODS (Objetivos de desarrollo Sostenible)</a:t>
                      </a:r>
                      <a:endParaRPr lang="es-ES"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814707096"/>
                  </a:ext>
                </a:extLst>
              </a:tr>
            </a:tbl>
          </a:graphicData>
        </a:graphic>
      </p:graphicFrame>
      <p:graphicFrame>
        <p:nvGraphicFramePr>
          <p:cNvPr id="29" name="Tabla 28">
            <a:extLst>
              <a:ext uri="{FF2B5EF4-FFF2-40B4-BE49-F238E27FC236}">
                <a16:creationId xmlns:a16="http://schemas.microsoft.com/office/drawing/2014/main" id="{0111861D-82D7-CD47-E60E-3F0D6DFFA310}"/>
              </a:ext>
            </a:extLst>
          </p:cNvPr>
          <p:cNvGraphicFramePr>
            <a:graphicFrameLocks noGrp="1"/>
          </p:cNvGraphicFramePr>
          <p:nvPr/>
        </p:nvGraphicFramePr>
        <p:xfrm>
          <a:off x="4637275" y="1837271"/>
          <a:ext cx="3416884" cy="1128629"/>
        </p:xfrm>
        <a:graphic>
          <a:graphicData uri="http://schemas.openxmlformats.org/drawingml/2006/table">
            <a:tbl>
              <a:tblPr>
                <a:tableStyleId>{5C22544A-7EE6-4342-B048-85BDC9FD1C3A}</a:tableStyleId>
              </a:tblPr>
              <a:tblGrid>
                <a:gridCol w="743368">
                  <a:extLst>
                    <a:ext uri="{9D8B030D-6E8A-4147-A177-3AD203B41FA5}">
                      <a16:colId xmlns:a16="http://schemas.microsoft.com/office/drawing/2014/main" val="4208485437"/>
                    </a:ext>
                  </a:extLst>
                </a:gridCol>
                <a:gridCol w="2673516">
                  <a:extLst>
                    <a:ext uri="{9D8B030D-6E8A-4147-A177-3AD203B41FA5}">
                      <a16:colId xmlns:a16="http://schemas.microsoft.com/office/drawing/2014/main" val="2548771308"/>
                    </a:ext>
                  </a:extLst>
                </a:gridCol>
              </a:tblGrid>
              <a:tr h="150771">
                <a:tc>
                  <a:txBody>
                    <a:bodyPr/>
                    <a:lstStyle/>
                    <a:p>
                      <a:pPr algn="ctr" fontAlgn="ctr"/>
                      <a:r>
                        <a:rPr lang="es-EC" sz="1050" b="1" u="none" strike="noStrike">
                          <a:effectLst/>
                        </a:rPr>
                        <a:t>2.1 - 2.2</a:t>
                      </a:r>
                      <a:endParaRPr lang="es-EC" sz="1050" b="1" i="0" u="none" strike="noStrike">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Directorio y Distributivo Personal de la entidad</a:t>
                      </a:r>
                      <a:endParaRPr lang="es-ES" sz="1050" b="0"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3153823899"/>
                  </a:ext>
                </a:extLst>
              </a:tr>
              <a:tr h="75385">
                <a:tc>
                  <a:txBody>
                    <a:bodyPr/>
                    <a:lstStyle/>
                    <a:p>
                      <a:pPr algn="ctr" fontAlgn="ctr"/>
                      <a:r>
                        <a:rPr lang="es-EC" sz="1050" b="1" u="none" strike="noStrike" dirty="0">
                          <a:effectLst/>
                        </a:rPr>
                        <a:t>3</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C" sz="1050" u="none" strike="noStrike" dirty="0">
                          <a:effectLst/>
                        </a:rPr>
                        <a:t>Remuneraciones - Ingresos adicionales </a:t>
                      </a:r>
                      <a:endParaRPr lang="es-EC"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1626798774"/>
                  </a:ext>
                </a:extLst>
              </a:tr>
              <a:tr h="168509">
                <a:tc>
                  <a:txBody>
                    <a:bodyPr/>
                    <a:lstStyle/>
                    <a:p>
                      <a:pPr algn="ctr" fontAlgn="ctr"/>
                      <a:r>
                        <a:rPr lang="es-EC" sz="1050" b="1" u="none" strike="noStrike" dirty="0">
                          <a:effectLst/>
                        </a:rPr>
                        <a:t>4</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Detalle de licencias y comisiones</a:t>
                      </a:r>
                      <a:endParaRPr lang="es-ES"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1320789530"/>
                  </a:ext>
                </a:extLst>
              </a:tr>
              <a:tr h="150771">
                <a:tc>
                  <a:txBody>
                    <a:bodyPr/>
                    <a:lstStyle/>
                    <a:p>
                      <a:pPr algn="ctr" fontAlgn="ctr"/>
                      <a:r>
                        <a:rPr lang="es-EC" sz="1050" b="1" u="none" strike="noStrike" dirty="0">
                          <a:effectLst/>
                        </a:rPr>
                        <a:t>15</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Texto íntegro de los contratos colectivos vigentes y reformas</a:t>
                      </a:r>
                      <a:endParaRPr lang="es-ES"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287669341"/>
                  </a:ext>
                </a:extLst>
              </a:tr>
              <a:tr h="150771">
                <a:tc>
                  <a:txBody>
                    <a:bodyPr/>
                    <a:lstStyle/>
                    <a:p>
                      <a:pPr algn="ctr" fontAlgn="ctr"/>
                      <a:r>
                        <a:rPr lang="es-EC" sz="1050" b="1" u="none" strike="noStrike" dirty="0">
                          <a:effectLst/>
                        </a:rPr>
                        <a:t>23</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Detalle personas servidoras públicas con acciones afirmativas</a:t>
                      </a:r>
                      <a:endParaRPr lang="es-ES"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465316984"/>
                  </a:ext>
                </a:extLst>
              </a:tr>
            </a:tbl>
          </a:graphicData>
        </a:graphic>
      </p:graphicFrame>
      <p:graphicFrame>
        <p:nvGraphicFramePr>
          <p:cNvPr id="30" name="Tabla 29">
            <a:extLst>
              <a:ext uri="{FF2B5EF4-FFF2-40B4-BE49-F238E27FC236}">
                <a16:creationId xmlns:a16="http://schemas.microsoft.com/office/drawing/2014/main" id="{2101B028-5F41-AD63-C6F1-13EEA0BC016D}"/>
              </a:ext>
            </a:extLst>
          </p:cNvPr>
          <p:cNvGraphicFramePr>
            <a:graphicFrameLocks noGrp="1"/>
          </p:cNvGraphicFramePr>
          <p:nvPr/>
        </p:nvGraphicFramePr>
        <p:xfrm>
          <a:off x="8604490" y="1837271"/>
          <a:ext cx="3081375" cy="1199405"/>
        </p:xfrm>
        <a:graphic>
          <a:graphicData uri="http://schemas.openxmlformats.org/drawingml/2006/table">
            <a:tbl>
              <a:tblPr>
                <a:tableStyleId>{5C22544A-7EE6-4342-B048-85BDC9FD1C3A}</a:tableStyleId>
              </a:tblPr>
              <a:tblGrid>
                <a:gridCol w="670375">
                  <a:extLst>
                    <a:ext uri="{9D8B030D-6E8A-4147-A177-3AD203B41FA5}">
                      <a16:colId xmlns:a16="http://schemas.microsoft.com/office/drawing/2014/main" val="1306070346"/>
                    </a:ext>
                  </a:extLst>
                </a:gridCol>
                <a:gridCol w="2411000">
                  <a:extLst>
                    <a:ext uri="{9D8B030D-6E8A-4147-A177-3AD203B41FA5}">
                      <a16:colId xmlns:a16="http://schemas.microsoft.com/office/drawing/2014/main" val="2590265345"/>
                    </a:ext>
                  </a:extLst>
                </a:gridCol>
              </a:tblGrid>
              <a:tr h="199901">
                <a:tc>
                  <a:txBody>
                    <a:bodyPr/>
                    <a:lstStyle/>
                    <a:p>
                      <a:pPr algn="ctr" fontAlgn="ctr"/>
                      <a:r>
                        <a:rPr lang="es-EC" sz="1050" b="1" u="none" strike="noStrike" dirty="0">
                          <a:effectLst/>
                        </a:rPr>
                        <a:t>6</a:t>
                      </a:r>
                      <a:endParaRPr lang="es-EC" sz="1050" b="1"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tc>
                  <a:txBody>
                    <a:bodyPr/>
                    <a:lstStyle/>
                    <a:p>
                      <a:pPr algn="l" fontAlgn="ctr"/>
                      <a:r>
                        <a:rPr lang="es-EC" sz="1050" u="none" strike="noStrike" dirty="0">
                          <a:effectLst/>
                        </a:rPr>
                        <a:t>Presupuesto de la Institución </a:t>
                      </a:r>
                      <a:endParaRPr lang="es-EC" sz="1050" b="0"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1028929272"/>
                  </a:ext>
                </a:extLst>
              </a:tr>
              <a:tr h="199901">
                <a:tc>
                  <a:txBody>
                    <a:bodyPr/>
                    <a:lstStyle/>
                    <a:p>
                      <a:pPr algn="ctr" fontAlgn="ctr"/>
                      <a:r>
                        <a:rPr lang="es-EC" sz="1050" b="1" u="none" strike="noStrike" dirty="0">
                          <a:effectLst/>
                        </a:rPr>
                        <a:t>8</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C" sz="1050" u="none" strike="noStrike" dirty="0">
                          <a:effectLst/>
                        </a:rPr>
                        <a:t>Procesos de Contratación pública</a:t>
                      </a:r>
                      <a:endParaRPr lang="es-EC"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3209198328"/>
                  </a:ext>
                </a:extLst>
              </a:tr>
              <a:tr h="199901">
                <a:tc>
                  <a:txBody>
                    <a:bodyPr/>
                    <a:lstStyle/>
                    <a:p>
                      <a:pPr algn="ctr" fontAlgn="ctr"/>
                      <a:r>
                        <a:rPr lang="es-EC" sz="1050" b="1" u="none" strike="noStrike" dirty="0">
                          <a:effectLst/>
                        </a:rPr>
                        <a:t>11</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pt-BR" sz="1050" u="none" strike="noStrike" dirty="0">
                          <a:effectLst/>
                        </a:rPr>
                        <a:t>Contratos de crédito externos o internos</a:t>
                      </a:r>
                      <a:endParaRPr lang="pt-BR"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1121121964"/>
                  </a:ext>
                </a:extLst>
              </a:tr>
              <a:tr h="399801">
                <a:tc>
                  <a:txBody>
                    <a:bodyPr/>
                    <a:lstStyle/>
                    <a:p>
                      <a:pPr algn="ctr" fontAlgn="ctr"/>
                      <a:r>
                        <a:rPr lang="es-EC" sz="1050" b="1" u="none" strike="noStrike" dirty="0">
                          <a:effectLst/>
                        </a:rPr>
                        <a:t>13</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Viáticos informes de trabajo y justificativos de movilización</a:t>
                      </a:r>
                      <a:endParaRPr lang="es-ES"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1846993949"/>
                  </a:ext>
                </a:extLst>
              </a:tr>
              <a:tr h="199901">
                <a:tc>
                  <a:txBody>
                    <a:bodyPr/>
                    <a:lstStyle/>
                    <a:p>
                      <a:pPr algn="ctr" fontAlgn="ctr"/>
                      <a:r>
                        <a:rPr lang="es-EC" sz="1050" b="1" u="none" strike="noStrike" dirty="0">
                          <a:effectLst/>
                        </a:rPr>
                        <a:t>19</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Detalle donativos oficiales y protocolares</a:t>
                      </a:r>
                      <a:endParaRPr lang="es-ES"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2216592309"/>
                  </a:ext>
                </a:extLst>
              </a:tr>
            </a:tbl>
          </a:graphicData>
        </a:graphic>
      </p:graphicFrame>
      <p:sp>
        <p:nvSpPr>
          <p:cNvPr id="20" name="Rectángulo: esquinas redondeadas 19">
            <a:extLst>
              <a:ext uri="{FF2B5EF4-FFF2-40B4-BE49-F238E27FC236}">
                <a16:creationId xmlns:a16="http://schemas.microsoft.com/office/drawing/2014/main" id="{A94CDF47-0F35-03D8-A66B-E96A460A1ACB}"/>
              </a:ext>
            </a:extLst>
          </p:cNvPr>
          <p:cNvSpPr/>
          <p:nvPr/>
        </p:nvSpPr>
        <p:spPr>
          <a:xfrm>
            <a:off x="556272" y="3525716"/>
            <a:ext cx="3615068" cy="589083"/>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1" name="CuadroTexto 20">
            <a:extLst>
              <a:ext uri="{FF2B5EF4-FFF2-40B4-BE49-F238E27FC236}">
                <a16:creationId xmlns:a16="http://schemas.microsoft.com/office/drawing/2014/main" id="{1DC9C481-725F-76C3-0C0D-F9195CD57990}"/>
              </a:ext>
            </a:extLst>
          </p:cNvPr>
          <p:cNvSpPr txBox="1"/>
          <p:nvPr/>
        </p:nvSpPr>
        <p:spPr>
          <a:xfrm>
            <a:off x="405612" y="3572370"/>
            <a:ext cx="3877784" cy="563231"/>
          </a:xfrm>
          <a:prstGeom prst="rect">
            <a:avLst/>
          </a:prstGeom>
          <a:noFill/>
        </p:spPr>
        <p:txBody>
          <a:bodyPr wrap="square">
            <a:spAutoFit/>
          </a:bodyPr>
          <a:lstStyle/>
          <a:p>
            <a:pPr algn="ctr">
              <a:lnSpc>
                <a:spcPct val="90000"/>
              </a:lnSpc>
            </a:pPr>
            <a:r>
              <a:rPr lang="es-EC" sz="1700" dirty="0">
                <a:solidFill>
                  <a:schemeClr val="bg1"/>
                </a:solidFill>
              </a:rPr>
              <a:t>Dirección Nacional de</a:t>
            </a:r>
          </a:p>
          <a:p>
            <a:pPr algn="ctr">
              <a:lnSpc>
                <a:spcPct val="90000"/>
              </a:lnSpc>
            </a:pPr>
            <a:r>
              <a:rPr lang="es-EC" sz="1700" b="1" dirty="0">
                <a:solidFill>
                  <a:schemeClr val="bg1"/>
                </a:solidFill>
              </a:rPr>
              <a:t>Recaudación y Asistencia al Ciudadano</a:t>
            </a:r>
          </a:p>
        </p:txBody>
      </p:sp>
      <p:graphicFrame>
        <p:nvGraphicFramePr>
          <p:cNvPr id="35" name="Tabla 34">
            <a:extLst>
              <a:ext uri="{FF2B5EF4-FFF2-40B4-BE49-F238E27FC236}">
                <a16:creationId xmlns:a16="http://schemas.microsoft.com/office/drawing/2014/main" id="{A10D5C9C-7D30-13B9-8DFC-33AA6C0407C3}"/>
              </a:ext>
            </a:extLst>
          </p:cNvPr>
          <p:cNvGraphicFramePr>
            <a:graphicFrameLocks noGrp="1"/>
          </p:cNvGraphicFramePr>
          <p:nvPr/>
        </p:nvGraphicFramePr>
        <p:xfrm>
          <a:off x="658628" y="4132438"/>
          <a:ext cx="3327400" cy="485775"/>
        </p:xfrm>
        <a:graphic>
          <a:graphicData uri="http://schemas.openxmlformats.org/drawingml/2006/table">
            <a:tbl>
              <a:tblPr>
                <a:tableStyleId>{5C22544A-7EE6-4342-B048-85BDC9FD1C3A}</a:tableStyleId>
              </a:tblPr>
              <a:tblGrid>
                <a:gridCol w="723900">
                  <a:extLst>
                    <a:ext uri="{9D8B030D-6E8A-4147-A177-3AD203B41FA5}">
                      <a16:colId xmlns:a16="http://schemas.microsoft.com/office/drawing/2014/main" val="1288306549"/>
                    </a:ext>
                  </a:extLst>
                </a:gridCol>
                <a:gridCol w="2603500">
                  <a:extLst>
                    <a:ext uri="{9D8B030D-6E8A-4147-A177-3AD203B41FA5}">
                      <a16:colId xmlns:a16="http://schemas.microsoft.com/office/drawing/2014/main" val="3053563869"/>
                    </a:ext>
                  </a:extLst>
                </a:gridCol>
              </a:tblGrid>
              <a:tr h="323850">
                <a:tc>
                  <a:txBody>
                    <a:bodyPr/>
                    <a:lstStyle/>
                    <a:p>
                      <a:pPr algn="ctr" fontAlgn="ctr"/>
                      <a:r>
                        <a:rPr lang="es-EC" sz="1050" b="1" u="none" strike="noStrike" dirty="0">
                          <a:effectLst/>
                        </a:rPr>
                        <a:t>5 - 22</a:t>
                      </a:r>
                      <a:endParaRPr lang="es-EC" sz="1050" b="1"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tc>
                  <a:txBody>
                    <a:bodyPr/>
                    <a:lstStyle/>
                    <a:p>
                      <a:pPr algn="l" fontAlgn="ctr"/>
                      <a:r>
                        <a:rPr lang="es-EC" sz="1050" u="none" strike="noStrike" dirty="0">
                          <a:effectLst/>
                        </a:rPr>
                        <a:t>Servicios -formularios-formatos-trámites</a:t>
                      </a:r>
                      <a:endParaRPr lang="es-EC" sz="1050" b="0"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3484576592"/>
                  </a:ext>
                </a:extLst>
              </a:tr>
              <a:tr h="161925">
                <a:tc>
                  <a:txBody>
                    <a:bodyPr/>
                    <a:lstStyle/>
                    <a:p>
                      <a:pPr algn="ctr" fontAlgn="b"/>
                      <a:endParaRPr lang="es-EC" sz="1050" b="1" i="0" u="none" strike="noStrike">
                        <a:solidFill>
                          <a:srgbClr val="000000"/>
                        </a:solidFill>
                        <a:effectLst/>
                        <a:latin typeface="Calibri" panose="020F0502020204030204" pitchFamily="34" charset="0"/>
                      </a:endParaRPr>
                    </a:p>
                  </a:txBody>
                  <a:tcPr marL="0" marR="0" marT="0" marB="0" anchor="b">
                    <a:lnT w="3175" cap="flat" cmpd="sng" algn="ctr">
                      <a:solidFill>
                        <a:srgbClr val="32266B"/>
                      </a:solidFill>
                      <a:prstDash val="solid"/>
                      <a:round/>
                      <a:headEnd type="none" w="med" len="med"/>
                      <a:tailEnd type="none" w="med" len="med"/>
                    </a:lnT>
                    <a:noFill/>
                  </a:tcPr>
                </a:tc>
                <a:tc>
                  <a:txBody>
                    <a:bodyPr/>
                    <a:lstStyle/>
                    <a:p>
                      <a:pPr algn="l" fontAlgn="b"/>
                      <a:endParaRPr lang="es-EC" sz="1050" b="0" i="0" u="none" strike="noStrike" dirty="0">
                        <a:solidFill>
                          <a:srgbClr val="000000"/>
                        </a:solidFill>
                        <a:effectLst/>
                        <a:latin typeface="Calibri" panose="020F0502020204030204" pitchFamily="34" charset="0"/>
                      </a:endParaRPr>
                    </a:p>
                  </a:txBody>
                  <a:tcPr marL="0" marR="0" marT="0" marB="0" anchor="b">
                    <a:lnT w="3175" cap="flat" cmpd="sng" algn="ctr">
                      <a:solidFill>
                        <a:srgbClr val="32266B"/>
                      </a:solidFill>
                      <a:prstDash val="solid"/>
                      <a:round/>
                      <a:headEnd type="none" w="med" len="med"/>
                      <a:tailEnd type="none" w="med" len="med"/>
                    </a:lnT>
                    <a:noFill/>
                  </a:tcPr>
                </a:tc>
                <a:extLst>
                  <a:ext uri="{0D108BD9-81ED-4DB2-BD59-A6C34878D82A}">
                    <a16:rowId xmlns:a16="http://schemas.microsoft.com/office/drawing/2014/main" val="2234058463"/>
                  </a:ext>
                </a:extLst>
              </a:tr>
            </a:tbl>
          </a:graphicData>
        </a:graphic>
      </p:graphicFrame>
      <p:sp>
        <p:nvSpPr>
          <p:cNvPr id="23" name="Rectángulo: esquinas redondeadas 22">
            <a:extLst>
              <a:ext uri="{FF2B5EF4-FFF2-40B4-BE49-F238E27FC236}">
                <a16:creationId xmlns:a16="http://schemas.microsoft.com/office/drawing/2014/main" id="{298B1031-628D-474A-2AD9-8B00F2B4106D}"/>
              </a:ext>
            </a:extLst>
          </p:cNvPr>
          <p:cNvSpPr/>
          <p:nvPr/>
        </p:nvSpPr>
        <p:spPr>
          <a:xfrm>
            <a:off x="4541732" y="3532205"/>
            <a:ext cx="3615068" cy="543592"/>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aphicFrame>
        <p:nvGraphicFramePr>
          <p:cNvPr id="36" name="Tabla 35">
            <a:extLst>
              <a:ext uri="{FF2B5EF4-FFF2-40B4-BE49-F238E27FC236}">
                <a16:creationId xmlns:a16="http://schemas.microsoft.com/office/drawing/2014/main" id="{ABCF9519-33F0-A90F-805E-8A2511392643}"/>
              </a:ext>
            </a:extLst>
          </p:cNvPr>
          <p:cNvGraphicFramePr>
            <a:graphicFrameLocks noGrp="1"/>
          </p:cNvGraphicFramePr>
          <p:nvPr/>
        </p:nvGraphicFramePr>
        <p:xfrm>
          <a:off x="4683930" y="4095110"/>
          <a:ext cx="3327400" cy="647700"/>
        </p:xfrm>
        <a:graphic>
          <a:graphicData uri="http://schemas.openxmlformats.org/drawingml/2006/table">
            <a:tbl>
              <a:tblPr>
                <a:tableStyleId>{5C22544A-7EE6-4342-B048-85BDC9FD1C3A}</a:tableStyleId>
              </a:tblPr>
              <a:tblGrid>
                <a:gridCol w="723900">
                  <a:extLst>
                    <a:ext uri="{9D8B030D-6E8A-4147-A177-3AD203B41FA5}">
                      <a16:colId xmlns:a16="http://schemas.microsoft.com/office/drawing/2014/main" val="2338256891"/>
                    </a:ext>
                  </a:extLst>
                </a:gridCol>
                <a:gridCol w="2603500">
                  <a:extLst>
                    <a:ext uri="{9D8B030D-6E8A-4147-A177-3AD203B41FA5}">
                      <a16:colId xmlns:a16="http://schemas.microsoft.com/office/drawing/2014/main" val="1151966551"/>
                    </a:ext>
                  </a:extLst>
                </a:gridCol>
              </a:tblGrid>
              <a:tr h="323850">
                <a:tc>
                  <a:txBody>
                    <a:bodyPr/>
                    <a:lstStyle/>
                    <a:p>
                      <a:pPr algn="ctr" fontAlgn="ctr"/>
                      <a:r>
                        <a:rPr lang="es-EC" sz="1050" b="1" u="none" strike="noStrike" dirty="0">
                          <a:effectLst/>
                        </a:rPr>
                        <a:t>9</a:t>
                      </a:r>
                      <a:endParaRPr lang="es-EC" sz="1050" b="1"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Listado de empresas y personas que han incumplido contratos</a:t>
                      </a:r>
                      <a:endParaRPr lang="es-ES" sz="1050" b="0"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4243559809"/>
                  </a:ext>
                </a:extLst>
              </a:tr>
              <a:tr h="323850">
                <a:tc>
                  <a:txBody>
                    <a:bodyPr/>
                    <a:lstStyle/>
                    <a:p>
                      <a:pPr algn="ctr" fontAlgn="ctr"/>
                      <a:r>
                        <a:rPr lang="es-EC" sz="1050" b="1" u="none" strike="noStrike" dirty="0">
                          <a:effectLst/>
                        </a:rPr>
                        <a:t>14</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Responsables del acceso de información pública</a:t>
                      </a:r>
                      <a:endParaRPr lang="es-ES"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987690688"/>
                  </a:ext>
                </a:extLst>
              </a:tr>
            </a:tbl>
          </a:graphicData>
        </a:graphic>
      </p:graphicFrame>
      <p:sp>
        <p:nvSpPr>
          <p:cNvPr id="24" name="CuadroTexto 23">
            <a:extLst>
              <a:ext uri="{FF2B5EF4-FFF2-40B4-BE49-F238E27FC236}">
                <a16:creationId xmlns:a16="http://schemas.microsoft.com/office/drawing/2014/main" id="{87EE3C6C-F404-2724-D419-F6B03BF3B9A3}"/>
              </a:ext>
            </a:extLst>
          </p:cNvPr>
          <p:cNvSpPr txBox="1"/>
          <p:nvPr/>
        </p:nvSpPr>
        <p:spPr>
          <a:xfrm>
            <a:off x="4683930" y="3525716"/>
            <a:ext cx="3030279" cy="535531"/>
          </a:xfrm>
          <a:prstGeom prst="rect">
            <a:avLst/>
          </a:prstGeom>
          <a:noFill/>
        </p:spPr>
        <p:txBody>
          <a:bodyPr wrap="square">
            <a:spAutoFit/>
          </a:bodyPr>
          <a:lstStyle/>
          <a:p>
            <a:pPr algn="ctr">
              <a:lnSpc>
                <a:spcPct val="90000"/>
              </a:lnSpc>
            </a:pPr>
            <a:r>
              <a:rPr lang="es-EC" sz="1600" dirty="0">
                <a:solidFill>
                  <a:schemeClr val="bg1"/>
                </a:solidFill>
              </a:rPr>
              <a:t>Dirección Nacional </a:t>
            </a:r>
          </a:p>
          <a:p>
            <a:pPr algn="ctr">
              <a:lnSpc>
                <a:spcPct val="90000"/>
              </a:lnSpc>
            </a:pPr>
            <a:r>
              <a:rPr lang="es-EC" sz="1600" b="1" dirty="0">
                <a:solidFill>
                  <a:schemeClr val="bg1"/>
                </a:solidFill>
              </a:rPr>
              <a:t>Jurídica</a:t>
            </a:r>
          </a:p>
        </p:txBody>
      </p:sp>
      <p:sp>
        <p:nvSpPr>
          <p:cNvPr id="26" name="Rectángulo: esquinas redondeadas 25">
            <a:extLst>
              <a:ext uri="{FF2B5EF4-FFF2-40B4-BE49-F238E27FC236}">
                <a16:creationId xmlns:a16="http://schemas.microsoft.com/office/drawing/2014/main" id="{47777398-B447-1A09-E002-EAF7F24A7BEF}"/>
              </a:ext>
            </a:extLst>
          </p:cNvPr>
          <p:cNvSpPr/>
          <p:nvPr/>
        </p:nvSpPr>
        <p:spPr>
          <a:xfrm>
            <a:off x="8387060" y="3541528"/>
            <a:ext cx="3615068" cy="54359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7" name="CuadroTexto 26">
            <a:extLst>
              <a:ext uri="{FF2B5EF4-FFF2-40B4-BE49-F238E27FC236}">
                <a16:creationId xmlns:a16="http://schemas.microsoft.com/office/drawing/2014/main" id="{B0C76826-3EBE-F411-884C-B46284F105A7}"/>
              </a:ext>
            </a:extLst>
          </p:cNvPr>
          <p:cNvSpPr txBox="1"/>
          <p:nvPr/>
        </p:nvSpPr>
        <p:spPr>
          <a:xfrm>
            <a:off x="8675502" y="3542283"/>
            <a:ext cx="3030279" cy="535531"/>
          </a:xfrm>
          <a:prstGeom prst="rect">
            <a:avLst/>
          </a:prstGeom>
          <a:noFill/>
        </p:spPr>
        <p:txBody>
          <a:bodyPr wrap="square">
            <a:spAutoFit/>
          </a:bodyPr>
          <a:lstStyle/>
          <a:p>
            <a:pPr algn="ctr">
              <a:lnSpc>
                <a:spcPct val="90000"/>
              </a:lnSpc>
            </a:pPr>
            <a:r>
              <a:rPr lang="es-EC" sz="1600" dirty="0">
                <a:solidFill>
                  <a:schemeClr val="bg1"/>
                </a:solidFill>
              </a:rPr>
              <a:t>Dirección Nacional</a:t>
            </a:r>
          </a:p>
          <a:p>
            <a:pPr algn="ctr">
              <a:lnSpc>
                <a:spcPct val="90000"/>
              </a:lnSpc>
            </a:pPr>
            <a:r>
              <a:rPr lang="es-EC" sz="1600" b="1" dirty="0">
                <a:solidFill>
                  <a:schemeClr val="bg1"/>
                </a:solidFill>
              </a:rPr>
              <a:t>de Tecnología</a:t>
            </a:r>
          </a:p>
        </p:txBody>
      </p:sp>
      <p:graphicFrame>
        <p:nvGraphicFramePr>
          <p:cNvPr id="37" name="Tabla 36">
            <a:extLst>
              <a:ext uri="{FF2B5EF4-FFF2-40B4-BE49-F238E27FC236}">
                <a16:creationId xmlns:a16="http://schemas.microsoft.com/office/drawing/2014/main" id="{0F1DAC50-D11D-9751-C0E8-5E32EB194B79}"/>
              </a:ext>
            </a:extLst>
          </p:cNvPr>
          <p:cNvGraphicFramePr>
            <a:graphicFrameLocks noGrp="1"/>
          </p:cNvGraphicFramePr>
          <p:nvPr/>
        </p:nvGraphicFramePr>
        <p:xfrm>
          <a:off x="8544349" y="4104441"/>
          <a:ext cx="3327400" cy="647700"/>
        </p:xfrm>
        <a:graphic>
          <a:graphicData uri="http://schemas.openxmlformats.org/drawingml/2006/table">
            <a:tbl>
              <a:tblPr>
                <a:tableStyleId>{5C22544A-7EE6-4342-B048-85BDC9FD1C3A}</a:tableStyleId>
              </a:tblPr>
              <a:tblGrid>
                <a:gridCol w="723900">
                  <a:extLst>
                    <a:ext uri="{9D8B030D-6E8A-4147-A177-3AD203B41FA5}">
                      <a16:colId xmlns:a16="http://schemas.microsoft.com/office/drawing/2014/main" val="720933532"/>
                    </a:ext>
                  </a:extLst>
                </a:gridCol>
                <a:gridCol w="2603500">
                  <a:extLst>
                    <a:ext uri="{9D8B030D-6E8A-4147-A177-3AD203B41FA5}">
                      <a16:colId xmlns:a16="http://schemas.microsoft.com/office/drawing/2014/main" val="810297188"/>
                    </a:ext>
                  </a:extLst>
                </a:gridCol>
              </a:tblGrid>
              <a:tr h="323850">
                <a:tc>
                  <a:txBody>
                    <a:bodyPr/>
                    <a:lstStyle/>
                    <a:p>
                      <a:pPr algn="ctr" fontAlgn="ctr"/>
                      <a:r>
                        <a:rPr lang="es-EC" sz="1050" b="1" u="none" strike="noStrike" dirty="0">
                          <a:effectLst/>
                        </a:rPr>
                        <a:t>18</a:t>
                      </a:r>
                      <a:endParaRPr lang="es-EC" sz="1050" b="1"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tc>
                  <a:txBody>
                    <a:bodyPr/>
                    <a:lstStyle/>
                    <a:p>
                      <a:pPr algn="l" fontAlgn="ctr"/>
                      <a:r>
                        <a:rPr lang="es-EC" sz="1050" u="none" strike="noStrike" dirty="0">
                          <a:effectLst/>
                        </a:rPr>
                        <a:t>Detalle de convenios nacionales e internacionales</a:t>
                      </a:r>
                      <a:endParaRPr lang="es-EC" sz="1050" b="0"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563260759"/>
                  </a:ext>
                </a:extLst>
              </a:tr>
              <a:tr h="323850">
                <a:tc>
                  <a:txBody>
                    <a:bodyPr/>
                    <a:lstStyle/>
                    <a:p>
                      <a:pPr algn="ctr" fontAlgn="ctr"/>
                      <a:r>
                        <a:rPr lang="es-EC" sz="1050" b="1" u="none" strike="noStrike" dirty="0">
                          <a:effectLst/>
                        </a:rPr>
                        <a:t>20</a:t>
                      </a:r>
                      <a:endParaRPr lang="es-EC" sz="1050" b="1"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Registro de activos de información frecuente y complementaria</a:t>
                      </a:r>
                      <a:endParaRPr lang="es-ES" sz="1050" b="0" i="0" u="none" strike="noStrike" dirty="0">
                        <a:solidFill>
                          <a:srgbClr val="000000"/>
                        </a:solidFill>
                        <a:effectLst/>
                        <a:latin typeface="Calibri" panose="020F0502020204030204" pitchFamily="34" charset="0"/>
                      </a:endParaRPr>
                    </a:p>
                  </a:txBody>
                  <a:tcPr marL="0" marR="0" marT="0" marB="0" anchor="ctr">
                    <a:lnT w="3175" cap="flat" cmpd="sng" algn="ctr">
                      <a:solidFill>
                        <a:srgbClr val="32266B"/>
                      </a:solidFill>
                      <a:prstDash val="solid"/>
                      <a:round/>
                      <a:headEnd type="none" w="med" len="med"/>
                      <a:tailEnd type="none" w="med" len="med"/>
                    </a:lnT>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1111363445"/>
                  </a:ext>
                </a:extLst>
              </a:tr>
            </a:tbl>
          </a:graphicData>
        </a:graphic>
      </p:graphicFrame>
      <p:sp>
        <p:nvSpPr>
          <p:cNvPr id="40" name="Rectángulo: esquinas redondeadas 39">
            <a:extLst>
              <a:ext uri="{FF2B5EF4-FFF2-40B4-BE49-F238E27FC236}">
                <a16:creationId xmlns:a16="http://schemas.microsoft.com/office/drawing/2014/main" id="{C1CD33AF-4611-3A3D-3451-CD1079E9713B}"/>
              </a:ext>
            </a:extLst>
          </p:cNvPr>
          <p:cNvSpPr/>
          <p:nvPr/>
        </p:nvSpPr>
        <p:spPr>
          <a:xfrm>
            <a:off x="755893" y="4886007"/>
            <a:ext cx="2392490" cy="54359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1" name="CuadroTexto 40">
            <a:extLst>
              <a:ext uri="{FF2B5EF4-FFF2-40B4-BE49-F238E27FC236}">
                <a16:creationId xmlns:a16="http://schemas.microsoft.com/office/drawing/2014/main" id="{D328BA4A-237A-3DDF-9003-D0D3AFE0381C}"/>
              </a:ext>
            </a:extLst>
          </p:cNvPr>
          <p:cNvSpPr txBox="1"/>
          <p:nvPr/>
        </p:nvSpPr>
        <p:spPr>
          <a:xfrm>
            <a:off x="884035" y="4880710"/>
            <a:ext cx="2154868" cy="535531"/>
          </a:xfrm>
          <a:prstGeom prst="rect">
            <a:avLst/>
          </a:prstGeom>
          <a:noFill/>
        </p:spPr>
        <p:txBody>
          <a:bodyPr wrap="square">
            <a:spAutoFit/>
          </a:bodyPr>
          <a:lstStyle/>
          <a:p>
            <a:pPr algn="ctr">
              <a:lnSpc>
                <a:spcPct val="90000"/>
              </a:lnSpc>
            </a:pPr>
            <a:r>
              <a:rPr lang="es-EC" sz="1600" dirty="0">
                <a:solidFill>
                  <a:schemeClr val="bg1"/>
                </a:solidFill>
              </a:rPr>
              <a:t>Departamento de </a:t>
            </a:r>
            <a:r>
              <a:rPr lang="es-EC" sz="1600" b="1" dirty="0">
                <a:solidFill>
                  <a:schemeClr val="bg1"/>
                </a:solidFill>
              </a:rPr>
              <a:t>Asuntos Internos</a:t>
            </a:r>
          </a:p>
        </p:txBody>
      </p:sp>
      <p:graphicFrame>
        <p:nvGraphicFramePr>
          <p:cNvPr id="45" name="Tabla 44">
            <a:extLst>
              <a:ext uri="{FF2B5EF4-FFF2-40B4-BE49-F238E27FC236}">
                <a16:creationId xmlns:a16="http://schemas.microsoft.com/office/drawing/2014/main" id="{00C7E52C-5101-6247-D655-25C2FE21BF6C}"/>
              </a:ext>
            </a:extLst>
          </p:cNvPr>
          <p:cNvGraphicFramePr>
            <a:graphicFrameLocks noGrp="1"/>
          </p:cNvGraphicFramePr>
          <p:nvPr/>
        </p:nvGraphicFramePr>
        <p:xfrm>
          <a:off x="771500" y="5418098"/>
          <a:ext cx="2473254" cy="458858"/>
        </p:xfrm>
        <a:graphic>
          <a:graphicData uri="http://schemas.openxmlformats.org/drawingml/2006/table">
            <a:tbl>
              <a:tblPr>
                <a:tableStyleId>{5C22544A-7EE6-4342-B048-85BDC9FD1C3A}</a:tableStyleId>
              </a:tblPr>
              <a:tblGrid>
                <a:gridCol w="538074">
                  <a:extLst>
                    <a:ext uri="{9D8B030D-6E8A-4147-A177-3AD203B41FA5}">
                      <a16:colId xmlns:a16="http://schemas.microsoft.com/office/drawing/2014/main" val="2042751742"/>
                    </a:ext>
                  </a:extLst>
                </a:gridCol>
                <a:gridCol w="1935180">
                  <a:extLst>
                    <a:ext uri="{9D8B030D-6E8A-4147-A177-3AD203B41FA5}">
                      <a16:colId xmlns:a16="http://schemas.microsoft.com/office/drawing/2014/main" val="3681064147"/>
                    </a:ext>
                  </a:extLst>
                </a:gridCol>
              </a:tblGrid>
              <a:tr h="229429">
                <a:tc>
                  <a:txBody>
                    <a:bodyPr/>
                    <a:lstStyle/>
                    <a:p>
                      <a:pPr algn="ctr" fontAlgn="ctr"/>
                      <a:r>
                        <a:rPr lang="es-EC" sz="1050" b="1" u="none" strike="noStrike" dirty="0">
                          <a:effectLst/>
                        </a:rPr>
                        <a:t>16</a:t>
                      </a:r>
                      <a:endParaRPr lang="es-EC" sz="1050" b="1"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tc>
                  <a:txBody>
                    <a:bodyPr/>
                    <a:lstStyle/>
                    <a:p>
                      <a:pPr algn="l" fontAlgn="ctr"/>
                      <a:r>
                        <a:rPr lang="es-EC" sz="1050" u="none" strike="noStrike" dirty="0">
                          <a:effectLst/>
                        </a:rPr>
                        <a:t>Índice información reservada</a:t>
                      </a:r>
                      <a:endParaRPr lang="es-EC" sz="1050" b="0"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3443108464"/>
                  </a:ext>
                </a:extLst>
              </a:tr>
              <a:tr h="229429">
                <a:tc>
                  <a:txBody>
                    <a:bodyPr/>
                    <a:lstStyle/>
                    <a:p>
                      <a:pPr algn="ctr" fontAlgn="b"/>
                      <a:endParaRPr lang="es-EC" sz="1050" b="1" i="0" u="none" strike="noStrike">
                        <a:solidFill>
                          <a:srgbClr val="000000"/>
                        </a:solidFill>
                        <a:effectLst/>
                        <a:latin typeface="Calibri" panose="020F0502020204030204" pitchFamily="34" charset="0"/>
                      </a:endParaRPr>
                    </a:p>
                  </a:txBody>
                  <a:tcPr marL="0" marR="0" marT="0" marB="0" anchor="b">
                    <a:lnT w="3175" cap="flat" cmpd="sng" algn="ctr">
                      <a:solidFill>
                        <a:srgbClr val="32266B"/>
                      </a:solidFill>
                      <a:prstDash val="solid"/>
                      <a:round/>
                      <a:headEnd type="none" w="med" len="med"/>
                      <a:tailEnd type="none" w="med" len="med"/>
                    </a:lnT>
                    <a:noFill/>
                  </a:tcPr>
                </a:tc>
                <a:tc>
                  <a:txBody>
                    <a:bodyPr/>
                    <a:lstStyle/>
                    <a:p>
                      <a:pPr algn="l" fontAlgn="b"/>
                      <a:endParaRPr lang="es-EC" sz="1050" b="0" i="0" u="none" strike="noStrike" dirty="0">
                        <a:solidFill>
                          <a:srgbClr val="000000"/>
                        </a:solidFill>
                        <a:effectLst/>
                        <a:latin typeface="Calibri" panose="020F0502020204030204" pitchFamily="34" charset="0"/>
                      </a:endParaRPr>
                    </a:p>
                  </a:txBody>
                  <a:tcPr marL="0" marR="0" marT="0" marB="0" anchor="b">
                    <a:lnT w="3175" cap="flat" cmpd="sng" algn="ctr">
                      <a:solidFill>
                        <a:srgbClr val="32266B"/>
                      </a:solidFill>
                      <a:prstDash val="solid"/>
                      <a:round/>
                      <a:headEnd type="none" w="med" len="med"/>
                      <a:tailEnd type="none" w="med" len="med"/>
                    </a:lnT>
                    <a:noFill/>
                  </a:tcPr>
                </a:tc>
                <a:extLst>
                  <a:ext uri="{0D108BD9-81ED-4DB2-BD59-A6C34878D82A}">
                    <a16:rowId xmlns:a16="http://schemas.microsoft.com/office/drawing/2014/main" val="3159591045"/>
                  </a:ext>
                </a:extLst>
              </a:tr>
            </a:tbl>
          </a:graphicData>
        </a:graphic>
      </p:graphicFrame>
      <p:sp>
        <p:nvSpPr>
          <p:cNvPr id="42" name="Rectángulo: esquinas redondeadas 41">
            <a:extLst>
              <a:ext uri="{FF2B5EF4-FFF2-40B4-BE49-F238E27FC236}">
                <a16:creationId xmlns:a16="http://schemas.microsoft.com/office/drawing/2014/main" id="{BBB205D3-788D-7874-E10E-BF1C87D38DE8}"/>
              </a:ext>
            </a:extLst>
          </p:cNvPr>
          <p:cNvSpPr/>
          <p:nvPr/>
        </p:nvSpPr>
        <p:spPr>
          <a:xfrm>
            <a:off x="3267704" y="4904669"/>
            <a:ext cx="2927282" cy="54359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3" name="CuadroTexto 42">
            <a:extLst>
              <a:ext uri="{FF2B5EF4-FFF2-40B4-BE49-F238E27FC236}">
                <a16:creationId xmlns:a16="http://schemas.microsoft.com/office/drawing/2014/main" id="{B669C5CE-CEC2-3402-9EAA-1BF24FC666EA}"/>
              </a:ext>
            </a:extLst>
          </p:cNvPr>
          <p:cNvSpPr txBox="1"/>
          <p:nvPr/>
        </p:nvSpPr>
        <p:spPr>
          <a:xfrm>
            <a:off x="3171333" y="4871379"/>
            <a:ext cx="2924667" cy="535531"/>
          </a:xfrm>
          <a:prstGeom prst="rect">
            <a:avLst/>
          </a:prstGeom>
          <a:noFill/>
        </p:spPr>
        <p:txBody>
          <a:bodyPr wrap="square">
            <a:spAutoFit/>
          </a:bodyPr>
          <a:lstStyle/>
          <a:p>
            <a:pPr algn="ctr">
              <a:lnSpc>
                <a:spcPct val="90000"/>
              </a:lnSpc>
            </a:pPr>
            <a:r>
              <a:rPr lang="es-EC" sz="1600" dirty="0">
                <a:solidFill>
                  <a:schemeClr val="bg1"/>
                </a:solidFill>
              </a:rPr>
              <a:t>Dirección General </a:t>
            </a:r>
          </a:p>
          <a:p>
            <a:pPr algn="ctr">
              <a:lnSpc>
                <a:spcPct val="90000"/>
              </a:lnSpc>
            </a:pPr>
            <a:r>
              <a:rPr lang="es-EC" sz="1600" b="1" dirty="0">
                <a:solidFill>
                  <a:schemeClr val="bg1"/>
                </a:solidFill>
              </a:rPr>
              <a:t>Coordinación de Despacho</a:t>
            </a:r>
          </a:p>
        </p:txBody>
      </p:sp>
      <p:graphicFrame>
        <p:nvGraphicFramePr>
          <p:cNvPr id="46" name="Tabla 45">
            <a:extLst>
              <a:ext uri="{FF2B5EF4-FFF2-40B4-BE49-F238E27FC236}">
                <a16:creationId xmlns:a16="http://schemas.microsoft.com/office/drawing/2014/main" id="{FA3456A7-7389-9212-BFCA-D52BF9790846}"/>
              </a:ext>
            </a:extLst>
          </p:cNvPr>
          <p:cNvGraphicFramePr>
            <a:graphicFrameLocks noGrp="1"/>
          </p:cNvGraphicFramePr>
          <p:nvPr/>
        </p:nvGraphicFramePr>
        <p:xfrm>
          <a:off x="3302355" y="5437836"/>
          <a:ext cx="2829742" cy="467275"/>
        </p:xfrm>
        <a:graphic>
          <a:graphicData uri="http://schemas.openxmlformats.org/drawingml/2006/table">
            <a:tbl>
              <a:tblPr>
                <a:tableStyleId>{5C22544A-7EE6-4342-B048-85BDC9FD1C3A}</a:tableStyleId>
              </a:tblPr>
              <a:tblGrid>
                <a:gridCol w="615631">
                  <a:extLst>
                    <a:ext uri="{9D8B030D-6E8A-4147-A177-3AD203B41FA5}">
                      <a16:colId xmlns:a16="http://schemas.microsoft.com/office/drawing/2014/main" val="4198241379"/>
                    </a:ext>
                  </a:extLst>
                </a:gridCol>
                <a:gridCol w="2214111">
                  <a:extLst>
                    <a:ext uri="{9D8B030D-6E8A-4147-A177-3AD203B41FA5}">
                      <a16:colId xmlns:a16="http://schemas.microsoft.com/office/drawing/2014/main" val="1541254633"/>
                    </a:ext>
                  </a:extLst>
                </a:gridCol>
              </a:tblGrid>
              <a:tr h="259715">
                <a:tc>
                  <a:txBody>
                    <a:bodyPr/>
                    <a:lstStyle/>
                    <a:p>
                      <a:pPr algn="ctr" fontAlgn="ctr"/>
                      <a:r>
                        <a:rPr lang="es-EC" sz="1050" b="1" u="none" strike="noStrike" dirty="0">
                          <a:effectLst/>
                        </a:rPr>
                        <a:t>17</a:t>
                      </a:r>
                      <a:endParaRPr lang="es-EC" sz="1050" b="1"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tc>
                  <a:txBody>
                    <a:bodyPr/>
                    <a:lstStyle/>
                    <a:p>
                      <a:pPr algn="l" fontAlgn="ctr"/>
                      <a:r>
                        <a:rPr lang="es-EC" sz="1050" u="none" strike="noStrike" dirty="0">
                          <a:effectLst/>
                        </a:rPr>
                        <a:t>Audiencias y reuniones autoridades</a:t>
                      </a:r>
                      <a:endParaRPr lang="es-EC" sz="1050" b="0"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1489124900"/>
                  </a:ext>
                </a:extLst>
              </a:tr>
              <a:tr h="207560">
                <a:tc>
                  <a:txBody>
                    <a:bodyPr/>
                    <a:lstStyle/>
                    <a:p>
                      <a:pPr algn="ctr" fontAlgn="b"/>
                      <a:endParaRPr lang="es-EC" sz="1050" b="1" i="0" u="none" strike="noStrike">
                        <a:solidFill>
                          <a:srgbClr val="000000"/>
                        </a:solidFill>
                        <a:effectLst/>
                        <a:latin typeface="Calibri" panose="020F0502020204030204" pitchFamily="34" charset="0"/>
                      </a:endParaRPr>
                    </a:p>
                  </a:txBody>
                  <a:tcPr marL="0" marR="0" marT="0" marB="0" anchor="b">
                    <a:lnT w="3175" cap="flat" cmpd="sng" algn="ctr">
                      <a:solidFill>
                        <a:srgbClr val="32266B"/>
                      </a:solidFill>
                      <a:prstDash val="solid"/>
                      <a:round/>
                      <a:headEnd type="none" w="med" len="med"/>
                      <a:tailEnd type="none" w="med" len="med"/>
                    </a:lnT>
                    <a:noFill/>
                  </a:tcPr>
                </a:tc>
                <a:tc>
                  <a:txBody>
                    <a:bodyPr/>
                    <a:lstStyle/>
                    <a:p>
                      <a:pPr algn="l" fontAlgn="b"/>
                      <a:endParaRPr lang="es-EC" sz="1050" b="0" i="0" u="none" strike="noStrike" dirty="0">
                        <a:solidFill>
                          <a:srgbClr val="000000"/>
                        </a:solidFill>
                        <a:effectLst/>
                        <a:latin typeface="Calibri" panose="020F0502020204030204" pitchFamily="34" charset="0"/>
                      </a:endParaRPr>
                    </a:p>
                  </a:txBody>
                  <a:tcPr marL="0" marR="0" marT="0" marB="0" anchor="b">
                    <a:lnT w="3175" cap="flat" cmpd="sng" algn="ctr">
                      <a:solidFill>
                        <a:srgbClr val="32266B"/>
                      </a:solidFill>
                      <a:prstDash val="solid"/>
                      <a:round/>
                      <a:headEnd type="none" w="med" len="med"/>
                      <a:tailEnd type="none" w="med" len="med"/>
                    </a:lnT>
                    <a:noFill/>
                  </a:tcPr>
                </a:tc>
                <a:extLst>
                  <a:ext uri="{0D108BD9-81ED-4DB2-BD59-A6C34878D82A}">
                    <a16:rowId xmlns:a16="http://schemas.microsoft.com/office/drawing/2014/main" val="3681564659"/>
                  </a:ext>
                </a:extLst>
              </a:tr>
            </a:tbl>
          </a:graphicData>
        </a:graphic>
      </p:graphicFrame>
      <p:sp>
        <p:nvSpPr>
          <p:cNvPr id="38" name="Rectángulo: esquinas redondeadas 37">
            <a:extLst>
              <a:ext uri="{FF2B5EF4-FFF2-40B4-BE49-F238E27FC236}">
                <a16:creationId xmlns:a16="http://schemas.microsoft.com/office/drawing/2014/main" id="{49C8E938-E409-3437-18C8-AD3A9DBD473F}"/>
              </a:ext>
            </a:extLst>
          </p:cNvPr>
          <p:cNvSpPr/>
          <p:nvPr/>
        </p:nvSpPr>
        <p:spPr>
          <a:xfrm>
            <a:off x="6376123" y="4890040"/>
            <a:ext cx="2617088" cy="54359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9" name="CuadroTexto 38">
            <a:extLst>
              <a:ext uri="{FF2B5EF4-FFF2-40B4-BE49-F238E27FC236}">
                <a16:creationId xmlns:a16="http://schemas.microsoft.com/office/drawing/2014/main" id="{DC7928BC-33A1-9407-0BA5-091003F6791A}"/>
              </a:ext>
            </a:extLst>
          </p:cNvPr>
          <p:cNvSpPr txBox="1"/>
          <p:nvPr/>
        </p:nvSpPr>
        <p:spPr>
          <a:xfrm>
            <a:off x="6394007" y="4875409"/>
            <a:ext cx="2428924" cy="535531"/>
          </a:xfrm>
          <a:prstGeom prst="rect">
            <a:avLst/>
          </a:prstGeom>
          <a:noFill/>
        </p:spPr>
        <p:txBody>
          <a:bodyPr wrap="square">
            <a:spAutoFit/>
          </a:bodyPr>
          <a:lstStyle/>
          <a:p>
            <a:pPr algn="ctr">
              <a:lnSpc>
                <a:spcPct val="90000"/>
              </a:lnSpc>
            </a:pPr>
            <a:r>
              <a:rPr lang="es-EC" sz="1600" dirty="0">
                <a:solidFill>
                  <a:schemeClr val="bg1"/>
                </a:solidFill>
              </a:rPr>
              <a:t>Dirección Nacional de</a:t>
            </a:r>
            <a:endParaRPr lang="es-EC" sz="1600" b="1" dirty="0">
              <a:solidFill>
                <a:schemeClr val="bg1"/>
              </a:solidFill>
            </a:endParaRPr>
          </a:p>
          <a:p>
            <a:pPr algn="ctr">
              <a:lnSpc>
                <a:spcPct val="90000"/>
              </a:lnSpc>
            </a:pPr>
            <a:r>
              <a:rPr lang="es-EC" sz="1600" b="1" dirty="0">
                <a:solidFill>
                  <a:schemeClr val="bg1"/>
                </a:solidFill>
              </a:rPr>
              <a:t>Auditoría Interna</a:t>
            </a:r>
          </a:p>
        </p:txBody>
      </p:sp>
      <p:graphicFrame>
        <p:nvGraphicFramePr>
          <p:cNvPr id="44" name="Tabla 43">
            <a:extLst>
              <a:ext uri="{FF2B5EF4-FFF2-40B4-BE49-F238E27FC236}">
                <a16:creationId xmlns:a16="http://schemas.microsoft.com/office/drawing/2014/main" id="{897270B5-9C38-8F0C-7D15-7DF4CA1036EB}"/>
              </a:ext>
            </a:extLst>
          </p:cNvPr>
          <p:cNvGraphicFramePr>
            <a:graphicFrameLocks noGrp="1"/>
          </p:cNvGraphicFramePr>
          <p:nvPr/>
        </p:nvGraphicFramePr>
        <p:xfrm>
          <a:off x="6414989" y="5423204"/>
          <a:ext cx="2473254" cy="485775"/>
        </p:xfrm>
        <a:graphic>
          <a:graphicData uri="http://schemas.openxmlformats.org/drawingml/2006/table">
            <a:tbl>
              <a:tblPr>
                <a:tableStyleId>{5C22544A-7EE6-4342-B048-85BDC9FD1C3A}</a:tableStyleId>
              </a:tblPr>
              <a:tblGrid>
                <a:gridCol w="538074">
                  <a:extLst>
                    <a:ext uri="{9D8B030D-6E8A-4147-A177-3AD203B41FA5}">
                      <a16:colId xmlns:a16="http://schemas.microsoft.com/office/drawing/2014/main" val="2109933496"/>
                    </a:ext>
                  </a:extLst>
                </a:gridCol>
                <a:gridCol w="1935180">
                  <a:extLst>
                    <a:ext uri="{9D8B030D-6E8A-4147-A177-3AD203B41FA5}">
                      <a16:colId xmlns:a16="http://schemas.microsoft.com/office/drawing/2014/main" val="4055013164"/>
                    </a:ext>
                  </a:extLst>
                </a:gridCol>
              </a:tblGrid>
              <a:tr h="323850">
                <a:tc>
                  <a:txBody>
                    <a:bodyPr/>
                    <a:lstStyle/>
                    <a:p>
                      <a:pPr algn="ctr" fontAlgn="ctr"/>
                      <a:r>
                        <a:rPr lang="es-EC" sz="1050" b="1" u="none" strike="noStrike" dirty="0">
                          <a:effectLst/>
                        </a:rPr>
                        <a:t>7</a:t>
                      </a:r>
                      <a:endParaRPr lang="es-EC" sz="1050" b="1"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tc>
                  <a:txBody>
                    <a:bodyPr/>
                    <a:lstStyle/>
                    <a:p>
                      <a:pPr algn="l" fontAlgn="ctr"/>
                      <a:r>
                        <a:rPr lang="es-ES" sz="1050" u="none" strike="noStrike" dirty="0">
                          <a:effectLst/>
                        </a:rPr>
                        <a:t>Resultados de las auditorías internas y Gubernamentales</a:t>
                      </a:r>
                      <a:endParaRPr lang="es-ES" sz="1050" b="0" i="0" u="none" strike="noStrike" dirty="0">
                        <a:solidFill>
                          <a:srgbClr val="000000"/>
                        </a:solidFill>
                        <a:effectLst/>
                        <a:latin typeface="Calibri" panose="020F0502020204030204" pitchFamily="34" charset="0"/>
                      </a:endParaRPr>
                    </a:p>
                  </a:txBody>
                  <a:tcPr marL="0" marR="0" marT="0" marB="0" anchor="ctr">
                    <a:lnB w="3175" cap="flat" cmpd="sng" algn="ctr">
                      <a:solidFill>
                        <a:srgbClr val="32266B"/>
                      </a:solidFill>
                      <a:prstDash val="solid"/>
                      <a:round/>
                      <a:headEnd type="none" w="med" len="med"/>
                      <a:tailEnd type="none" w="med" len="med"/>
                    </a:lnB>
                    <a:noFill/>
                  </a:tcPr>
                </a:tc>
                <a:extLst>
                  <a:ext uri="{0D108BD9-81ED-4DB2-BD59-A6C34878D82A}">
                    <a16:rowId xmlns:a16="http://schemas.microsoft.com/office/drawing/2014/main" val="2041866312"/>
                  </a:ext>
                </a:extLst>
              </a:tr>
              <a:tr h="161925">
                <a:tc>
                  <a:txBody>
                    <a:bodyPr/>
                    <a:lstStyle/>
                    <a:p>
                      <a:pPr algn="ctr" fontAlgn="b"/>
                      <a:endParaRPr lang="es-EC" sz="1050" b="1" i="0" u="none" strike="noStrike" dirty="0">
                        <a:solidFill>
                          <a:srgbClr val="000000"/>
                        </a:solidFill>
                        <a:effectLst/>
                        <a:latin typeface="Calibri" panose="020F0502020204030204" pitchFamily="34" charset="0"/>
                      </a:endParaRPr>
                    </a:p>
                  </a:txBody>
                  <a:tcPr marL="0" marR="0" marT="0" marB="0" anchor="b">
                    <a:lnT w="3175" cap="flat" cmpd="sng" algn="ctr">
                      <a:solidFill>
                        <a:srgbClr val="32266B"/>
                      </a:solidFill>
                      <a:prstDash val="solid"/>
                      <a:round/>
                      <a:headEnd type="none" w="med" len="med"/>
                      <a:tailEnd type="none" w="med" len="med"/>
                    </a:lnT>
                    <a:noFill/>
                  </a:tcPr>
                </a:tc>
                <a:tc>
                  <a:txBody>
                    <a:bodyPr/>
                    <a:lstStyle/>
                    <a:p>
                      <a:pPr algn="l" fontAlgn="b"/>
                      <a:endParaRPr lang="es-EC" sz="1050" b="0" i="0" u="none" strike="noStrike" dirty="0">
                        <a:solidFill>
                          <a:srgbClr val="000000"/>
                        </a:solidFill>
                        <a:effectLst/>
                        <a:latin typeface="Calibri" panose="020F0502020204030204" pitchFamily="34" charset="0"/>
                      </a:endParaRPr>
                    </a:p>
                  </a:txBody>
                  <a:tcPr marL="0" marR="0" marT="0" marB="0" anchor="b">
                    <a:lnT w="3175" cap="flat" cmpd="sng" algn="ctr">
                      <a:solidFill>
                        <a:srgbClr val="32266B"/>
                      </a:solidFill>
                      <a:prstDash val="solid"/>
                      <a:round/>
                      <a:headEnd type="none" w="med" len="med"/>
                      <a:tailEnd type="none" w="med" len="med"/>
                    </a:lnT>
                    <a:noFill/>
                  </a:tcPr>
                </a:tc>
                <a:extLst>
                  <a:ext uri="{0D108BD9-81ED-4DB2-BD59-A6C34878D82A}">
                    <a16:rowId xmlns:a16="http://schemas.microsoft.com/office/drawing/2014/main" val="3003617517"/>
                  </a:ext>
                </a:extLst>
              </a:tr>
            </a:tbl>
          </a:graphicData>
        </a:graphic>
      </p:graphicFrame>
      <p:sp>
        <p:nvSpPr>
          <p:cNvPr id="31" name="Rectángulo 30">
            <a:extLst>
              <a:ext uri="{FF2B5EF4-FFF2-40B4-BE49-F238E27FC236}">
                <a16:creationId xmlns:a16="http://schemas.microsoft.com/office/drawing/2014/main" id="{63D575B5-4345-63B3-42C1-311DD6D0F3C6}"/>
              </a:ext>
            </a:extLst>
          </p:cNvPr>
          <p:cNvSpPr/>
          <p:nvPr/>
        </p:nvSpPr>
        <p:spPr>
          <a:xfrm>
            <a:off x="9213214" y="4914799"/>
            <a:ext cx="2757552" cy="9316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aphicFrame>
        <p:nvGraphicFramePr>
          <p:cNvPr id="22" name="Tabla 21">
            <a:extLst>
              <a:ext uri="{FF2B5EF4-FFF2-40B4-BE49-F238E27FC236}">
                <a16:creationId xmlns:a16="http://schemas.microsoft.com/office/drawing/2014/main" id="{D526B223-826D-829D-795A-642343411A3E}"/>
              </a:ext>
            </a:extLst>
          </p:cNvPr>
          <p:cNvGraphicFramePr>
            <a:graphicFrameLocks noGrp="1"/>
          </p:cNvGraphicFramePr>
          <p:nvPr/>
        </p:nvGraphicFramePr>
        <p:xfrm>
          <a:off x="9495468" y="5128017"/>
          <a:ext cx="2204530" cy="480060"/>
        </p:xfrm>
        <a:graphic>
          <a:graphicData uri="http://schemas.openxmlformats.org/drawingml/2006/table">
            <a:tbl>
              <a:tblPr>
                <a:tableStyleId>{5C22544A-7EE6-4342-B048-85BDC9FD1C3A}</a:tableStyleId>
              </a:tblPr>
              <a:tblGrid>
                <a:gridCol w="479612">
                  <a:extLst>
                    <a:ext uri="{9D8B030D-6E8A-4147-A177-3AD203B41FA5}">
                      <a16:colId xmlns:a16="http://schemas.microsoft.com/office/drawing/2014/main" val="2519011562"/>
                    </a:ext>
                  </a:extLst>
                </a:gridCol>
                <a:gridCol w="1724918">
                  <a:extLst>
                    <a:ext uri="{9D8B030D-6E8A-4147-A177-3AD203B41FA5}">
                      <a16:colId xmlns:a16="http://schemas.microsoft.com/office/drawing/2014/main" val="1383741465"/>
                    </a:ext>
                  </a:extLst>
                </a:gridCol>
              </a:tblGrid>
              <a:tr h="150561">
                <a:tc>
                  <a:txBody>
                    <a:bodyPr/>
                    <a:lstStyle/>
                    <a:p>
                      <a:pPr algn="ctr" fontAlgn="ctr"/>
                      <a:r>
                        <a:rPr lang="es-EC" sz="1050" b="1" u="none" strike="noStrike" dirty="0">
                          <a:effectLst/>
                        </a:rPr>
                        <a:t>21</a:t>
                      </a:r>
                      <a:endParaRPr lang="es-EC" sz="1050" b="1" i="0" u="none" strike="noStrike" dirty="0">
                        <a:solidFill>
                          <a:srgbClr val="000000"/>
                        </a:solidFill>
                        <a:effectLst/>
                        <a:latin typeface="Calibri" panose="020F0502020204030204" pitchFamily="34" charset="0"/>
                      </a:endParaRPr>
                    </a:p>
                  </a:txBody>
                  <a:tcPr marL="0" marR="0" marT="0" marB="0" anchor="ctr">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EC" sz="1050" u="none" strike="noStrike" dirty="0">
                          <a:effectLst/>
                        </a:rPr>
                        <a:t>Políticas públicas o información grupo específico</a:t>
                      </a:r>
                      <a:endParaRPr lang="es-EC" sz="1050" b="0" i="0" u="none" strike="noStrike" dirty="0">
                        <a:solidFill>
                          <a:srgbClr val="000000"/>
                        </a:solidFill>
                        <a:effectLst/>
                        <a:latin typeface="Calibri" panose="020F0502020204030204" pitchFamily="34" charset="0"/>
                      </a:endParaRPr>
                    </a:p>
                  </a:txBody>
                  <a:tcPr marL="0" marR="0" marT="0" marB="0" anchor="ctr">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43080685"/>
                  </a:ext>
                </a:extLst>
              </a:tr>
              <a:tr h="75280">
                <a:tc>
                  <a:txBody>
                    <a:bodyPr/>
                    <a:lstStyle/>
                    <a:p>
                      <a:pPr algn="ctr" fontAlgn="b"/>
                      <a:endParaRPr lang="es-EC" sz="1050" b="1"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s-EC" sz="1050" b="0" i="0" u="none" strike="noStrike" dirty="0">
                        <a:solidFill>
                          <a:srgbClr val="000000"/>
                        </a:solidFill>
                        <a:effectLst/>
                        <a:latin typeface="Calibri" panose="020F0502020204030204" pitchFamily="34" charset="0"/>
                      </a:endParaRPr>
                    </a:p>
                  </a:txBody>
                  <a:tcPr marL="0" marR="0" marT="0" marB="0" anchor="b">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51217665"/>
                  </a:ext>
                </a:extLst>
              </a:tr>
            </a:tbl>
          </a:graphicData>
        </a:graphic>
      </p:graphicFrame>
      <p:sp>
        <p:nvSpPr>
          <p:cNvPr id="9" name="Rectangle: Rounded Corners 15">
            <a:extLst>
              <a:ext uri="{FF2B5EF4-FFF2-40B4-BE49-F238E27FC236}">
                <a16:creationId xmlns:a16="http://schemas.microsoft.com/office/drawing/2014/main" id="{4C976C2F-43A7-A7F2-5129-9D0DF3901D7B}"/>
              </a:ext>
            </a:extLst>
          </p:cNvPr>
          <p:cNvSpPr/>
          <p:nvPr/>
        </p:nvSpPr>
        <p:spPr>
          <a:xfrm rot="16200000">
            <a:off x="9739351" y="-580610"/>
            <a:ext cx="363854" cy="3004140"/>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CuadroTexto 9">
            <a:extLst>
              <a:ext uri="{FF2B5EF4-FFF2-40B4-BE49-F238E27FC236}">
                <a16:creationId xmlns:a16="http://schemas.microsoft.com/office/drawing/2014/main" id="{9E6855F5-8BC4-D8A3-EBC3-73722AEA3382}"/>
              </a:ext>
            </a:extLst>
          </p:cNvPr>
          <p:cNvSpPr txBox="1"/>
          <p:nvPr/>
        </p:nvSpPr>
        <p:spPr>
          <a:xfrm>
            <a:off x="8789772" y="750493"/>
            <a:ext cx="2442955" cy="338554"/>
          </a:xfrm>
          <a:prstGeom prst="rect">
            <a:avLst/>
          </a:prstGeom>
          <a:noFill/>
        </p:spPr>
        <p:txBody>
          <a:bodyPr wrap="square" rtlCol="0">
            <a:spAutoFit/>
          </a:bodyPr>
          <a:lstStyle/>
          <a:p>
            <a:r>
              <a:rPr lang="es-EC" sz="1600" b="1" dirty="0">
                <a:solidFill>
                  <a:schemeClr val="bg1"/>
                </a:solidFill>
              </a:rPr>
              <a:t>Transparencia Activa</a:t>
            </a:r>
          </a:p>
        </p:txBody>
      </p:sp>
      <p:cxnSp>
        <p:nvCxnSpPr>
          <p:cNvPr id="12" name="Conector recto 11">
            <a:extLst>
              <a:ext uri="{FF2B5EF4-FFF2-40B4-BE49-F238E27FC236}">
                <a16:creationId xmlns:a16="http://schemas.microsoft.com/office/drawing/2014/main" id="{85DB9E57-F948-1229-4BEE-0CAFEA8B6889}"/>
              </a:ext>
            </a:extLst>
          </p:cNvPr>
          <p:cNvCxnSpPr>
            <a:cxnSpLocks/>
          </p:cNvCxnSpPr>
          <p:nvPr/>
        </p:nvCxnSpPr>
        <p:spPr>
          <a:xfrm flipH="1">
            <a:off x="455425" y="918831"/>
            <a:ext cx="7970113" cy="0"/>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sp>
        <p:nvSpPr>
          <p:cNvPr id="2" name="Google Shape;119;p4">
            <a:extLst>
              <a:ext uri="{FF2B5EF4-FFF2-40B4-BE49-F238E27FC236}">
                <a16:creationId xmlns:a16="http://schemas.microsoft.com/office/drawing/2014/main" id="{E31F7C42-7FB6-02E8-C0EB-962EC34B4047}"/>
              </a:ext>
            </a:extLst>
          </p:cNvPr>
          <p:cNvSpPr txBox="1"/>
          <p:nvPr/>
        </p:nvSpPr>
        <p:spPr>
          <a:xfrm>
            <a:off x="1100241" y="83294"/>
            <a:ext cx="6465935" cy="646290"/>
          </a:xfrm>
          <a:prstGeom prst="rect">
            <a:avLst/>
          </a:prstGeom>
          <a:noFill/>
          <a:ln>
            <a:noFill/>
          </a:ln>
        </p:spPr>
        <p:txBody>
          <a:bodyPr spcFirstLastPara="1" wrap="square" lIns="91425" tIns="45700" rIns="91425" bIns="45700" anchor="t" anchorCtr="0">
            <a:spAutoFit/>
          </a:bodyPr>
          <a:lstStyle/>
          <a:p>
            <a:pPr>
              <a:buFont typeface="Arial" panose="020B0604020202020204" pitchFamily="34" charset="0"/>
              <a:buNone/>
            </a:pPr>
            <a:r>
              <a:rPr lang="es-ES" altLang="es-EC" sz="3600" b="1" dirty="0">
                <a:solidFill>
                  <a:srgbClr val="32266B"/>
                </a:solidFill>
                <a:latin typeface="Barlow Condensed Medium" panose="00000606000000000000" pitchFamily="2" charset="0"/>
                <a:cs typeface="Arial" panose="020B0604020202020204" pitchFamily="34" charset="0"/>
              </a:rPr>
              <a:t>Unidades Poseedoras de la Información</a:t>
            </a:r>
          </a:p>
        </p:txBody>
      </p:sp>
    </p:spTree>
    <p:extLst>
      <p:ext uri="{BB962C8B-B14F-4D97-AF65-F5344CB8AC3E}">
        <p14:creationId xmlns:p14="http://schemas.microsoft.com/office/powerpoint/2010/main" val="480867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8248EDB7-787A-90CA-EA84-57B0EAC12EA6}"/>
            </a:ext>
          </a:extLst>
        </p:cNvPr>
        <p:cNvGrpSpPr/>
        <p:nvPr/>
      </p:nvGrpSpPr>
      <p:grpSpPr>
        <a:xfrm>
          <a:off x="0" y="0"/>
          <a:ext cx="0" cy="0"/>
          <a:chOff x="0" y="0"/>
          <a:chExt cx="0" cy="0"/>
        </a:xfrm>
      </p:grpSpPr>
      <p:cxnSp>
        <p:nvCxnSpPr>
          <p:cNvPr id="47" name="Conector recto 46">
            <a:extLst>
              <a:ext uri="{FF2B5EF4-FFF2-40B4-BE49-F238E27FC236}">
                <a16:creationId xmlns:a16="http://schemas.microsoft.com/office/drawing/2014/main" id="{6C5D052E-E378-CEC3-1B39-AAB3BE22DA16}"/>
              </a:ext>
            </a:extLst>
          </p:cNvPr>
          <p:cNvCxnSpPr>
            <a:cxnSpLocks/>
          </p:cNvCxnSpPr>
          <p:nvPr/>
        </p:nvCxnSpPr>
        <p:spPr>
          <a:xfrm>
            <a:off x="7766572" y="4364695"/>
            <a:ext cx="0" cy="453219"/>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46" name="Conector recto 45">
            <a:extLst>
              <a:ext uri="{FF2B5EF4-FFF2-40B4-BE49-F238E27FC236}">
                <a16:creationId xmlns:a16="http://schemas.microsoft.com/office/drawing/2014/main" id="{FCAC2FB8-E84A-4CB0-8F69-0F707F465AAD}"/>
              </a:ext>
            </a:extLst>
          </p:cNvPr>
          <p:cNvCxnSpPr>
            <a:cxnSpLocks/>
          </p:cNvCxnSpPr>
          <p:nvPr/>
        </p:nvCxnSpPr>
        <p:spPr>
          <a:xfrm>
            <a:off x="7764821" y="3202390"/>
            <a:ext cx="0" cy="453219"/>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sp>
        <p:nvSpPr>
          <p:cNvPr id="38" name="Rectangle: Rounded Corners 15">
            <a:extLst>
              <a:ext uri="{FF2B5EF4-FFF2-40B4-BE49-F238E27FC236}">
                <a16:creationId xmlns:a16="http://schemas.microsoft.com/office/drawing/2014/main" id="{9E861E29-D3A8-E440-78AD-1197A8ED48D9}"/>
              </a:ext>
            </a:extLst>
          </p:cNvPr>
          <p:cNvSpPr/>
          <p:nvPr/>
        </p:nvSpPr>
        <p:spPr>
          <a:xfrm rot="16200000">
            <a:off x="9723236" y="3905441"/>
            <a:ext cx="719221" cy="2453244"/>
          </a:xfrm>
          <a:prstGeom prst="roundRect">
            <a:avLst>
              <a:gd name="adj" fmla="val 4451"/>
            </a:avLst>
          </a:prstGeom>
          <a:solidFill>
            <a:schemeClr val="bg2">
              <a:alpha val="28299"/>
            </a:schemeClr>
          </a:solidFill>
          <a:ln w="412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7" name="Rectangle: Rounded Corners 15">
            <a:extLst>
              <a:ext uri="{FF2B5EF4-FFF2-40B4-BE49-F238E27FC236}">
                <a16:creationId xmlns:a16="http://schemas.microsoft.com/office/drawing/2014/main" id="{C236F5FC-A18A-7031-B445-64589D7D23A2}"/>
              </a:ext>
            </a:extLst>
          </p:cNvPr>
          <p:cNvSpPr/>
          <p:nvPr/>
        </p:nvSpPr>
        <p:spPr>
          <a:xfrm rot="16200000">
            <a:off x="9687764" y="2769620"/>
            <a:ext cx="719221" cy="2453244"/>
          </a:xfrm>
          <a:prstGeom prst="roundRect">
            <a:avLst>
              <a:gd name="adj" fmla="val 4451"/>
            </a:avLst>
          </a:prstGeom>
          <a:solidFill>
            <a:schemeClr val="bg2">
              <a:alpha val="28299"/>
            </a:schemeClr>
          </a:solidFill>
          <a:ln w="412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6" name="Rectangle: Rounded Corners 15">
            <a:extLst>
              <a:ext uri="{FF2B5EF4-FFF2-40B4-BE49-F238E27FC236}">
                <a16:creationId xmlns:a16="http://schemas.microsoft.com/office/drawing/2014/main" id="{B76F4BDD-B6B2-BA5C-7812-8A2F73DB9D5D}"/>
              </a:ext>
            </a:extLst>
          </p:cNvPr>
          <p:cNvSpPr/>
          <p:nvPr/>
        </p:nvSpPr>
        <p:spPr>
          <a:xfrm rot="16200000">
            <a:off x="9627661" y="1590240"/>
            <a:ext cx="719221" cy="2453244"/>
          </a:xfrm>
          <a:prstGeom prst="roundRect">
            <a:avLst>
              <a:gd name="adj" fmla="val 4451"/>
            </a:avLst>
          </a:prstGeom>
          <a:solidFill>
            <a:schemeClr val="bg2">
              <a:alpha val="28299"/>
            </a:schemeClr>
          </a:solidFill>
          <a:ln w="412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Google Shape;116;p4">
            <a:extLst>
              <a:ext uri="{FF2B5EF4-FFF2-40B4-BE49-F238E27FC236}">
                <a16:creationId xmlns:a16="http://schemas.microsoft.com/office/drawing/2014/main" id="{FCE87D0E-F331-0552-0002-6A22144632C0}"/>
              </a:ext>
            </a:extLst>
          </p:cNvPr>
          <p:cNvSpPr txBox="1"/>
          <p:nvPr/>
        </p:nvSpPr>
        <p:spPr>
          <a:xfrm>
            <a:off x="517122" y="982798"/>
            <a:ext cx="10773610" cy="724511"/>
          </a:xfrm>
          <a:prstGeom prst="rect">
            <a:avLst/>
          </a:prstGeom>
        </p:spPr>
        <p:txBody>
          <a:bodyPr spcFirstLastPara="1" vert="horz" lIns="91440" tIns="45720" rIns="91440" bIns="45720" rtlCol="0" anchor="b" anchorCtr="0">
            <a:normAutofit fontScale="70000" lnSpcReduction="20000"/>
          </a:bodyPr>
          <a:lstStyle/>
          <a:p>
            <a:pPr algn="just" eaLnBrk="1" hangingPunct="1">
              <a:lnSpc>
                <a:spcPct val="110000"/>
              </a:lnSpc>
              <a:spcAft>
                <a:spcPts val="600"/>
              </a:spcAft>
              <a:buClr>
                <a:srgbClr val="000000"/>
              </a:buClr>
              <a:buSzPts val="2000"/>
            </a:pPr>
            <a:r>
              <a:rPr lang="es-419" sz="2000" b="1" i="1" u="sng" dirty="0">
                <a:solidFill>
                  <a:schemeClr val="accent2">
                    <a:lumMod val="75000"/>
                  </a:schemeClr>
                </a:solidFill>
                <a:latin typeface="+mj-lt"/>
                <a:ea typeface="+mj-ea"/>
                <a:cs typeface="+mj-cs"/>
                <a:sym typeface="Arial"/>
              </a:rPr>
              <a:t>Nota importante a considerar</a:t>
            </a:r>
            <a:r>
              <a:rPr lang="es-419" sz="2000" b="1" i="1" dirty="0">
                <a:solidFill>
                  <a:schemeClr val="accent2">
                    <a:lumMod val="75000"/>
                  </a:schemeClr>
                </a:solidFill>
                <a:latin typeface="+mj-lt"/>
                <a:ea typeface="+mj-ea"/>
                <a:cs typeface="+mj-cs"/>
                <a:sym typeface="Arial"/>
              </a:rPr>
              <a:t>: </a:t>
            </a:r>
            <a:r>
              <a:rPr lang="es-419" sz="2000" i="1" dirty="0">
                <a:solidFill>
                  <a:schemeClr val="accent1">
                    <a:lumMod val="75000"/>
                  </a:schemeClr>
                </a:solidFill>
                <a:latin typeface="+mj-lt"/>
                <a:ea typeface="+mj-ea"/>
                <a:cs typeface="+mj-cs"/>
                <a:sym typeface="Arial"/>
              </a:rPr>
              <a:t>Tanto la Dirección Nacional de Planificación y Gestión Estratégica como la Dirección Nacional Administrativa Financiera, son las  unidades  que </a:t>
            </a:r>
            <a:r>
              <a:rPr lang="es-419" sz="2000" b="1" i="1" u="sng" dirty="0">
                <a:solidFill>
                  <a:schemeClr val="accent1">
                    <a:lumMod val="75000"/>
                  </a:schemeClr>
                </a:solidFill>
                <a:latin typeface="+mj-lt"/>
                <a:ea typeface="+mj-ea"/>
                <a:cs typeface="+mj-cs"/>
                <a:sym typeface="Arial"/>
              </a:rPr>
              <a:t>recopilaron la información</a:t>
            </a:r>
            <a:r>
              <a:rPr lang="es-419" sz="2000" i="1" u="sng" dirty="0">
                <a:solidFill>
                  <a:schemeClr val="accent1">
                    <a:lumMod val="75000"/>
                  </a:schemeClr>
                </a:solidFill>
                <a:latin typeface="+mj-lt"/>
                <a:ea typeface="+mj-ea"/>
                <a:cs typeface="+mj-cs"/>
                <a:sym typeface="Arial"/>
              </a:rPr>
              <a:t>; </a:t>
            </a:r>
            <a:r>
              <a:rPr lang="es-419" sz="2000" i="1" dirty="0">
                <a:solidFill>
                  <a:schemeClr val="accent1">
                    <a:lumMod val="75000"/>
                  </a:schemeClr>
                </a:solidFill>
                <a:latin typeface="+mj-lt"/>
                <a:ea typeface="+mj-ea"/>
                <a:cs typeface="+mj-cs"/>
                <a:sym typeface="Arial"/>
              </a:rPr>
              <a:t>sin embargo, la responsabilidad es transversal en toda la Institución.</a:t>
            </a:r>
          </a:p>
        </p:txBody>
      </p:sp>
      <p:pic>
        <p:nvPicPr>
          <p:cNvPr id="4" name="Picture 16" descr="icono de línea para trámites 3237132 Vector en Vecteezy">
            <a:extLst>
              <a:ext uri="{FF2B5EF4-FFF2-40B4-BE49-F238E27FC236}">
                <a16:creationId xmlns:a16="http://schemas.microsoft.com/office/drawing/2014/main" id="{899496D5-6122-0A01-BC02-B3268585E4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107" y="2527516"/>
            <a:ext cx="757527" cy="757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Focalización - Iconos gratis de personas">
            <a:extLst>
              <a:ext uri="{FF2B5EF4-FFF2-40B4-BE49-F238E27FC236}">
                <a16:creationId xmlns:a16="http://schemas.microsoft.com/office/drawing/2014/main" id="{7CE2F955-945E-1B09-2CA6-3DAB610A44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881" y="3741305"/>
            <a:ext cx="600012" cy="60001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cono de Colaboración Surang Lineal">
            <a:extLst>
              <a:ext uri="{FF2B5EF4-FFF2-40B4-BE49-F238E27FC236}">
                <a16:creationId xmlns:a16="http://schemas.microsoft.com/office/drawing/2014/main" id="{85D748DB-0DD6-F326-ECBF-489317DF95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3045" y="4774754"/>
            <a:ext cx="724512" cy="724512"/>
          </a:xfrm>
          <a:prstGeom prst="rect">
            <a:avLst/>
          </a:prstGeom>
          <a:noFill/>
          <a:extLst>
            <a:ext uri="{909E8E84-426E-40DD-AFC4-6F175D3DCCD1}">
              <a14:hiddenFill xmlns:a14="http://schemas.microsoft.com/office/drawing/2010/main">
                <a:solidFill>
                  <a:srgbClr val="FFFFFF"/>
                </a:solidFill>
              </a14:hiddenFill>
            </a:ext>
          </a:extLst>
        </p:spPr>
      </p:pic>
      <p:sp>
        <p:nvSpPr>
          <p:cNvPr id="7" name="Flecha: pentágono 6">
            <a:extLst>
              <a:ext uri="{FF2B5EF4-FFF2-40B4-BE49-F238E27FC236}">
                <a16:creationId xmlns:a16="http://schemas.microsoft.com/office/drawing/2014/main" id="{17D3F361-EEEC-359D-4200-A5F7B386A450}"/>
              </a:ext>
            </a:extLst>
          </p:cNvPr>
          <p:cNvSpPr/>
          <p:nvPr/>
        </p:nvSpPr>
        <p:spPr>
          <a:xfrm>
            <a:off x="2052947" y="2722106"/>
            <a:ext cx="4040376" cy="356079"/>
          </a:xfrm>
          <a:prstGeom prst="homePlate">
            <a:avLst>
              <a:gd name="adj" fmla="val 31843"/>
            </a:avLst>
          </a:prstGeom>
          <a:solidFill>
            <a:srgbClr val="322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8" name="CuadroTexto 7">
            <a:extLst>
              <a:ext uri="{FF2B5EF4-FFF2-40B4-BE49-F238E27FC236}">
                <a16:creationId xmlns:a16="http://schemas.microsoft.com/office/drawing/2014/main" id="{5CCAC273-3E8D-5CF7-5783-AEBA35BA5DEF}"/>
              </a:ext>
            </a:extLst>
          </p:cNvPr>
          <p:cNvSpPr txBox="1"/>
          <p:nvPr/>
        </p:nvSpPr>
        <p:spPr>
          <a:xfrm>
            <a:off x="2358784" y="2715485"/>
            <a:ext cx="3428703" cy="369332"/>
          </a:xfrm>
          <a:prstGeom prst="rect">
            <a:avLst/>
          </a:prstGeom>
          <a:noFill/>
        </p:spPr>
        <p:txBody>
          <a:bodyPr wrap="square">
            <a:spAutoFit/>
          </a:bodyPr>
          <a:lstStyle/>
          <a:p>
            <a:pPr algn="ctr"/>
            <a:r>
              <a:rPr lang="es-ES" sz="1800" b="1" dirty="0">
                <a:solidFill>
                  <a:schemeClr val="bg1"/>
                </a:solidFill>
                <a:latin typeface="Arial" panose="020B0604020202020204" pitchFamily="34" charset="0"/>
                <a:cs typeface="Arial" panose="020B0604020202020204" pitchFamily="34" charset="0"/>
              </a:rPr>
              <a:t>Transparencia Pasiva</a:t>
            </a:r>
            <a:endParaRPr lang="es-EC" b="1" dirty="0">
              <a:solidFill>
                <a:schemeClr val="bg1"/>
              </a:solidFill>
            </a:endParaRPr>
          </a:p>
        </p:txBody>
      </p:sp>
      <p:sp>
        <p:nvSpPr>
          <p:cNvPr id="9" name="Flecha: pentágono 8">
            <a:extLst>
              <a:ext uri="{FF2B5EF4-FFF2-40B4-BE49-F238E27FC236}">
                <a16:creationId xmlns:a16="http://schemas.microsoft.com/office/drawing/2014/main" id="{EABE63CA-F1D6-2B24-9DFD-55285936CE50}"/>
              </a:ext>
            </a:extLst>
          </p:cNvPr>
          <p:cNvSpPr/>
          <p:nvPr/>
        </p:nvSpPr>
        <p:spPr>
          <a:xfrm>
            <a:off x="2052947" y="3829088"/>
            <a:ext cx="4040376" cy="356079"/>
          </a:xfrm>
          <a:prstGeom prst="homePlate">
            <a:avLst>
              <a:gd name="adj" fmla="val 39624"/>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0" name="CuadroTexto 9">
            <a:extLst>
              <a:ext uri="{FF2B5EF4-FFF2-40B4-BE49-F238E27FC236}">
                <a16:creationId xmlns:a16="http://schemas.microsoft.com/office/drawing/2014/main" id="{7CEA1A53-AD25-37E5-3315-ACF86974926E}"/>
              </a:ext>
            </a:extLst>
          </p:cNvPr>
          <p:cNvSpPr txBox="1"/>
          <p:nvPr/>
        </p:nvSpPr>
        <p:spPr>
          <a:xfrm>
            <a:off x="2358784" y="3804703"/>
            <a:ext cx="3428703" cy="369332"/>
          </a:xfrm>
          <a:prstGeom prst="rect">
            <a:avLst/>
          </a:prstGeom>
          <a:noFill/>
        </p:spPr>
        <p:txBody>
          <a:bodyPr wrap="square">
            <a:spAutoFit/>
          </a:bodyPr>
          <a:lstStyle/>
          <a:p>
            <a:pPr algn="ctr"/>
            <a:r>
              <a:rPr lang="es-ES" sz="1800" b="1" dirty="0">
                <a:solidFill>
                  <a:schemeClr val="bg1"/>
                </a:solidFill>
                <a:latin typeface="Arial" panose="020B0604020202020204" pitchFamily="34" charset="0"/>
                <a:cs typeface="Arial" panose="020B0604020202020204" pitchFamily="34" charset="0"/>
              </a:rPr>
              <a:t>Transparencia Focalizada</a:t>
            </a:r>
            <a:endParaRPr lang="es-EC" b="1" dirty="0">
              <a:solidFill>
                <a:schemeClr val="bg1"/>
              </a:solidFill>
            </a:endParaRPr>
          </a:p>
        </p:txBody>
      </p:sp>
      <p:sp>
        <p:nvSpPr>
          <p:cNvPr id="11" name="Flecha: pentágono 10">
            <a:extLst>
              <a:ext uri="{FF2B5EF4-FFF2-40B4-BE49-F238E27FC236}">
                <a16:creationId xmlns:a16="http://schemas.microsoft.com/office/drawing/2014/main" id="{8046D42A-4A29-394D-9173-5639F1CBE56D}"/>
              </a:ext>
            </a:extLst>
          </p:cNvPr>
          <p:cNvSpPr/>
          <p:nvPr/>
        </p:nvSpPr>
        <p:spPr>
          <a:xfrm>
            <a:off x="2052947" y="4914720"/>
            <a:ext cx="4040376" cy="356079"/>
          </a:xfrm>
          <a:prstGeom prst="homePlate">
            <a:avLst>
              <a:gd name="adj" fmla="val 29249"/>
            </a:avLst>
          </a:prstGeom>
          <a:solidFill>
            <a:srgbClr val="2CB5E0"/>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2" name="CuadroTexto 11">
            <a:extLst>
              <a:ext uri="{FF2B5EF4-FFF2-40B4-BE49-F238E27FC236}">
                <a16:creationId xmlns:a16="http://schemas.microsoft.com/office/drawing/2014/main" id="{3B355443-A4FE-0E5C-12B8-AB3905D290B2}"/>
              </a:ext>
            </a:extLst>
          </p:cNvPr>
          <p:cNvSpPr txBox="1"/>
          <p:nvPr/>
        </p:nvSpPr>
        <p:spPr>
          <a:xfrm>
            <a:off x="2358784" y="4908993"/>
            <a:ext cx="3428703" cy="369332"/>
          </a:xfrm>
          <a:prstGeom prst="rect">
            <a:avLst/>
          </a:prstGeom>
          <a:noFill/>
        </p:spPr>
        <p:txBody>
          <a:bodyPr wrap="square">
            <a:spAutoFit/>
          </a:bodyPr>
          <a:lstStyle/>
          <a:p>
            <a:pPr algn="ctr"/>
            <a:r>
              <a:rPr lang="es-ES" sz="1800" b="1" dirty="0">
                <a:solidFill>
                  <a:schemeClr val="bg1"/>
                </a:solidFill>
                <a:latin typeface="Arial" panose="020B0604020202020204" pitchFamily="34" charset="0"/>
                <a:cs typeface="Arial" panose="020B0604020202020204" pitchFamily="34" charset="0"/>
              </a:rPr>
              <a:t>Transparencia Colaborativa</a:t>
            </a:r>
            <a:endParaRPr lang="es-EC" b="1" dirty="0">
              <a:solidFill>
                <a:schemeClr val="bg1"/>
              </a:solidFill>
            </a:endParaRPr>
          </a:p>
        </p:txBody>
      </p:sp>
      <p:sp>
        <p:nvSpPr>
          <p:cNvPr id="13" name="Flecha: cheurón 25">
            <a:extLst>
              <a:ext uri="{FF2B5EF4-FFF2-40B4-BE49-F238E27FC236}">
                <a16:creationId xmlns:a16="http://schemas.microsoft.com/office/drawing/2014/main" id="{9D8AA666-6F57-D898-DDB0-6380B2B3B6AB}"/>
              </a:ext>
            </a:extLst>
          </p:cNvPr>
          <p:cNvSpPr/>
          <p:nvPr/>
        </p:nvSpPr>
        <p:spPr>
          <a:xfrm>
            <a:off x="6202726" y="2684144"/>
            <a:ext cx="108000" cy="432000"/>
          </a:xfrm>
          <a:custGeom>
            <a:avLst/>
            <a:gdLst>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0 w 469042"/>
              <a:gd name="connsiteY6" fmla="*/ 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91440 w 469042"/>
              <a:gd name="connsiteY6" fmla="*/ 9144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0" fmla="*/ 0 w 234521"/>
              <a:gd name="connsiteY0" fmla="*/ 0 h 757527"/>
              <a:gd name="connsiteX1" fmla="*/ 234521 w 234521"/>
              <a:gd name="connsiteY1" fmla="*/ 378764 h 757527"/>
              <a:gd name="connsiteX2" fmla="*/ 0 w 234521"/>
              <a:gd name="connsiteY2" fmla="*/ 757527 h 757527"/>
            </a:gdLst>
            <a:ahLst/>
            <a:cxnLst>
              <a:cxn ang="0">
                <a:pos x="connsiteX0" y="connsiteY0"/>
              </a:cxn>
              <a:cxn ang="0">
                <a:pos x="connsiteX1" y="connsiteY1"/>
              </a:cxn>
              <a:cxn ang="0">
                <a:pos x="connsiteX2" y="connsiteY2"/>
              </a:cxn>
            </a:cxnLst>
            <a:rect l="l" t="t" r="r" b="b"/>
            <a:pathLst>
              <a:path w="234521" h="757527">
                <a:moveTo>
                  <a:pt x="0" y="0"/>
                </a:moveTo>
                <a:lnTo>
                  <a:pt x="234521" y="378764"/>
                </a:lnTo>
                <a:lnTo>
                  <a:pt x="0" y="757527"/>
                </a:lnTo>
              </a:path>
            </a:pathLst>
          </a:custGeom>
          <a:noFill/>
          <a:ln>
            <a:solidFill>
              <a:srgbClr val="3226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14" name="Flecha: cheurón 25">
            <a:extLst>
              <a:ext uri="{FF2B5EF4-FFF2-40B4-BE49-F238E27FC236}">
                <a16:creationId xmlns:a16="http://schemas.microsoft.com/office/drawing/2014/main" id="{9B4A42A0-DF2E-965D-D21F-65C6B928ABF1}"/>
              </a:ext>
            </a:extLst>
          </p:cNvPr>
          <p:cNvSpPr/>
          <p:nvPr/>
        </p:nvSpPr>
        <p:spPr>
          <a:xfrm>
            <a:off x="6261816" y="2687257"/>
            <a:ext cx="108000" cy="432000"/>
          </a:xfrm>
          <a:custGeom>
            <a:avLst/>
            <a:gdLst>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0 w 469042"/>
              <a:gd name="connsiteY6" fmla="*/ 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91440 w 469042"/>
              <a:gd name="connsiteY6" fmla="*/ 9144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0" fmla="*/ 0 w 234521"/>
              <a:gd name="connsiteY0" fmla="*/ 0 h 757527"/>
              <a:gd name="connsiteX1" fmla="*/ 234521 w 234521"/>
              <a:gd name="connsiteY1" fmla="*/ 378764 h 757527"/>
              <a:gd name="connsiteX2" fmla="*/ 0 w 234521"/>
              <a:gd name="connsiteY2" fmla="*/ 757527 h 757527"/>
            </a:gdLst>
            <a:ahLst/>
            <a:cxnLst>
              <a:cxn ang="0">
                <a:pos x="connsiteX0" y="connsiteY0"/>
              </a:cxn>
              <a:cxn ang="0">
                <a:pos x="connsiteX1" y="connsiteY1"/>
              </a:cxn>
              <a:cxn ang="0">
                <a:pos x="connsiteX2" y="connsiteY2"/>
              </a:cxn>
            </a:cxnLst>
            <a:rect l="l" t="t" r="r" b="b"/>
            <a:pathLst>
              <a:path w="234521" h="757527">
                <a:moveTo>
                  <a:pt x="0" y="0"/>
                </a:moveTo>
                <a:lnTo>
                  <a:pt x="234521" y="378764"/>
                </a:lnTo>
                <a:lnTo>
                  <a:pt x="0" y="757527"/>
                </a:lnTo>
              </a:path>
            </a:pathLst>
          </a:custGeom>
          <a:noFill/>
          <a:ln>
            <a:solidFill>
              <a:srgbClr val="3226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15" name="Flecha: cheurón 25">
            <a:extLst>
              <a:ext uri="{FF2B5EF4-FFF2-40B4-BE49-F238E27FC236}">
                <a16:creationId xmlns:a16="http://schemas.microsoft.com/office/drawing/2014/main" id="{A7CAF0CF-D10A-B304-AB06-5636DDA438E6}"/>
              </a:ext>
            </a:extLst>
          </p:cNvPr>
          <p:cNvSpPr/>
          <p:nvPr/>
        </p:nvSpPr>
        <p:spPr>
          <a:xfrm>
            <a:off x="6233823" y="3806928"/>
            <a:ext cx="108000" cy="432000"/>
          </a:xfrm>
          <a:custGeom>
            <a:avLst/>
            <a:gdLst>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0 w 469042"/>
              <a:gd name="connsiteY6" fmla="*/ 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91440 w 469042"/>
              <a:gd name="connsiteY6" fmla="*/ 9144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0" fmla="*/ 0 w 234521"/>
              <a:gd name="connsiteY0" fmla="*/ 0 h 757527"/>
              <a:gd name="connsiteX1" fmla="*/ 234521 w 234521"/>
              <a:gd name="connsiteY1" fmla="*/ 378764 h 757527"/>
              <a:gd name="connsiteX2" fmla="*/ 0 w 234521"/>
              <a:gd name="connsiteY2" fmla="*/ 757527 h 757527"/>
            </a:gdLst>
            <a:ahLst/>
            <a:cxnLst>
              <a:cxn ang="0">
                <a:pos x="connsiteX0" y="connsiteY0"/>
              </a:cxn>
              <a:cxn ang="0">
                <a:pos x="connsiteX1" y="connsiteY1"/>
              </a:cxn>
              <a:cxn ang="0">
                <a:pos x="connsiteX2" y="connsiteY2"/>
              </a:cxn>
            </a:cxnLst>
            <a:rect l="l" t="t" r="r" b="b"/>
            <a:pathLst>
              <a:path w="234521" h="757527">
                <a:moveTo>
                  <a:pt x="0" y="0"/>
                </a:moveTo>
                <a:lnTo>
                  <a:pt x="234521" y="378764"/>
                </a:lnTo>
                <a:lnTo>
                  <a:pt x="0" y="757527"/>
                </a:lnTo>
              </a:path>
            </a:pathLst>
          </a:custGeom>
          <a:noFill/>
          <a:ln>
            <a:solidFill>
              <a:srgbClr val="3226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16" name="Flecha: cheurón 25">
            <a:extLst>
              <a:ext uri="{FF2B5EF4-FFF2-40B4-BE49-F238E27FC236}">
                <a16:creationId xmlns:a16="http://schemas.microsoft.com/office/drawing/2014/main" id="{A38FD429-8BE7-30EF-E4DF-E0CB0660F766}"/>
              </a:ext>
            </a:extLst>
          </p:cNvPr>
          <p:cNvSpPr/>
          <p:nvPr/>
        </p:nvSpPr>
        <p:spPr>
          <a:xfrm>
            <a:off x="6299140" y="3806926"/>
            <a:ext cx="108000" cy="432000"/>
          </a:xfrm>
          <a:custGeom>
            <a:avLst/>
            <a:gdLst>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0 w 469042"/>
              <a:gd name="connsiteY6" fmla="*/ 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91440 w 469042"/>
              <a:gd name="connsiteY6" fmla="*/ 9144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0" fmla="*/ 0 w 234521"/>
              <a:gd name="connsiteY0" fmla="*/ 0 h 757527"/>
              <a:gd name="connsiteX1" fmla="*/ 234521 w 234521"/>
              <a:gd name="connsiteY1" fmla="*/ 378764 h 757527"/>
              <a:gd name="connsiteX2" fmla="*/ 0 w 234521"/>
              <a:gd name="connsiteY2" fmla="*/ 757527 h 757527"/>
            </a:gdLst>
            <a:ahLst/>
            <a:cxnLst>
              <a:cxn ang="0">
                <a:pos x="connsiteX0" y="connsiteY0"/>
              </a:cxn>
              <a:cxn ang="0">
                <a:pos x="connsiteX1" y="connsiteY1"/>
              </a:cxn>
              <a:cxn ang="0">
                <a:pos x="connsiteX2" y="connsiteY2"/>
              </a:cxn>
            </a:cxnLst>
            <a:rect l="l" t="t" r="r" b="b"/>
            <a:pathLst>
              <a:path w="234521" h="757527">
                <a:moveTo>
                  <a:pt x="0" y="0"/>
                </a:moveTo>
                <a:lnTo>
                  <a:pt x="234521" y="378764"/>
                </a:lnTo>
                <a:lnTo>
                  <a:pt x="0" y="757527"/>
                </a:lnTo>
              </a:path>
            </a:pathLst>
          </a:custGeom>
          <a:noFill/>
          <a:ln>
            <a:solidFill>
              <a:srgbClr val="3226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17" name="Flecha: cheurón 25">
            <a:extLst>
              <a:ext uri="{FF2B5EF4-FFF2-40B4-BE49-F238E27FC236}">
                <a16:creationId xmlns:a16="http://schemas.microsoft.com/office/drawing/2014/main" id="{99767EF4-8551-65E4-1494-739D1677B07A}"/>
              </a:ext>
            </a:extLst>
          </p:cNvPr>
          <p:cNvSpPr/>
          <p:nvPr/>
        </p:nvSpPr>
        <p:spPr>
          <a:xfrm>
            <a:off x="6261819" y="4870622"/>
            <a:ext cx="108000" cy="432000"/>
          </a:xfrm>
          <a:custGeom>
            <a:avLst/>
            <a:gdLst>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0 w 469042"/>
              <a:gd name="connsiteY6" fmla="*/ 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91440 w 469042"/>
              <a:gd name="connsiteY6" fmla="*/ 9144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0" fmla="*/ 0 w 234521"/>
              <a:gd name="connsiteY0" fmla="*/ 0 h 757527"/>
              <a:gd name="connsiteX1" fmla="*/ 234521 w 234521"/>
              <a:gd name="connsiteY1" fmla="*/ 378764 h 757527"/>
              <a:gd name="connsiteX2" fmla="*/ 0 w 234521"/>
              <a:gd name="connsiteY2" fmla="*/ 757527 h 757527"/>
            </a:gdLst>
            <a:ahLst/>
            <a:cxnLst>
              <a:cxn ang="0">
                <a:pos x="connsiteX0" y="connsiteY0"/>
              </a:cxn>
              <a:cxn ang="0">
                <a:pos x="connsiteX1" y="connsiteY1"/>
              </a:cxn>
              <a:cxn ang="0">
                <a:pos x="connsiteX2" y="connsiteY2"/>
              </a:cxn>
            </a:cxnLst>
            <a:rect l="l" t="t" r="r" b="b"/>
            <a:pathLst>
              <a:path w="234521" h="757527">
                <a:moveTo>
                  <a:pt x="0" y="0"/>
                </a:moveTo>
                <a:lnTo>
                  <a:pt x="234521" y="378764"/>
                </a:lnTo>
                <a:lnTo>
                  <a:pt x="0" y="757527"/>
                </a:lnTo>
              </a:path>
            </a:pathLst>
          </a:custGeom>
          <a:noFill/>
          <a:ln>
            <a:solidFill>
              <a:srgbClr val="3226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18" name="Flecha: cheurón 25">
            <a:extLst>
              <a:ext uri="{FF2B5EF4-FFF2-40B4-BE49-F238E27FC236}">
                <a16:creationId xmlns:a16="http://schemas.microsoft.com/office/drawing/2014/main" id="{9851D954-60B8-D013-9857-D96B822DBF26}"/>
              </a:ext>
            </a:extLst>
          </p:cNvPr>
          <p:cNvSpPr/>
          <p:nvPr/>
        </p:nvSpPr>
        <p:spPr>
          <a:xfrm>
            <a:off x="6320909" y="4864400"/>
            <a:ext cx="108000" cy="432000"/>
          </a:xfrm>
          <a:custGeom>
            <a:avLst/>
            <a:gdLst>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0 w 469042"/>
              <a:gd name="connsiteY6" fmla="*/ 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6" fmla="*/ 91440 w 469042"/>
              <a:gd name="connsiteY6" fmla="*/ 91440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5" fmla="*/ 234521 w 469042"/>
              <a:gd name="connsiteY5" fmla="*/ 378764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4" fmla="*/ 0 w 469042"/>
              <a:gd name="connsiteY4" fmla="*/ 757527 h 757527"/>
              <a:gd name="connsiteX0" fmla="*/ 0 w 469042"/>
              <a:gd name="connsiteY0" fmla="*/ 0 h 757527"/>
              <a:gd name="connsiteX1" fmla="*/ 234521 w 469042"/>
              <a:gd name="connsiteY1" fmla="*/ 0 h 757527"/>
              <a:gd name="connsiteX2" fmla="*/ 469042 w 469042"/>
              <a:gd name="connsiteY2" fmla="*/ 378764 h 757527"/>
              <a:gd name="connsiteX3" fmla="*/ 234521 w 469042"/>
              <a:gd name="connsiteY3" fmla="*/ 757527 h 757527"/>
              <a:gd name="connsiteX0" fmla="*/ 0 w 234521"/>
              <a:gd name="connsiteY0" fmla="*/ 0 h 757527"/>
              <a:gd name="connsiteX1" fmla="*/ 234521 w 234521"/>
              <a:gd name="connsiteY1" fmla="*/ 378764 h 757527"/>
              <a:gd name="connsiteX2" fmla="*/ 0 w 234521"/>
              <a:gd name="connsiteY2" fmla="*/ 757527 h 757527"/>
            </a:gdLst>
            <a:ahLst/>
            <a:cxnLst>
              <a:cxn ang="0">
                <a:pos x="connsiteX0" y="connsiteY0"/>
              </a:cxn>
              <a:cxn ang="0">
                <a:pos x="connsiteX1" y="connsiteY1"/>
              </a:cxn>
              <a:cxn ang="0">
                <a:pos x="connsiteX2" y="connsiteY2"/>
              </a:cxn>
            </a:cxnLst>
            <a:rect l="l" t="t" r="r" b="b"/>
            <a:pathLst>
              <a:path w="234521" h="757527">
                <a:moveTo>
                  <a:pt x="0" y="0"/>
                </a:moveTo>
                <a:lnTo>
                  <a:pt x="234521" y="378764"/>
                </a:lnTo>
                <a:lnTo>
                  <a:pt x="0" y="757527"/>
                </a:lnTo>
              </a:path>
            </a:pathLst>
          </a:custGeom>
          <a:noFill/>
          <a:ln>
            <a:solidFill>
              <a:srgbClr val="3226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cxnSp>
        <p:nvCxnSpPr>
          <p:cNvPr id="19" name="Conector recto 18">
            <a:extLst>
              <a:ext uri="{FF2B5EF4-FFF2-40B4-BE49-F238E27FC236}">
                <a16:creationId xmlns:a16="http://schemas.microsoft.com/office/drawing/2014/main" id="{FED79627-3327-C891-721D-8578C19BD7BC}"/>
              </a:ext>
            </a:extLst>
          </p:cNvPr>
          <p:cNvCxnSpPr/>
          <p:nvPr/>
        </p:nvCxnSpPr>
        <p:spPr>
          <a:xfrm>
            <a:off x="6202726" y="2288174"/>
            <a:ext cx="5439946" cy="0"/>
          </a:xfrm>
          <a:prstGeom prst="line">
            <a:avLst/>
          </a:prstGeom>
          <a:ln w="28575">
            <a:solidFill>
              <a:srgbClr val="32266B"/>
            </a:solidFill>
          </a:ln>
        </p:spPr>
        <p:style>
          <a:lnRef idx="1">
            <a:schemeClr val="accent1"/>
          </a:lnRef>
          <a:fillRef idx="0">
            <a:schemeClr val="accent1"/>
          </a:fillRef>
          <a:effectRef idx="0">
            <a:schemeClr val="accent1"/>
          </a:effectRef>
          <a:fontRef idx="minor">
            <a:schemeClr val="tx1"/>
          </a:fontRef>
        </p:style>
      </p:cxnSp>
      <p:sp>
        <p:nvSpPr>
          <p:cNvPr id="20" name="CuadroTexto 19">
            <a:extLst>
              <a:ext uri="{FF2B5EF4-FFF2-40B4-BE49-F238E27FC236}">
                <a16:creationId xmlns:a16="http://schemas.microsoft.com/office/drawing/2014/main" id="{B1FA609C-FF0D-B6AA-8B3F-762F75211526}"/>
              </a:ext>
            </a:extLst>
          </p:cNvPr>
          <p:cNvSpPr txBox="1"/>
          <p:nvPr/>
        </p:nvSpPr>
        <p:spPr>
          <a:xfrm>
            <a:off x="6428909" y="1720366"/>
            <a:ext cx="2112203" cy="523220"/>
          </a:xfrm>
          <a:prstGeom prst="rect">
            <a:avLst/>
          </a:prstGeom>
          <a:noFill/>
        </p:spPr>
        <p:txBody>
          <a:bodyPr wrap="square" rtlCol="0">
            <a:spAutoFit/>
          </a:bodyPr>
          <a:lstStyle/>
          <a:p>
            <a:pPr algn="ctr"/>
            <a:r>
              <a:rPr lang="es-ES" sz="1400" b="1" dirty="0">
                <a:solidFill>
                  <a:srgbClr val="32266B"/>
                </a:solidFill>
              </a:rPr>
              <a:t>Responsable de la información </a:t>
            </a:r>
            <a:endParaRPr lang="es-EC" sz="1400" b="1" dirty="0">
              <a:solidFill>
                <a:srgbClr val="32266B"/>
              </a:solidFill>
            </a:endParaRPr>
          </a:p>
        </p:txBody>
      </p:sp>
      <p:sp>
        <p:nvSpPr>
          <p:cNvPr id="21" name="CuadroTexto 20">
            <a:extLst>
              <a:ext uri="{FF2B5EF4-FFF2-40B4-BE49-F238E27FC236}">
                <a16:creationId xmlns:a16="http://schemas.microsoft.com/office/drawing/2014/main" id="{5473AF0C-3B4B-9B25-CBAE-08F07E9CA8B1}"/>
              </a:ext>
            </a:extLst>
          </p:cNvPr>
          <p:cNvSpPr txBox="1"/>
          <p:nvPr/>
        </p:nvSpPr>
        <p:spPr>
          <a:xfrm>
            <a:off x="8962709" y="1613924"/>
            <a:ext cx="2112203" cy="523220"/>
          </a:xfrm>
          <a:prstGeom prst="rect">
            <a:avLst/>
          </a:prstGeom>
          <a:noFill/>
        </p:spPr>
        <p:txBody>
          <a:bodyPr wrap="square" rtlCol="0">
            <a:spAutoFit/>
          </a:bodyPr>
          <a:lstStyle/>
          <a:p>
            <a:pPr algn="ctr"/>
            <a:r>
              <a:rPr lang="es-ES" sz="1400" b="1" dirty="0">
                <a:solidFill>
                  <a:srgbClr val="32266B"/>
                </a:solidFill>
              </a:rPr>
              <a:t>Responsable de recopilar en matriz</a:t>
            </a:r>
            <a:endParaRPr lang="es-EC" sz="1400" b="1" dirty="0">
              <a:solidFill>
                <a:srgbClr val="32266B"/>
              </a:solidFill>
            </a:endParaRPr>
          </a:p>
        </p:txBody>
      </p:sp>
      <p:sp>
        <p:nvSpPr>
          <p:cNvPr id="22" name="Rectángulo: esquinas redondeadas 21">
            <a:extLst>
              <a:ext uri="{FF2B5EF4-FFF2-40B4-BE49-F238E27FC236}">
                <a16:creationId xmlns:a16="http://schemas.microsoft.com/office/drawing/2014/main" id="{59F65598-1103-513B-869A-63BEC057A229}"/>
              </a:ext>
            </a:extLst>
          </p:cNvPr>
          <p:cNvSpPr/>
          <p:nvPr/>
        </p:nvSpPr>
        <p:spPr>
          <a:xfrm>
            <a:off x="6508562" y="2360681"/>
            <a:ext cx="2466376" cy="99295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3" name="CuadroTexto 22">
            <a:extLst>
              <a:ext uri="{FF2B5EF4-FFF2-40B4-BE49-F238E27FC236}">
                <a16:creationId xmlns:a16="http://schemas.microsoft.com/office/drawing/2014/main" id="{5EFFDB4E-2B1A-CB87-E366-A7686F71914D}"/>
              </a:ext>
            </a:extLst>
          </p:cNvPr>
          <p:cNvSpPr txBox="1"/>
          <p:nvPr/>
        </p:nvSpPr>
        <p:spPr>
          <a:xfrm>
            <a:off x="6567395" y="2467831"/>
            <a:ext cx="2443700" cy="715581"/>
          </a:xfrm>
          <a:prstGeom prst="rect">
            <a:avLst/>
          </a:prstGeom>
          <a:noFill/>
        </p:spPr>
        <p:txBody>
          <a:bodyPr wrap="square">
            <a:spAutoFit/>
          </a:bodyPr>
          <a:lstStyle/>
          <a:p>
            <a:pPr algn="ctr">
              <a:lnSpc>
                <a:spcPct val="90000"/>
              </a:lnSpc>
            </a:pPr>
            <a:r>
              <a:rPr lang="es-EC" sz="1500" dirty="0">
                <a:solidFill>
                  <a:schemeClr val="bg1"/>
                </a:solidFill>
              </a:rPr>
              <a:t>Unidades Administrativas que atendieron solicitudes de información pública</a:t>
            </a:r>
            <a:endParaRPr lang="es-EC" sz="1500" b="1" dirty="0">
              <a:solidFill>
                <a:schemeClr val="bg1"/>
              </a:solidFill>
            </a:endParaRPr>
          </a:p>
        </p:txBody>
      </p:sp>
      <p:sp>
        <p:nvSpPr>
          <p:cNvPr id="25" name="CuadroTexto 24">
            <a:extLst>
              <a:ext uri="{FF2B5EF4-FFF2-40B4-BE49-F238E27FC236}">
                <a16:creationId xmlns:a16="http://schemas.microsoft.com/office/drawing/2014/main" id="{59192570-75E8-846D-1BE3-0669F6BA1CCD}"/>
              </a:ext>
            </a:extLst>
          </p:cNvPr>
          <p:cNvSpPr txBox="1"/>
          <p:nvPr/>
        </p:nvSpPr>
        <p:spPr>
          <a:xfrm>
            <a:off x="9173039" y="2488557"/>
            <a:ext cx="1855194" cy="590931"/>
          </a:xfrm>
          <a:prstGeom prst="rect">
            <a:avLst/>
          </a:prstGeom>
          <a:noFill/>
        </p:spPr>
        <p:txBody>
          <a:bodyPr wrap="square">
            <a:spAutoFit/>
          </a:bodyPr>
          <a:lstStyle/>
          <a:p>
            <a:pPr algn="ctr">
              <a:lnSpc>
                <a:spcPct val="90000"/>
              </a:lnSpc>
            </a:pPr>
            <a:r>
              <a:rPr lang="es-EC" sz="1200" b="1" dirty="0">
                <a:solidFill>
                  <a:srgbClr val="32266B"/>
                </a:solidFill>
                <a:latin typeface="Arial" panose="020B0604020202020204" pitchFamily="34" charset="0"/>
                <a:cs typeface="Arial" panose="020B0604020202020204" pitchFamily="34" charset="0"/>
              </a:rPr>
              <a:t>Dirección Nacional </a:t>
            </a:r>
          </a:p>
          <a:p>
            <a:pPr algn="ctr">
              <a:lnSpc>
                <a:spcPct val="90000"/>
              </a:lnSpc>
            </a:pPr>
            <a:r>
              <a:rPr lang="es-EC" sz="1200" b="1" dirty="0">
                <a:solidFill>
                  <a:srgbClr val="32266B"/>
                </a:solidFill>
                <a:latin typeface="Arial" panose="020B0604020202020204" pitchFamily="34" charset="0"/>
                <a:cs typeface="Arial" panose="020B0604020202020204" pitchFamily="34" charset="0"/>
              </a:rPr>
              <a:t>Administrativa Financiera</a:t>
            </a:r>
          </a:p>
        </p:txBody>
      </p:sp>
      <p:sp>
        <p:nvSpPr>
          <p:cNvPr id="27" name="Rectángulo: esquinas redondeadas 26">
            <a:extLst>
              <a:ext uri="{FF2B5EF4-FFF2-40B4-BE49-F238E27FC236}">
                <a16:creationId xmlns:a16="http://schemas.microsoft.com/office/drawing/2014/main" id="{04A34627-32D4-F27E-0258-4AB7B9D74C95}"/>
              </a:ext>
            </a:extLst>
          </p:cNvPr>
          <p:cNvSpPr/>
          <p:nvPr/>
        </p:nvSpPr>
        <p:spPr>
          <a:xfrm>
            <a:off x="6561158" y="3509449"/>
            <a:ext cx="2466376" cy="992953"/>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8" name="CuadroTexto 27">
            <a:extLst>
              <a:ext uri="{FF2B5EF4-FFF2-40B4-BE49-F238E27FC236}">
                <a16:creationId xmlns:a16="http://schemas.microsoft.com/office/drawing/2014/main" id="{44DC922F-2A2A-3132-6443-0C922C95A610}"/>
              </a:ext>
            </a:extLst>
          </p:cNvPr>
          <p:cNvSpPr txBox="1"/>
          <p:nvPr/>
        </p:nvSpPr>
        <p:spPr>
          <a:xfrm>
            <a:off x="6593382" y="3619790"/>
            <a:ext cx="2466375" cy="715581"/>
          </a:xfrm>
          <a:prstGeom prst="rect">
            <a:avLst/>
          </a:prstGeom>
          <a:noFill/>
        </p:spPr>
        <p:txBody>
          <a:bodyPr wrap="square">
            <a:spAutoFit/>
          </a:bodyPr>
          <a:lstStyle/>
          <a:p>
            <a:pPr algn="ctr">
              <a:lnSpc>
                <a:spcPct val="90000"/>
              </a:lnSpc>
            </a:pPr>
            <a:r>
              <a:rPr lang="es-EC" sz="1500" dirty="0">
                <a:solidFill>
                  <a:schemeClr val="bg1"/>
                </a:solidFill>
              </a:rPr>
              <a:t>Unidades Administrativas conforme disposición de Comité de Transparencia</a:t>
            </a:r>
            <a:endParaRPr lang="es-EC" sz="1500" b="1" dirty="0">
              <a:solidFill>
                <a:schemeClr val="bg1"/>
              </a:solidFill>
            </a:endParaRPr>
          </a:p>
        </p:txBody>
      </p:sp>
      <p:sp>
        <p:nvSpPr>
          <p:cNvPr id="30" name="CuadroTexto 29">
            <a:extLst>
              <a:ext uri="{FF2B5EF4-FFF2-40B4-BE49-F238E27FC236}">
                <a16:creationId xmlns:a16="http://schemas.microsoft.com/office/drawing/2014/main" id="{5BB8E29A-2227-BC67-0F61-D50AE295A8B0}"/>
              </a:ext>
            </a:extLst>
          </p:cNvPr>
          <p:cNvSpPr txBox="1"/>
          <p:nvPr/>
        </p:nvSpPr>
        <p:spPr>
          <a:xfrm>
            <a:off x="9173039" y="3694652"/>
            <a:ext cx="2040853" cy="590931"/>
          </a:xfrm>
          <a:prstGeom prst="rect">
            <a:avLst/>
          </a:prstGeom>
          <a:noFill/>
        </p:spPr>
        <p:txBody>
          <a:bodyPr wrap="square">
            <a:spAutoFit/>
          </a:bodyPr>
          <a:lstStyle/>
          <a:p>
            <a:pPr algn="ctr">
              <a:lnSpc>
                <a:spcPct val="90000"/>
              </a:lnSpc>
            </a:pPr>
            <a:r>
              <a:rPr lang="es-EC" sz="1200" b="1" dirty="0">
                <a:solidFill>
                  <a:srgbClr val="32266B"/>
                </a:solidFill>
                <a:latin typeface="Arial" panose="020B0604020202020204" pitchFamily="34" charset="0"/>
                <a:cs typeface="Arial" panose="020B0604020202020204" pitchFamily="34" charset="0"/>
              </a:rPr>
              <a:t>Dirección Nacional</a:t>
            </a:r>
          </a:p>
          <a:p>
            <a:pPr algn="ctr">
              <a:lnSpc>
                <a:spcPct val="90000"/>
              </a:lnSpc>
            </a:pPr>
            <a:r>
              <a:rPr lang="es-EC" sz="1200" b="1" dirty="0">
                <a:solidFill>
                  <a:srgbClr val="32266B"/>
                </a:solidFill>
                <a:latin typeface="Arial" panose="020B0604020202020204" pitchFamily="34" charset="0"/>
                <a:cs typeface="Arial" panose="020B0604020202020204" pitchFamily="34" charset="0"/>
              </a:rPr>
              <a:t>De Planificación y Gestión Estratégica</a:t>
            </a:r>
          </a:p>
        </p:txBody>
      </p:sp>
      <p:sp>
        <p:nvSpPr>
          <p:cNvPr id="31" name="Rectángulo: esquinas redondeadas 30">
            <a:extLst>
              <a:ext uri="{FF2B5EF4-FFF2-40B4-BE49-F238E27FC236}">
                <a16:creationId xmlns:a16="http://schemas.microsoft.com/office/drawing/2014/main" id="{9F837ACC-8F66-20E9-526B-A40A82FFB9C4}"/>
              </a:ext>
            </a:extLst>
          </p:cNvPr>
          <p:cNvSpPr/>
          <p:nvPr/>
        </p:nvSpPr>
        <p:spPr>
          <a:xfrm>
            <a:off x="6567395" y="4649930"/>
            <a:ext cx="2466376" cy="992953"/>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2" name="CuadroTexto 31">
            <a:extLst>
              <a:ext uri="{FF2B5EF4-FFF2-40B4-BE49-F238E27FC236}">
                <a16:creationId xmlns:a16="http://schemas.microsoft.com/office/drawing/2014/main" id="{59CCA9FD-0B0D-A63A-A91B-E2932058F139}"/>
              </a:ext>
            </a:extLst>
          </p:cNvPr>
          <p:cNvSpPr txBox="1"/>
          <p:nvPr/>
        </p:nvSpPr>
        <p:spPr>
          <a:xfrm>
            <a:off x="6593382" y="4759933"/>
            <a:ext cx="2466375" cy="715581"/>
          </a:xfrm>
          <a:prstGeom prst="rect">
            <a:avLst/>
          </a:prstGeom>
          <a:noFill/>
        </p:spPr>
        <p:txBody>
          <a:bodyPr wrap="square">
            <a:spAutoFit/>
          </a:bodyPr>
          <a:lstStyle/>
          <a:p>
            <a:pPr algn="ctr">
              <a:lnSpc>
                <a:spcPct val="90000"/>
              </a:lnSpc>
            </a:pPr>
            <a:r>
              <a:rPr lang="es-EC" sz="1500" dirty="0">
                <a:solidFill>
                  <a:schemeClr val="bg1"/>
                </a:solidFill>
              </a:rPr>
              <a:t>Unidades Administrativas conforme disposición de Comité de Transparencia</a:t>
            </a:r>
            <a:endParaRPr lang="es-EC" sz="1500" b="1" dirty="0">
              <a:solidFill>
                <a:schemeClr val="bg1"/>
              </a:solidFill>
            </a:endParaRPr>
          </a:p>
        </p:txBody>
      </p:sp>
      <p:sp>
        <p:nvSpPr>
          <p:cNvPr id="34" name="CuadroTexto 33">
            <a:extLst>
              <a:ext uri="{FF2B5EF4-FFF2-40B4-BE49-F238E27FC236}">
                <a16:creationId xmlns:a16="http://schemas.microsoft.com/office/drawing/2014/main" id="{BCE0DBFC-C245-E47A-F24D-9DF893C83F9B}"/>
              </a:ext>
            </a:extLst>
          </p:cNvPr>
          <p:cNvSpPr txBox="1"/>
          <p:nvPr/>
        </p:nvSpPr>
        <p:spPr>
          <a:xfrm>
            <a:off x="9196172" y="4817914"/>
            <a:ext cx="2017719" cy="590931"/>
          </a:xfrm>
          <a:prstGeom prst="rect">
            <a:avLst/>
          </a:prstGeom>
          <a:noFill/>
        </p:spPr>
        <p:txBody>
          <a:bodyPr wrap="square">
            <a:spAutoFit/>
          </a:bodyPr>
          <a:lstStyle/>
          <a:p>
            <a:pPr algn="ctr">
              <a:lnSpc>
                <a:spcPct val="90000"/>
              </a:lnSpc>
            </a:pPr>
            <a:r>
              <a:rPr lang="es-EC" sz="1200" b="1" dirty="0">
                <a:solidFill>
                  <a:srgbClr val="32266B"/>
                </a:solidFill>
                <a:latin typeface="Arial" panose="020B0604020202020204" pitchFamily="34" charset="0"/>
                <a:cs typeface="Arial" panose="020B0604020202020204" pitchFamily="34" charset="0"/>
              </a:rPr>
              <a:t>Dirección Nacional de Planificación y Gestión Estratégica</a:t>
            </a:r>
          </a:p>
        </p:txBody>
      </p:sp>
      <p:cxnSp>
        <p:nvCxnSpPr>
          <p:cNvPr id="43" name="Conector recto 42">
            <a:extLst>
              <a:ext uri="{FF2B5EF4-FFF2-40B4-BE49-F238E27FC236}">
                <a16:creationId xmlns:a16="http://schemas.microsoft.com/office/drawing/2014/main" id="{2C8179A6-4B2D-5917-AE1F-131DCA4CBD96}"/>
              </a:ext>
            </a:extLst>
          </p:cNvPr>
          <p:cNvCxnSpPr>
            <a:cxnSpLocks/>
          </p:cNvCxnSpPr>
          <p:nvPr/>
        </p:nvCxnSpPr>
        <p:spPr>
          <a:xfrm>
            <a:off x="10131686" y="3183412"/>
            <a:ext cx="0" cy="453219"/>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45" name="Conector recto 44">
            <a:extLst>
              <a:ext uri="{FF2B5EF4-FFF2-40B4-BE49-F238E27FC236}">
                <a16:creationId xmlns:a16="http://schemas.microsoft.com/office/drawing/2014/main" id="{CD8DBB39-5377-7278-147C-C27471EFEA2F}"/>
              </a:ext>
            </a:extLst>
          </p:cNvPr>
          <p:cNvCxnSpPr>
            <a:cxnSpLocks/>
          </p:cNvCxnSpPr>
          <p:nvPr/>
        </p:nvCxnSpPr>
        <p:spPr>
          <a:xfrm>
            <a:off x="10131686" y="4329904"/>
            <a:ext cx="0" cy="453219"/>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sp>
        <p:nvSpPr>
          <p:cNvPr id="2" name="Google Shape;119;p4">
            <a:extLst>
              <a:ext uri="{FF2B5EF4-FFF2-40B4-BE49-F238E27FC236}">
                <a16:creationId xmlns:a16="http://schemas.microsoft.com/office/drawing/2014/main" id="{D0088DDC-965B-DCC8-190F-F7780294F493}"/>
              </a:ext>
            </a:extLst>
          </p:cNvPr>
          <p:cNvSpPr txBox="1"/>
          <p:nvPr/>
        </p:nvSpPr>
        <p:spPr>
          <a:xfrm>
            <a:off x="1100241" y="83294"/>
            <a:ext cx="6465935" cy="646290"/>
          </a:xfrm>
          <a:prstGeom prst="rect">
            <a:avLst/>
          </a:prstGeom>
          <a:noFill/>
          <a:ln>
            <a:noFill/>
          </a:ln>
        </p:spPr>
        <p:txBody>
          <a:bodyPr spcFirstLastPara="1" wrap="square" lIns="91425" tIns="45700" rIns="91425" bIns="45700" anchor="t" anchorCtr="0">
            <a:spAutoFit/>
          </a:bodyPr>
          <a:lstStyle/>
          <a:p>
            <a:pPr>
              <a:buFont typeface="Arial" panose="020B0604020202020204" pitchFamily="34" charset="0"/>
              <a:buNone/>
            </a:pPr>
            <a:r>
              <a:rPr lang="es-ES" altLang="es-EC" sz="3600" b="1" dirty="0">
                <a:solidFill>
                  <a:srgbClr val="32266B"/>
                </a:solidFill>
                <a:latin typeface="Barlow Condensed Medium" panose="00000606000000000000" pitchFamily="2" charset="0"/>
                <a:cs typeface="Arial" panose="020B0604020202020204" pitchFamily="34" charset="0"/>
              </a:rPr>
              <a:t>Unidades Poseedoras de la Información</a:t>
            </a:r>
          </a:p>
        </p:txBody>
      </p:sp>
    </p:spTree>
    <p:extLst>
      <p:ext uri="{BB962C8B-B14F-4D97-AF65-F5344CB8AC3E}">
        <p14:creationId xmlns:p14="http://schemas.microsoft.com/office/powerpoint/2010/main" val="2582510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918FC887-BC2B-9B92-2470-387C1B3083BD}"/>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A5C7210A-7F77-2B92-7058-88FDE1DCE990}"/>
              </a:ext>
            </a:extLst>
          </p:cNvPr>
          <p:cNvSpPr txBox="1"/>
          <p:nvPr/>
        </p:nvSpPr>
        <p:spPr>
          <a:xfrm>
            <a:off x="8424643" y="833641"/>
            <a:ext cx="3428703" cy="369332"/>
          </a:xfrm>
          <a:prstGeom prst="rect">
            <a:avLst/>
          </a:prstGeom>
          <a:noFill/>
        </p:spPr>
        <p:txBody>
          <a:bodyPr wrap="square">
            <a:spAutoFit/>
          </a:bodyPr>
          <a:lstStyle/>
          <a:p>
            <a:r>
              <a:rPr lang="es-ES" sz="1800" b="1" dirty="0">
                <a:solidFill>
                  <a:schemeClr val="bg1"/>
                </a:solidFill>
                <a:latin typeface="Arial" panose="020B0604020202020204" pitchFamily="34" charset="0"/>
                <a:cs typeface="Arial" panose="020B0604020202020204" pitchFamily="34" charset="0"/>
              </a:rPr>
              <a:t>Transparencia Pasiva</a:t>
            </a:r>
            <a:endParaRPr lang="es-EC" sz="1800" b="1" dirty="0">
              <a:solidFill>
                <a:schemeClr val="bg1"/>
              </a:solidFill>
              <a:latin typeface="Arial" panose="020B0604020202020204" pitchFamily="34" charset="0"/>
              <a:cs typeface="Arial" panose="020B0604020202020204" pitchFamily="34" charset="0"/>
            </a:endParaRPr>
          </a:p>
        </p:txBody>
      </p:sp>
      <p:sp>
        <p:nvSpPr>
          <p:cNvPr id="6" name="TextBox 20">
            <a:extLst>
              <a:ext uri="{FF2B5EF4-FFF2-40B4-BE49-F238E27FC236}">
                <a16:creationId xmlns:a16="http://schemas.microsoft.com/office/drawing/2014/main" id="{63F6FD85-4E20-849B-6EFF-3EA997EEEA5C}"/>
              </a:ext>
            </a:extLst>
          </p:cNvPr>
          <p:cNvSpPr txBox="1"/>
          <p:nvPr/>
        </p:nvSpPr>
        <p:spPr>
          <a:xfrm>
            <a:off x="919018" y="1398926"/>
            <a:ext cx="10353964" cy="492443"/>
          </a:xfrm>
          <a:prstGeom prst="rect">
            <a:avLst/>
          </a:prstGeom>
          <a:noFill/>
        </p:spPr>
        <p:txBody>
          <a:bodyPr wrap="square" rtlCol="0">
            <a:spAutoFit/>
          </a:bodyPr>
          <a:lstStyle/>
          <a:p>
            <a:pPr algn="just"/>
            <a:r>
              <a:rPr lang="es-ES" sz="1300" b="0" i="0" u="none" strike="noStrike" baseline="0" dirty="0">
                <a:latin typeface="Arial" panose="020B0604020202020204" pitchFamily="34" charset="0"/>
                <a:cs typeface="Arial" panose="020B0604020202020204" pitchFamily="34" charset="0"/>
              </a:rPr>
              <a:t>Se entenderá como </a:t>
            </a:r>
            <a:r>
              <a:rPr lang="es-ES" sz="1300" b="1" i="0" u="none" strike="noStrike" baseline="0" dirty="0">
                <a:solidFill>
                  <a:srgbClr val="0000A4"/>
                </a:solidFill>
                <a:latin typeface="Arial" panose="020B0604020202020204" pitchFamily="34" charset="0"/>
                <a:cs typeface="Arial" panose="020B0604020202020204" pitchFamily="34" charset="0"/>
              </a:rPr>
              <a:t>transparencia pasiva </a:t>
            </a:r>
            <a:r>
              <a:rPr lang="es-ES" sz="1300" b="0" i="0" u="none" strike="noStrike" baseline="0" dirty="0">
                <a:latin typeface="Arial" panose="020B0604020202020204" pitchFamily="34" charset="0"/>
                <a:cs typeface="Arial" panose="020B0604020202020204" pitchFamily="34" charset="0"/>
              </a:rPr>
              <a:t>la obligación que tienen las instituciones del sector público y los demás sujetos establecidos en esta Ley, de </a:t>
            </a:r>
            <a:r>
              <a:rPr lang="es-ES" sz="1300" b="1" i="0" u="none" strike="noStrike" baseline="0" dirty="0">
                <a:solidFill>
                  <a:srgbClr val="0000A4"/>
                </a:solidFill>
                <a:latin typeface="Arial" panose="020B0604020202020204" pitchFamily="34" charset="0"/>
                <a:cs typeface="Arial" panose="020B0604020202020204" pitchFamily="34" charset="0"/>
              </a:rPr>
              <a:t>responder a las solicitudes de información pública</a:t>
            </a:r>
            <a:r>
              <a:rPr lang="es-ES" sz="1300" b="0" i="0" u="none" strike="noStrike" baseline="0" dirty="0">
                <a:latin typeface="Arial" panose="020B0604020202020204" pitchFamily="34" charset="0"/>
                <a:cs typeface="Arial" panose="020B0604020202020204" pitchFamily="34" charset="0"/>
              </a:rPr>
              <a:t>, previa solicitud de la interesada o interesado</a:t>
            </a:r>
            <a:endParaRPr lang="en-US" sz="1300" dirty="0">
              <a:solidFill>
                <a:schemeClr val="bg1"/>
              </a:solidFill>
              <a:latin typeface="Arial" panose="020B0604020202020204" pitchFamily="34" charset="0"/>
              <a:cs typeface="Arial" panose="020B0604020202020204" pitchFamily="34" charset="0"/>
            </a:endParaRPr>
          </a:p>
        </p:txBody>
      </p:sp>
      <p:cxnSp>
        <p:nvCxnSpPr>
          <p:cNvPr id="10" name="Conector recto 9">
            <a:extLst>
              <a:ext uri="{FF2B5EF4-FFF2-40B4-BE49-F238E27FC236}">
                <a16:creationId xmlns:a16="http://schemas.microsoft.com/office/drawing/2014/main" id="{F5400743-33B8-792B-7965-E5944E7BCD08}"/>
              </a:ext>
            </a:extLst>
          </p:cNvPr>
          <p:cNvCxnSpPr>
            <a:cxnSpLocks/>
          </p:cNvCxnSpPr>
          <p:nvPr/>
        </p:nvCxnSpPr>
        <p:spPr>
          <a:xfrm flipH="1">
            <a:off x="455425" y="1086783"/>
            <a:ext cx="7970113" cy="0"/>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sp>
        <p:nvSpPr>
          <p:cNvPr id="11" name="Rectangle: Rounded Corners 15">
            <a:extLst>
              <a:ext uri="{FF2B5EF4-FFF2-40B4-BE49-F238E27FC236}">
                <a16:creationId xmlns:a16="http://schemas.microsoft.com/office/drawing/2014/main" id="{2BC97742-2816-2704-BB81-C2F475826E4A}"/>
              </a:ext>
            </a:extLst>
          </p:cNvPr>
          <p:cNvSpPr/>
          <p:nvPr/>
        </p:nvSpPr>
        <p:spPr>
          <a:xfrm rot="16200000">
            <a:off x="9786003" y="-424618"/>
            <a:ext cx="363854" cy="3004140"/>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CuadroTexto 11">
            <a:extLst>
              <a:ext uri="{FF2B5EF4-FFF2-40B4-BE49-F238E27FC236}">
                <a16:creationId xmlns:a16="http://schemas.microsoft.com/office/drawing/2014/main" id="{288D001B-9265-A146-AEDA-41F826377181}"/>
              </a:ext>
            </a:extLst>
          </p:cNvPr>
          <p:cNvSpPr txBox="1"/>
          <p:nvPr/>
        </p:nvSpPr>
        <p:spPr>
          <a:xfrm>
            <a:off x="8743117" y="899784"/>
            <a:ext cx="2442955" cy="338554"/>
          </a:xfrm>
          <a:prstGeom prst="rect">
            <a:avLst/>
          </a:prstGeom>
          <a:noFill/>
        </p:spPr>
        <p:txBody>
          <a:bodyPr wrap="square" rtlCol="0">
            <a:spAutoFit/>
          </a:bodyPr>
          <a:lstStyle/>
          <a:p>
            <a:r>
              <a:rPr lang="es-EC" sz="1600" b="1" dirty="0">
                <a:solidFill>
                  <a:schemeClr val="bg1"/>
                </a:solidFill>
              </a:rPr>
              <a:t>Transparencia Pasiva</a:t>
            </a:r>
          </a:p>
        </p:txBody>
      </p:sp>
      <p:sp>
        <p:nvSpPr>
          <p:cNvPr id="2" name="Rectángulo: esquinas redondeadas 1">
            <a:extLst>
              <a:ext uri="{FF2B5EF4-FFF2-40B4-BE49-F238E27FC236}">
                <a16:creationId xmlns:a16="http://schemas.microsoft.com/office/drawing/2014/main" id="{C1965B33-D371-FB64-1A88-333C5D313FB4}"/>
              </a:ext>
            </a:extLst>
          </p:cNvPr>
          <p:cNvSpPr/>
          <p:nvPr/>
        </p:nvSpPr>
        <p:spPr>
          <a:xfrm>
            <a:off x="4142792" y="2491272"/>
            <a:ext cx="2892490" cy="113833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EC" dirty="0">
                <a:latin typeface="+mj-lt"/>
              </a:rPr>
              <a:t>En el Portal Nacional de Transparencia (PNT) constan </a:t>
            </a:r>
            <a:r>
              <a:rPr lang="es-EC" b="1" dirty="0">
                <a:solidFill>
                  <a:srgbClr val="002060"/>
                </a:solidFill>
                <a:latin typeface="+mj-lt"/>
              </a:rPr>
              <a:t>344 </a:t>
            </a:r>
            <a:r>
              <a:rPr lang="es-EC" dirty="0">
                <a:latin typeface="+mj-lt"/>
              </a:rPr>
              <a:t>solicitudes ingresadas</a:t>
            </a:r>
          </a:p>
        </p:txBody>
      </p:sp>
      <p:sp>
        <p:nvSpPr>
          <p:cNvPr id="4" name="Rectángulo: esquinas redondeadas 3">
            <a:extLst>
              <a:ext uri="{FF2B5EF4-FFF2-40B4-BE49-F238E27FC236}">
                <a16:creationId xmlns:a16="http://schemas.microsoft.com/office/drawing/2014/main" id="{3203B2E7-2CBA-AE16-61AF-A38D4104AA72}"/>
              </a:ext>
            </a:extLst>
          </p:cNvPr>
          <p:cNvSpPr/>
          <p:nvPr/>
        </p:nvSpPr>
        <p:spPr>
          <a:xfrm>
            <a:off x="1987420" y="4338735"/>
            <a:ext cx="2575249" cy="104502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dirty="0"/>
              <a:t>Atendidas </a:t>
            </a:r>
            <a:r>
              <a:rPr lang="es-EC" b="1" dirty="0"/>
              <a:t>340</a:t>
            </a:r>
            <a:r>
              <a:rPr lang="es-EC" dirty="0"/>
              <a:t> solicitudes</a:t>
            </a:r>
          </a:p>
        </p:txBody>
      </p:sp>
      <p:sp>
        <p:nvSpPr>
          <p:cNvPr id="7" name="Rectángulo: esquinas redondeadas 6">
            <a:extLst>
              <a:ext uri="{FF2B5EF4-FFF2-40B4-BE49-F238E27FC236}">
                <a16:creationId xmlns:a16="http://schemas.microsoft.com/office/drawing/2014/main" id="{06CC1553-3011-8B7B-16B4-F84CA88547AA}"/>
              </a:ext>
            </a:extLst>
          </p:cNvPr>
          <p:cNvSpPr/>
          <p:nvPr/>
        </p:nvSpPr>
        <p:spPr>
          <a:xfrm>
            <a:off x="6646506" y="4338735"/>
            <a:ext cx="2575249" cy="104502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dirty="0"/>
              <a:t>No respondidas en PNT </a:t>
            </a:r>
            <a:r>
              <a:rPr lang="es-EC" b="1" dirty="0"/>
              <a:t>4 </a:t>
            </a:r>
            <a:r>
              <a:rPr lang="es-EC" dirty="0"/>
              <a:t>solicitudes</a:t>
            </a:r>
          </a:p>
        </p:txBody>
      </p:sp>
      <p:cxnSp>
        <p:nvCxnSpPr>
          <p:cNvPr id="16" name="Conector: angular 15">
            <a:extLst>
              <a:ext uri="{FF2B5EF4-FFF2-40B4-BE49-F238E27FC236}">
                <a16:creationId xmlns:a16="http://schemas.microsoft.com/office/drawing/2014/main" id="{806A9515-87B4-6527-284F-284C11553CE7}"/>
              </a:ext>
            </a:extLst>
          </p:cNvPr>
          <p:cNvCxnSpPr>
            <a:stCxn id="2" idx="2"/>
            <a:endCxn id="4" idx="0"/>
          </p:cNvCxnSpPr>
          <p:nvPr/>
        </p:nvCxnSpPr>
        <p:spPr>
          <a:xfrm rot="5400000">
            <a:off x="4077477" y="2827175"/>
            <a:ext cx="709128" cy="2313992"/>
          </a:xfrm>
          <a:prstGeom prst="bentConnector3">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18" name="Conector: angular 17">
            <a:extLst>
              <a:ext uri="{FF2B5EF4-FFF2-40B4-BE49-F238E27FC236}">
                <a16:creationId xmlns:a16="http://schemas.microsoft.com/office/drawing/2014/main" id="{3A96A9F7-D1CE-81FF-FDB0-FE48D7DA4801}"/>
              </a:ext>
            </a:extLst>
          </p:cNvPr>
          <p:cNvCxnSpPr>
            <a:stCxn id="2" idx="2"/>
            <a:endCxn id="7" idx="0"/>
          </p:cNvCxnSpPr>
          <p:nvPr/>
        </p:nvCxnSpPr>
        <p:spPr>
          <a:xfrm rot="16200000" flipH="1">
            <a:off x="6407020" y="2811624"/>
            <a:ext cx="709128" cy="234509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Google Shape;119;p4">
            <a:extLst>
              <a:ext uri="{FF2B5EF4-FFF2-40B4-BE49-F238E27FC236}">
                <a16:creationId xmlns:a16="http://schemas.microsoft.com/office/drawing/2014/main" id="{7ECF4A0F-D1FE-1D13-F241-C97CDE1A6138}"/>
              </a:ext>
            </a:extLst>
          </p:cNvPr>
          <p:cNvSpPr txBox="1"/>
          <p:nvPr/>
        </p:nvSpPr>
        <p:spPr>
          <a:xfrm>
            <a:off x="1045377" y="152733"/>
            <a:ext cx="6465935" cy="646290"/>
          </a:xfrm>
          <a:prstGeom prst="rect">
            <a:avLst/>
          </a:prstGeom>
          <a:noFill/>
          <a:ln>
            <a:noFill/>
          </a:ln>
        </p:spPr>
        <p:txBody>
          <a:bodyPr spcFirstLastPara="1" wrap="square" lIns="91425" tIns="45700" rIns="91425" bIns="45700" anchor="t" anchorCtr="0">
            <a:spAutoFit/>
          </a:bodyPr>
          <a:lstStyle/>
          <a:p>
            <a:pPr>
              <a:buFont typeface="Arial" panose="020B0604020202020204" pitchFamily="34" charset="0"/>
              <a:buNone/>
            </a:pPr>
            <a:r>
              <a:rPr lang="es-ES" altLang="es-EC" sz="3600" b="1" dirty="0">
                <a:solidFill>
                  <a:srgbClr val="32266B"/>
                </a:solidFill>
                <a:latin typeface="Barlow Condensed Medium" panose="00000606000000000000" pitchFamily="2" charset="0"/>
                <a:cs typeface="Arial" panose="020B0604020202020204" pitchFamily="34" charset="0"/>
              </a:rPr>
              <a:t>Unidades Poseedoras de la Información</a:t>
            </a:r>
          </a:p>
        </p:txBody>
      </p:sp>
    </p:spTree>
    <p:extLst>
      <p:ext uri="{BB962C8B-B14F-4D97-AF65-F5344CB8AC3E}">
        <p14:creationId xmlns:p14="http://schemas.microsoft.com/office/powerpoint/2010/main" val="2601114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3E9CDAD7-8CFD-94F4-98A3-AA8DD8C5AE64}"/>
            </a:ext>
          </a:extLst>
        </p:cNvPr>
        <p:cNvGrpSpPr/>
        <p:nvPr/>
      </p:nvGrpSpPr>
      <p:grpSpPr>
        <a:xfrm>
          <a:off x="0" y="0"/>
          <a:ext cx="0" cy="0"/>
          <a:chOff x="0" y="0"/>
          <a:chExt cx="0" cy="0"/>
        </a:xfrm>
      </p:grpSpPr>
      <p:sp>
        <p:nvSpPr>
          <p:cNvPr id="2" name="Rectangle 9">
            <a:extLst>
              <a:ext uri="{FF2B5EF4-FFF2-40B4-BE49-F238E27FC236}">
                <a16:creationId xmlns:a16="http://schemas.microsoft.com/office/drawing/2014/main" id="{141C89DD-FFB3-1EAA-9271-E89435BF3617}"/>
              </a:ext>
            </a:extLst>
          </p:cNvPr>
          <p:cNvSpPr/>
          <p:nvPr/>
        </p:nvSpPr>
        <p:spPr>
          <a:xfrm>
            <a:off x="1194799" y="1851219"/>
            <a:ext cx="9427019" cy="1292662"/>
          </a:xfrm>
          <a:prstGeom prst="rect">
            <a:avLst/>
          </a:prstGeom>
        </p:spPr>
        <p:txBody>
          <a:bodyPr wrap="square">
            <a:spAutoFit/>
          </a:bodyPr>
          <a:lstStyle/>
          <a:p>
            <a:pPr algn="just"/>
            <a:r>
              <a:rPr lang="es-ES" sz="1300" b="0" i="0" u="none" strike="noStrike" baseline="0" dirty="0">
                <a:latin typeface="Arial" panose="020B0604020202020204" pitchFamily="34" charset="0"/>
                <a:cs typeface="Arial" panose="020B0604020202020204" pitchFamily="34" charset="0"/>
              </a:rPr>
              <a:t>Se entenderá como </a:t>
            </a:r>
            <a:r>
              <a:rPr lang="es-ES" sz="1300" b="1" i="0" u="none" strike="noStrike" baseline="0" dirty="0">
                <a:solidFill>
                  <a:srgbClr val="0000A4"/>
                </a:solidFill>
                <a:latin typeface="Arial" panose="020B0604020202020204" pitchFamily="34" charset="0"/>
                <a:cs typeface="Arial" panose="020B0604020202020204" pitchFamily="34" charset="0"/>
              </a:rPr>
              <a:t>transparencia focalizada </a:t>
            </a:r>
            <a:r>
              <a:rPr lang="es-ES" sz="1300" b="0" i="0" u="none" strike="noStrike" baseline="0" dirty="0">
                <a:latin typeface="Arial" panose="020B0604020202020204" pitchFamily="34" charset="0"/>
                <a:cs typeface="Arial" panose="020B0604020202020204" pitchFamily="34" charset="0"/>
              </a:rPr>
              <a:t>la obligación que tienen las instituciones del sector público y demás sujetos establecidos en esta Ley, de no limitar la publicación de información a la mínima obligatoria establecida en la ley, sino de </a:t>
            </a:r>
            <a:r>
              <a:rPr lang="es-ES" sz="1300" b="1" i="0" u="none" strike="noStrike" baseline="0" dirty="0">
                <a:solidFill>
                  <a:srgbClr val="0000A4"/>
                </a:solidFill>
                <a:latin typeface="Arial" panose="020B0604020202020204" pitchFamily="34" charset="0"/>
                <a:cs typeface="Arial" panose="020B0604020202020204" pitchFamily="34" charset="0"/>
              </a:rPr>
              <a:t>publicar de manera proactiva</a:t>
            </a:r>
            <a:r>
              <a:rPr lang="es-ES" sz="1300" b="0" i="0" u="none" strike="noStrike" baseline="0" dirty="0">
                <a:latin typeface="Arial" panose="020B0604020202020204" pitchFamily="34" charset="0"/>
                <a:cs typeface="Arial" panose="020B0604020202020204" pitchFamily="34" charset="0"/>
              </a:rPr>
              <a:t> </a:t>
            </a:r>
            <a:r>
              <a:rPr lang="es-ES" sz="1300" b="1" i="0" u="none" strike="noStrike" baseline="0" dirty="0">
                <a:solidFill>
                  <a:srgbClr val="0000A4"/>
                </a:solidFill>
                <a:latin typeface="Arial" panose="020B0604020202020204" pitchFamily="34" charset="0"/>
                <a:cs typeface="Arial" panose="020B0604020202020204" pitchFamily="34" charset="0"/>
              </a:rPr>
              <a:t>información</a:t>
            </a:r>
            <a:r>
              <a:rPr lang="es-ES" sz="1300" b="0" i="0" u="none" strike="noStrike" baseline="0" dirty="0">
                <a:latin typeface="Arial" panose="020B0604020202020204" pitchFamily="34" charset="0"/>
                <a:cs typeface="Arial" panose="020B0604020202020204" pitchFamily="34" charset="0"/>
              </a:rPr>
              <a:t> y datos adicionales que puedan ser requeridos desde la ciudadanía, con estrategias de liberación en formato abierto relacionada con cuestiones específicas, cuyo propósito es mejorar el conocimiento sobre algún problema público, con el objeto de fortalecer el proceso de toma de decisiones ante situaciones complejas y una adecuada rendición pública de cuentas.</a:t>
            </a:r>
            <a:endParaRPr lang="en-US" sz="1300" dirty="0">
              <a:solidFill>
                <a:srgbClr val="252525"/>
              </a:solidFill>
              <a:latin typeface="Arial" panose="020B0604020202020204" pitchFamily="34" charset="0"/>
              <a:cs typeface="Arial" panose="020B0604020202020204" pitchFamily="34" charset="0"/>
            </a:endParaRPr>
          </a:p>
        </p:txBody>
      </p:sp>
      <p:graphicFrame>
        <p:nvGraphicFramePr>
          <p:cNvPr id="7" name="Tabla 6">
            <a:extLst>
              <a:ext uri="{FF2B5EF4-FFF2-40B4-BE49-F238E27FC236}">
                <a16:creationId xmlns:a16="http://schemas.microsoft.com/office/drawing/2014/main" id="{E0382553-5775-8D1E-0C3B-E2E881579601}"/>
              </a:ext>
            </a:extLst>
          </p:cNvPr>
          <p:cNvGraphicFramePr>
            <a:graphicFrameLocks noGrp="1"/>
          </p:cNvGraphicFramePr>
          <p:nvPr>
            <p:extLst>
              <p:ext uri="{D42A27DB-BD31-4B8C-83A1-F6EECF244321}">
                <p14:modId xmlns:p14="http://schemas.microsoft.com/office/powerpoint/2010/main" val="2385584459"/>
              </p:ext>
            </p:extLst>
          </p:nvPr>
        </p:nvGraphicFramePr>
        <p:xfrm>
          <a:off x="1194799" y="4004938"/>
          <a:ext cx="9620685" cy="1619113"/>
        </p:xfrm>
        <a:graphic>
          <a:graphicData uri="http://schemas.openxmlformats.org/drawingml/2006/table">
            <a:tbl>
              <a:tblPr>
                <a:tableStyleId>{ED083AE6-46FA-4A59-8FB0-9F97EB10719F}</a:tableStyleId>
              </a:tblPr>
              <a:tblGrid>
                <a:gridCol w="1800663">
                  <a:extLst>
                    <a:ext uri="{9D8B030D-6E8A-4147-A177-3AD203B41FA5}">
                      <a16:colId xmlns:a16="http://schemas.microsoft.com/office/drawing/2014/main" val="2320134673"/>
                    </a:ext>
                  </a:extLst>
                </a:gridCol>
                <a:gridCol w="1890696">
                  <a:extLst>
                    <a:ext uri="{9D8B030D-6E8A-4147-A177-3AD203B41FA5}">
                      <a16:colId xmlns:a16="http://schemas.microsoft.com/office/drawing/2014/main" val="3388011821"/>
                    </a:ext>
                  </a:extLst>
                </a:gridCol>
                <a:gridCol w="1839249">
                  <a:extLst>
                    <a:ext uri="{9D8B030D-6E8A-4147-A177-3AD203B41FA5}">
                      <a16:colId xmlns:a16="http://schemas.microsoft.com/office/drawing/2014/main" val="1756578130"/>
                    </a:ext>
                  </a:extLst>
                </a:gridCol>
                <a:gridCol w="4090077">
                  <a:extLst>
                    <a:ext uri="{9D8B030D-6E8A-4147-A177-3AD203B41FA5}">
                      <a16:colId xmlns:a16="http://schemas.microsoft.com/office/drawing/2014/main" val="1429293740"/>
                    </a:ext>
                  </a:extLst>
                </a:gridCol>
              </a:tblGrid>
              <a:tr h="550635">
                <a:tc>
                  <a:txBody>
                    <a:bodyPr/>
                    <a:lstStyle/>
                    <a:p>
                      <a:pPr algn="ctr" fontAlgn="ctr"/>
                      <a:r>
                        <a:rPr lang="es-419" sz="1400" b="1" u="none" strike="noStrike" dirty="0">
                          <a:effectLst/>
                          <a:latin typeface="+mj-lt"/>
                        </a:rPr>
                        <a:t>Nombre de entidad </a:t>
                      </a:r>
                      <a:endParaRPr lang="es-419" sz="1400" b="1" i="0" u="none" strike="noStrike" dirty="0">
                        <a:solidFill>
                          <a:srgbClr val="000000"/>
                        </a:solidFill>
                        <a:effectLst/>
                        <a:latin typeface="+mj-lt"/>
                      </a:endParaRPr>
                    </a:p>
                  </a:txBody>
                  <a:tcPr marL="9525" marR="9525" marT="9525" marB="0" anchor="ctr">
                    <a:solidFill>
                      <a:schemeClr val="accent4">
                        <a:lumMod val="75000"/>
                      </a:schemeClr>
                    </a:solidFill>
                  </a:tcPr>
                </a:tc>
                <a:tc>
                  <a:txBody>
                    <a:bodyPr/>
                    <a:lstStyle/>
                    <a:p>
                      <a:pPr algn="ctr" fontAlgn="ctr"/>
                      <a:r>
                        <a:rPr lang="es-419" sz="1400" b="1" u="none" strike="noStrike" dirty="0">
                          <a:effectLst/>
                          <a:latin typeface="+mj-lt"/>
                        </a:rPr>
                        <a:t>Temática de la</a:t>
                      </a:r>
                    </a:p>
                    <a:p>
                      <a:pPr algn="ctr" fontAlgn="ctr"/>
                      <a:r>
                        <a:rPr lang="es-419" sz="1400" b="1" u="none" strike="noStrike" dirty="0">
                          <a:effectLst/>
                          <a:latin typeface="+mj-lt"/>
                        </a:rPr>
                        <a:t>información</a:t>
                      </a:r>
                      <a:endParaRPr lang="es-419" sz="1400" b="1" i="0" u="none" strike="noStrike" dirty="0">
                        <a:solidFill>
                          <a:srgbClr val="000000"/>
                        </a:solidFill>
                        <a:effectLst/>
                        <a:latin typeface="+mj-lt"/>
                      </a:endParaRPr>
                    </a:p>
                  </a:txBody>
                  <a:tcPr marL="9525" marR="9525" marT="9525" marB="0" anchor="ctr">
                    <a:solidFill>
                      <a:schemeClr val="accent4">
                        <a:lumMod val="75000"/>
                      </a:schemeClr>
                    </a:solidFill>
                  </a:tcPr>
                </a:tc>
                <a:tc>
                  <a:txBody>
                    <a:bodyPr/>
                    <a:lstStyle/>
                    <a:p>
                      <a:pPr algn="ctr" fontAlgn="ctr"/>
                      <a:r>
                        <a:rPr lang="es-ES" sz="1400" b="1" u="none" strike="noStrike" dirty="0">
                          <a:effectLst/>
                          <a:latin typeface="+mj-lt"/>
                        </a:rPr>
                        <a:t>Fecha de publicación</a:t>
                      </a:r>
                    </a:p>
                    <a:p>
                      <a:pPr algn="ctr" fontAlgn="ctr"/>
                      <a:r>
                        <a:rPr lang="es-ES" sz="1400" b="1" u="none" strike="noStrike" dirty="0">
                          <a:effectLst/>
                          <a:latin typeface="+mj-lt"/>
                        </a:rPr>
                        <a:t>de la información </a:t>
                      </a:r>
                      <a:endParaRPr lang="es-ES" sz="1400" b="1" i="0" u="none" strike="noStrike" dirty="0">
                        <a:solidFill>
                          <a:srgbClr val="000000"/>
                        </a:solidFill>
                        <a:effectLst/>
                        <a:latin typeface="+mj-lt"/>
                      </a:endParaRPr>
                    </a:p>
                  </a:txBody>
                  <a:tcPr marL="9525" marR="9525" marT="9525" marB="0" anchor="ctr">
                    <a:solidFill>
                      <a:schemeClr val="accent4">
                        <a:lumMod val="75000"/>
                      </a:schemeClr>
                    </a:solidFill>
                  </a:tcPr>
                </a:tc>
                <a:tc>
                  <a:txBody>
                    <a:bodyPr/>
                    <a:lstStyle/>
                    <a:p>
                      <a:pPr algn="ctr" fontAlgn="ctr"/>
                      <a:r>
                        <a:rPr lang="es-ES" sz="1400" b="1" u="none" strike="noStrike" dirty="0">
                          <a:effectLst/>
                          <a:latin typeface="+mj-lt"/>
                        </a:rPr>
                        <a:t>Enlace  a archivo que contiene la información </a:t>
                      </a:r>
                      <a:endParaRPr lang="es-ES" sz="1400" b="1" i="0" u="none" strike="noStrike" dirty="0">
                        <a:solidFill>
                          <a:srgbClr val="000000"/>
                        </a:solidFill>
                        <a:effectLst/>
                        <a:latin typeface="+mj-lt"/>
                      </a:endParaRPr>
                    </a:p>
                  </a:txBody>
                  <a:tcPr marL="9525" marR="9525" marT="9525" marB="0" anchor="ctr">
                    <a:solidFill>
                      <a:schemeClr val="accent4">
                        <a:lumMod val="75000"/>
                      </a:schemeClr>
                    </a:solidFill>
                  </a:tcPr>
                </a:tc>
                <a:extLst>
                  <a:ext uri="{0D108BD9-81ED-4DB2-BD59-A6C34878D82A}">
                    <a16:rowId xmlns:a16="http://schemas.microsoft.com/office/drawing/2014/main" val="1457686845"/>
                  </a:ext>
                </a:extLst>
              </a:tr>
              <a:tr h="572004">
                <a:tc>
                  <a:txBody>
                    <a:bodyPr/>
                    <a:lstStyle/>
                    <a:p>
                      <a:pPr algn="ctr" fontAlgn="b"/>
                      <a:r>
                        <a:rPr lang="es-EC" sz="1200" b="0" i="0" u="none" strike="noStrike" dirty="0">
                          <a:solidFill>
                            <a:srgbClr val="000000"/>
                          </a:solidFill>
                          <a:effectLst/>
                          <a:latin typeface="+mj-lt"/>
                        </a:rPr>
                        <a:t>Servicio de Rentas Internas </a:t>
                      </a:r>
                    </a:p>
                  </a:txBody>
                  <a:tcPr marL="9525" marR="9525" marT="9525" marB="0" anchor="ctr"/>
                </a:tc>
                <a:tc>
                  <a:txBody>
                    <a:bodyPr/>
                    <a:lstStyle/>
                    <a:p>
                      <a:pPr algn="ctr" fontAlgn="b"/>
                      <a:r>
                        <a:rPr lang="es-EC" sz="1200" b="0" i="0" u="none" strike="noStrike" dirty="0">
                          <a:solidFill>
                            <a:srgbClr val="000000"/>
                          </a:solidFill>
                          <a:effectLst/>
                          <a:latin typeface="+mj-lt"/>
                        </a:rPr>
                        <a:t>Recaudación</a:t>
                      </a:r>
                    </a:p>
                  </a:txBody>
                  <a:tcPr marL="9525" marR="9525" marT="9525" marB="0" anchor="ctr"/>
                </a:tc>
                <a:tc>
                  <a:txBody>
                    <a:bodyPr/>
                    <a:lstStyle/>
                    <a:p>
                      <a:pPr algn="ctr" fontAlgn="b"/>
                      <a:r>
                        <a:rPr lang="es-EC" sz="1200" b="0" i="0" u="none" strike="noStrike" dirty="0">
                          <a:solidFill>
                            <a:srgbClr val="000000"/>
                          </a:solidFill>
                          <a:effectLst/>
                          <a:latin typeface="+mj-lt"/>
                        </a:rPr>
                        <a:t>22/03/2026</a:t>
                      </a:r>
                    </a:p>
                  </a:txBody>
                  <a:tcPr marL="9525" marR="9525" marT="9525" marB="0" anchor="ctr"/>
                </a:tc>
                <a:tc>
                  <a:txBody>
                    <a:bodyPr/>
                    <a:lstStyle/>
                    <a:p>
                      <a:pPr algn="ctr" fontAlgn="b"/>
                      <a:r>
                        <a:rPr lang="es-EC" sz="1200" b="0" i="0" u="none" strike="noStrike" dirty="0">
                          <a:solidFill>
                            <a:srgbClr val="000000"/>
                          </a:solidFill>
                          <a:effectLst/>
                          <a:latin typeface="+mj-lt"/>
                        </a:rPr>
                        <a:t>https://www.sri.gob.ec/estadisticas-sri#estad%C3%Adstica</a:t>
                      </a:r>
                    </a:p>
                  </a:txBody>
                  <a:tcPr marL="9525" marR="9525" marT="9525" marB="0" anchor="ctr"/>
                </a:tc>
                <a:extLst>
                  <a:ext uri="{0D108BD9-81ED-4DB2-BD59-A6C34878D82A}">
                    <a16:rowId xmlns:a16="http://schemas.microsoft.com/office/drawing/2014/main" val="3844485093"/>
                  </a:ext>
                </a:extLst>
              </a:tr>
              <a:tr h="496474">
                <a:tc>
                  <a:txBody>
                    <a:bodyPr/>
                    <a:lstStyle/>
                    <a:p>
                      <a:pPr marL="0" marR="0" lvl="0" indent="0" algn="ctr" defTabSz="914400" rtl="0" eaLnBrk="1" fontAlgn="b" latinLnBrk="0" hangingPunct="1">
                        <a:lnSpc>
                          <a:spcPct val="100000"/>
                        </a:lnSpc>
                        <a:spcBef>
                          <a:spcPts val="0"/>
                        </a:spcBef>
                        <a:spcAft>
                          <a:spcPts val="0"/>
                        </a:spcAft>
                        <a:buClr>
                          <a:srgbClr val="000000"/>
                        </a:buClr>
                        <a:buSzTx/>
                        <a:buFont typeface="Arial"/>
                        <a:buNone/>
                        <a:tabLst/>
                        <a:defRPr/>
                      </a:pPr>
                      <a:r>
                        <a:rPr lang="es-EC" sz="1200" b="0" i="0" u="none" strike="noStrike" dirty="0">
                          <a:solidFill>
                            <a:srgbClr val="000000"/>
                          </a:solidFill>
                          <a:effectLst/>
                          <a:latin typeface="+mj-lt"/>
                        </a:rPr>
                        <a:t>Servicio de Rentas Internas </a:t>
                      </a:r>
                    </a:p>
                  </a:txBody>
                  <a:tcPr marL="9525" marR="9525" marT="9525" marB="0" anchor="ctr"/>
                </a:tc>
                <a:tc>
                  <a:txBody>
                    <a:bodyPr/>
                    <a:lstStyle/>
                    <a:p>
                      <a:pPr algn="ctr" fontAlgn="b"/>
                      <a:r>
                        <a:rPr lang="es-EC" sz="1200" b="0" i="0" u="none" strike="noStrike" dirty="0">
                          <a:solidFill>
                            <a:srgbClr val="000000"/>
                          </a:solidFill>
                          <a:effectLst/>
                          <a:latin typeface="+mj-lt"/>
                        </a:rPr>
                        <a:t>Datos Abiertos - Data sets</a:t>
                      </a:r>
                    </a:p>
                  </a:txBody>
                  <a:tcPr marL="9525" marR="9525" marT="9525" marB="0" anchor="ctr"/>
                </a:tc>
                <a:tc>
                  <a:txBody>
                    <a:bodyPr/>
                    <a:lstStyle/>
                    <a:p>
                      <a:pPr algn="ctr" fontAlgn="b"/>
                      <a:r>
                        <a:rPr lang="es-EC" sz="1200" b="0" i="0" u="none" strike="noStrike" dirty="0">
                          <a:solidFill>
                            <a:srgbClr val="000000"/>
                          </a:solidFill>
                          <a:effectLst/>
                          <a:latin typeface="+mj-lt"/>
                        </a:rPr>
                        <a:t>31/03/2026</a:t>
                      </a:r>
                    </a:p>
                  </a:txBody>
                  <a:tcPr marL="9525" marR="9525" marT="9525" marB="0" anchor="ctr"/>
                </a:tc>
                <a:tc>
                  <a:txBody>
                    <a:bodyPr/>
                    <a:lstStyle/>
                    <a:p>
                      <a:pPr algn="ctr" fontAlgn="b"/>
                      <a:r>
                        <a:rPr lang="es-EC" sz="1200" b="0" i="0" u="none" strike="noStrike" dirty="0">
                          <a:solidFill>
                            <a:srgbClr val="000000"/>
                          </a:solidFill>
                          <a:effectLst/>
                          <a:latin typeface="+mj-lt"/>
                        </a:rPr>
                        <a:t>https://www.sri.gob.ec/datasets</a:t>
                      </a:r>
                    </a:p>
                  </a:txBody>
                  <a:tcPr marL="9525" marR="9525" marT="9525" marB="0" anchor="ctr"/>
                </a:tc>
                <a:extLst>
                  <a:ext uri="{0D108BD9-81ED-4DB2-BD59-A6C34878D82A}">
                    <a16:rowId xmlns:a16="http://schemas.microsoft.com/office/drawing/2014/main" val="1773011299"/>
                  </a:ext>
                </a:extLst>
              </a:tr>
            </a:tbl>
          </a:graphicData>
        </a:graphic>
      </p:graphicFrame>
      <p:cxnSp>
        <p:nvCxnSpPr>
          <p:cNvPr id="8" name="Conector recto 7">
            <a:extLst>
              <a:ext uri="{FF2B5EF4-FFF2-40B4-BE49-F238E27FC236}">
                <a16:creationId xmlns:a16="http://schemas.microsoft.com/office/drawing/2014/main" id="{6CC19243-FC60-CB22-5F11-2D992683B878}"/>
              </a:ext>
            </a:extLst>
          </p:cNvPr>
          <p:cNvCxnSpPr>
            <a:cxnSpLocks/>
          </p:cNvCxnSpPr>
          <p:nvPr/>
        </p:nvCxnSpPr>
        <p:spPr>
          <a:xfrm flipH="1">
            <a:off x="455425" y="1086783"/>
            <a:ext cx="7970113" cy="0"/>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sp>
        <p:nvSpPr>
          <p:cNvPr id="9" name="Rectangle: Rounded Corners 15">
            <a:extLst>
              <a:ext uri="{FF2B5EF4-FFF2-40B4-BE49-F238E27FC236}">
                <a16:creationId xmlns:a16="http://schemas.microsoft.com/office/drawing/2014/main" id="{55495F28-4B4E-21E8-A606-770433A5C91A}"/>
              </a:ext>
            </a:extLst>
          </p:cNvPr>
          <p:cNvSpPr/>
          <p:nvPr/>
        </p:nvSpPr>
        <p:spPr>
          <a:xfrm rot="16200000">
            <a:off x="9786003" y="-424618"/>
            <a:ext cx="363854" cy="3004140"/>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CuadroTexto 9">
            <a:extLst>
              <a:ext uri="{FF2B5EF4-FFF2-40B4-BE49-F238E27FC236}">
                <a16:creationId xmlns:a16="http://schemas.microsoft.com/office/drawing/2014/main" id="{8FF66500-9AAC-95B4-0AED-F5193C1553E6}"/>
              </a:ext>
            </a:extLst>
          </p:cNvPr>
          <p:cNvSpPr txBox="1"/>
          <p:nvPr/>
        </p:nvSpPr>
        <p:spPr>
          <a:xfrm>
            <a:off x="8696133" y="914187"/>
            <a:ext cx="2768197" cy="307777"/>
          </a:xfrm>
          <a:prstGeom prst="rect">
            <a:avLst/>
          </a:prstGeom>
          <a:noFill/>
        </p:spPr>
        <p:txBody>
          <a:bodyPr wrap="square" rtlCol="0">
            <a:spAutoFit/>
          </a:bodyPr>
          <a:lstStyle/>
          <a:p>
            <a:r>
              <a:rPr lang="es-EC" b="1" dirty="0">
                <a:solidFill>
                  <a:schemeClr val="bg1"/>
                </a:solidFill>
              </a:rPr>
              <a:t>Transparencia Focalizada</a:t>
            </a:r>
          </a:p>
        </p:txBody>
      </p:sp>
      <p:sp>
        <p:nvSpPr>
          <p:cNvPr id="3" name="Google Shape;119;p4">
            <a:extLst>
              <a:ext uri="{FF2B5EF4-FFF2-40B4-BE49-F238E27FC236}">
                <a16:creationId xmlns:a16="http://schemas.microsoft.com/office/drawing/2014/main" id="{7F64BB8B-171A-B213-1844-2BBBBD347024}"/>
              </a:ext>
            </a:extLst>
          </p:cNvPr>
          <p:cNvSpPr txBox="1"/>
          <p:nvPr/>
        </p:nvSpPr>
        <p:spPr>
          <a:xfrm>
            <a:off x="1045377" y="152733"/>
            <a:ext cx="6465935" cy="646290"/>
          </a:xfrm>
          <a:prstGeom prst="rect">
            <a:avLst/>
          </a:prstGeom>
          <a:noFill/>
          <a:ln>
            <a:noFill/>
          </a:ln>
        </p:spPr>
        <p:txBody>
          <a:bodyPr spcFirstLastPara="1" wrap="square" lIns="91425" tIns="45700" rIns="91425" bIns="45700" anchor="t" anchorCtr="0">
            <a:spAutoFit/>
          </a:bodyPr>
          <a:lstStyle/>
          <a:p>
            <a:pPr>
              <a:buFont typeface="Arial" panose="020B0604020202020204" pitchFamily="34" charset="0"/>
              <a:buNone/>
            </a:pPr>
            <a:r>
              <a:rPr lang="es-ES" altLang="es-EC" sz="3600" b="1" dirty="0">
                <a:solidFill>
                  <a:srgbClr val="32266B"/>
                </a:solidFill>
                <a:latin typeface="Barlow Condensed Medium" panose="00000606000000000000" pitchFamily="2" charset="0"/>
                <a:cs typeface="Arial" panose="020B0604020202020204" pitchFamily="34" charset="0"/>
              </a:rPr>
              <a:t>Unidades Poseedoras de la Información</a:t>
            </a:r>
          </a:p>
        </p:txBody>
      </p:sp>
    </p:spTree>
    <p:extLst>
      <p:ext uri="{BB962C8B-B14F-4D97-AF65-F5344CB8AC3E}">
        <p14:creationId xmlns:p14="http://schemas.microsoft.com/office/powerpoint/2010/main" val="2053388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2DED50F0-BF05-A41B-FA24-75C7D79A7A4E}"/>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34E6ED31-AAEE-1392-3DC0-F72AEACC26F6}"/>
              </a:ext>
            </a:extLst>
          </p:cNvPr>
          <p:cNvSpPr txBox="1"/>
          <p:nvPr/>
        </p:nvSpPr>
        <p:spPr>
          <a:xfrm>
            <a:off x="8424643" y="833641"/>
            <a:ext cx="3428703" cy="369332"/>
          </a:xfrm>
          <a:prstGeom prst="rect">
            <a:avLst/>
          </a:prstGeom>
          <a:noFill/>
        </p:spPr>
        <p:txBody>
          <a:bodyPr wrap="square">
            <a:spAutoFit/>
          </a:bodyPr>
          <a:lstStyle/>
          <a:p>
            <a:r>
              <a:rPr lang="es-ES" sz="1800" b="1" dirty="0">
                <a:solidFill>
                  <a:schemeClr val="bg1"/>
                </a:solidFill>
                <a:latin typeface="Arial" panose="020B0604020202020204" pitchFamily="34" charset="0"/>
                <a:cs typeface="Arial" panose="020B0604020202020204" pitchFamily="34" charset="0"/>
              </a:rPr>
              <a:t>Transparencia Colaborativa</a:t>
            </a:r>
            <a:endParaRPr lang="es-EC" sz="1800" b="1" dirty="0">
              <a:solidFill>
                <a:schemeClr val="bg1"/>
              </a:solidFill>
              <a:latin typeface="Arial" panose="020B0604020202020204" pitchFamily="34" charset="0"/>
              <a:cs typeface="Arial" panose="020B0604020202020204" pitchFamily="34" charset="0"/>
            </a:endParaRPr>
          </a:p>
        </p:txBody>
      </p:sp>
      <p:sp>
        <p:nvSpPr>
          <p:cNvPr id="6" name="Rectangle 9">
            <a:extLst>
              <a:ext uri="{FF2B5EF4-FFF2-40B4-BE49-F238E27FC236}">
                <a16:creationId xmlns:a16="http://schemas.microsoft.com/office/drawing/2014/main" id="{7D05487F-6611-2F64-2C74-D382BE45851A}"/>
              </a:ext>
            </a:extLst>
          </p:cNvPr>
          <p:cNvSpPr/>
          <p:nvPr/>
        </p:nvSpPr>
        <p:spPr>
          <a:xfrm>
            <a:off x="691896" y="2292053"/>
            <a:ext cx="11035306" cy="692497"/>
          </a:xfrm>
          <a:prstGeom prst="rect">
            <a:avLst/>
          </a:prstGeom>
        </p:spPr>
        <p:txBody>
          <a:bodyPr wrap="square">
            <a:spAutoFit/>
          </a:bodyPr>
          <a:lstStyle/>
          <a:p>
            <a:pPr algn="just"/>
            <a:r>
              <a:rPr lang="es-ES" sz="1300" b="0" i="0" u="none" strike="noStrike" baseline="0" dirty="0">
                <a:latin typeface="Arial" panose="020B0604020202020204" pitchFamily="34" charset="0"/>
                <a:cs typeface="Arial" panose="020B0604020202020204" pitchFamily="34" charset="0"/>
              </a:rPr>
              <a:t>Se entenderá como </a:t>
            </a:r>
            <a:r>
              <a:rPr lang="es-ES" sz="1300" b="1" i="0" u="none" strike="noStrike" baseline="0" dirty="0">
                <a:solidFill>
                  <a:srgbClr val="0000A4"/>
                </a:solidFill>
                <a:latin typeface="Arial" panose="020B0604020202020204" pitchFamily="34" charset="0"/>
                <a:cs typeface="Arial" panose="020B0604020202020204" pitchFamily="34" charset="0"/>
              </a:rPr>
              <a:t>transparencia colaborativa </a:t>
            </a:r>
            <a:r>
              <a:rPr lang="es-ES" sz="1300" b="0" i="0" u="none" strike="noStrike" baseline="0" dirty="0">
                <a:latin typeface="Arial" panose="020B0604020202020204" pitchFamily="34" charset="0"/>
                <a:cs typeface="Arial" panose="020B0604020202020204" pitchFamily="34" charset="0"/>
              </a:rPr>
              <a:t>la obligación que tienen las instituciones del sector público y demás sujetos establecidos en esta Ley, </a:t>
            </a:r>
            <a:r>
              <a:rPr lang="es-ES" sz="1300" b="1" i="0" u="none" strike="noStrike" baseline="0" dirty="0">
                <a:solidFill>
                  <a:srgbClr val="0000A4"/>
                </a:solidFill>
                <a:latin typeface="Arial" panose="020B0604020202020204" pitchFamily="34" charset="0"/>
                <a:cs typeface="Arial" panose="020B0604020202020204" pitchFamily="34" charset="0"/>
              </a:rPr>
              <a:t>de publicar información que surja de espacios de colaboración </a:t>
            </a:r>
            <a:r>
              <a:rPr lang="es-ES" sz="1300" b="0" i="0" u="none" strike="noStrike" baseline="0" dirty="0">
                <a:latin typeface="Arial" panose="020B0604020202020204" pitchFamily="34" charset="0"/>
                <a:cs typeface="Arial" panose="020B0604020202020204" pitchFamily="34" charset="0"/>
              </a:rPr>
              <a:t>en los que la ciudadanía presente sus necesidades de información en base a sus demandas e intereses, bajo los principios del gobierno abierto y el Estado abierto.</a:t>
            </a:r>
            <a:endParaRPr lang="en-US" sz="1300" dirty="0">
              <a:solidFill>
                <a:srgbClr val="252525"/>
              </a:solidFill>
              <a:latin typeface="Arial" panose="020B0604020202020204" pitchFamily="34" charset="0"/>
              <a:cs typeface="Arial" panose="020B0604020202020204" pitchFamily="34" charset="0"/>
            </a:endParaRPr>
          </a:p>
        </p:txBody>
      </p:sp>
      <p:graphicFrame>
        <p:nvGraphicFramePr>
          <p:cNvPr id="8" name="Tabla 7">
            <a:extLst>
              <a:ext uri="{FF2B5EF4-FFF2-40B4-BE49-F238E27FC236}">
                <a16:creationId xmlns:a16="http://schemas.microsoft.com/office/drawing/2014/main" id="{B3C153D5-FF7F-9CEF-657F-7FDE98660ADA}"/>
              </a:ext>
            </a:extLst>
          </p:cNvPr>
          <p:cNvGraphicFramePr>
            <a:graphicFrameLocks noGrp="1"/>
          </p:cNvGraphicFramePr>
          <p:nvPr>
            <p:extLst>
              <p:ext uri="{D42A27DB-BD31-4B8C-83A1-F6EECF244321}">
                <p14:modId xmlns:p14="http://schemas.microsoft.com/office/powerpoint/2010/main" val="3860459498"/>
              </p:ext>
            </p:extLst>
          </p:nvPr>
        </p:nvGraphicFramePr>
        <p:xfrm>
          <a:off x="838200" y="3358856"/>
          <a:ext cx="10515600" cy="688196"/>
        </p:xfrm>
        <a:graphic>
          <a:graphicData uri="http://schemas.openxmlformats.org/drawingml/2006/table">
            <a:tbl>
              <a:tblPr>
                <a:tableStyleId>{5C22544A-7EE6-4342-B048-85BDC9FD1C3A}</a:tableStyleId>
              </a:tblPr>
              <a:tblGrid>
                <a:gridCol w="1397058">
                  <a:extLst>
                    <a:ext uri="{9D8B030D-6E8A-4147-A177-3AD203B41FA5}">
                      <a16:colId xmlns:a16="http://schemas.microsoft.com/office/drawing/2014/main" val="1812477115"/>
                    </a:ext>
                  </a:extLst>
                </a:gridCol>
                <a:gridCol w="1522826">
                  <a:extLst>
                    <a:ext uri="{9D8B030D-6E8A-4147-A177-3AD203B41FA5}">
                      <a16:colId xmlns:a16="http://schemas.microsoft.com/office/drawing/2014/main" val="156927738"/>
                    </a:ext>
                  </a:extLst>
                </a:gridCol>
                <a:gridCol w="1518954">
                  <a:extLst>
                    <a:ext uri="{9D8B030D-6E8A-4147-A177-3AD203B41FA5}">
                      <a16:colId xmlns:a16="http://schemas.microsoft.com/office/drawing/2014/main" val="1076073244"/>
                    </a:ext>
                  </a:extLst>
                </a:gridCol>
                <a:gridCol w="1651518">
                  <a:extLst>
                    <a:ext uri="{9D8B030D-6E8A-4147-A177-3AD203B41FA5}">
                      <a16:colId xmlns:a16="http://schemas.microsoft.com/office/drawing/2014/main" val="3719750194"/>
                    </a:ext>
                  </a:extLst>
                </a:gridCol>
                <a:gridCol w="1804586">
                  <a:extLst>
                    <a:ext uri="{9D8B030D-6E8A-4147-A177-3AD203B41FA5}">
                      <a16:colId xmlns:a16="http://schemas.microsoft.com/office/drawing/2014/main" val="4276374505"/>
                    </a:ext>
                  </a:extLst>
                </a:gridCol>
                <a:gridCol w="2620658">
                  <a:extLst>
                    <a:ext uri="{9D8B030D-6E8A-4147-A177-3AD203B41FA5}">
                      <a16:colId xmlns:a16="http://schemas.microsoft.com/office/drawing/2014/main" val="2467499712"/>
                    </a:ext>
                  </a:extLst>
                </a:gridCol>
              </a:tblGrid>
              <a:tr h="509374">
                <a:tc>
                  <a:txBody>
                    <a:bodyPr/>
                    <a:lstStyle/>
                    <a:p>
                      <a:pPr algn="ctr" fontAlgn="ctr"/>
                      <a:r>
                        <a:rPr lang="es-EC" sz="1000" b="1" u="none" strike="noStrike" dirty="0">
                          <a:solidFill>
                            <a:schemeClr val="tx1"/>
                          </a:solidFill>
                          <a:effectLst/>
                          <a:latin typeface="Arial" panose="020B0604020202020204" pitchFamily="34" charset="0"/>
                          <a:cs typeface="Arial" panose="020B0604020202020204" pitchFamily="34" charset="0"/>
                        </a:rPr>
                        <a:t>Nombre de entidad </a:t>
                      </a:r>
                      <a:endParaRPr lang="es-EC" sz="1000" b="1" i="0" u="none" strike="noStrike" dirty="0">
                        <a:solidFill>
                          <a:schemeClr val="tx1"/>
                        </a:solidFill>
                        <a:effectLst/>
                        <a:latin typeface="Arial" panose="020B0604020202020204" pitchFamily="34" charset="0"/>
                        <a:cs typeface="Arial" panose="020B0604020202020204" pitchFamily="34" charset="0"/>
                      </a:endParaRPr>
                    </a:p>
                  </a:txBody>
                  <a:tcPr marL="5091" marR="5091" marT="5091" marB="0" anchor="ctr">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solidFill>
                      <a:schemeClr val="bg1">
                        <a:lumMod val="75000"/>
                      </a:schemeClr>
                    </a:solidFill>
                  </a:tcPr>
                </a:tc>
                <a:tc>
                  <a:txBody>
                    <a:bodyPr/>
                    <a:lstStyle/>
                    <a:p>
                      <a:pPr algn="ctr" fontAlgn="ctr"/>
                      <a:r>
                        <a:rPr lang="es-ES" sz="1000" b="1" u="none" strike="noStrike" dirty="0">
                          <a:solidFill>
                            <a:schemeClr val="tx1"/>
                          </a:solidFill>
                          <a:effectLst/>
                          <a:latin typeface="Arial" panose="020B0604020202020204" pitchFamily="34" charset="0"/>
                          <a:cs typeface="Arial" panose="020B0604020202020204" pitchFamily="34" charset="0"/>
                        </a:rPr>
                        <a:t>Fecha en la que se realizó espacio de colaboración</a:t>
                      </a:r>
                      <a:endParaRPr lang="es-ES" sz="1000" b="1" i="0" u="none" strike="noStrike" dirty="0">
                        <a:solidFill>
                          <a:schemeClr val="tx1"/>
                        </a:solidFill>
                        <a:effectLst/>
                        <a:latin typeface="Arial" panose="020B0604020202020204" pitchFamily="34" charset="0"/>
                        <a:cs typeface="Arial" panose="020B0604020202020204" pitchFamily="34" charset="0"/>
                      </a:endParaRPr>
                    </a:p>
                  </a:txBody>
                  <a:tcPr marL="5091" marR="5091" marT="5091" marB="0" anchor="ctr">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solidFill>
                      <a:schemeClr val="bg1">
                        <a:lumMod val="75000"/>
                      </a:schemeClr>
                    </a:solidFill>
                  </a:tcPr>
                </a:tc>
                <a:tc>
                  <a:txBody>
                    <a:bodyPr/>
                    <a:lstStyle/>
                    <a:p>
                      <a:pPr algn="ctr" fontAlgn="ctr"/>
                      <a:r>
                        <a:rPr lang="es-ES" sz="1000" b="1" u="none" strike="noStrike" dirty="0">
                          <a:solidFill>
                            <a:schemeClr val="tx1"/>
                          </a:solidFill>
                          <a:effectLst/>
                          <a:latin typeface="Arial" panose="020B0604020202020204" pitchFamily="34" charset="0"/>
                          <a:cs typeface="Arial" panose="020B0604020202020204" pitchFamily="34" charset="0"/>
                        </a:rPr>
                        <a:t>Modalidad del espacio de colaboración</a:t>
                      </a:r>
                      <a:endParaRPr lang="es-ES" sz="1000" b="1" i="0" u="none" strike="noStrike" dirty="0">
                        <a:solidFill>
                          <a:schemeClr val="tx1"/>
                        </a:solidFill>
                        <a:effectLst/>
                        <a:latin typeface="Arial" panose="020B0604020202020204" pitchFamily="34" charset="0"/>
                        <a:cs typeface="Arial" panose="020B0604020202020204" pitchFamily="34" charset="0"/>
                      </a:endParaRPr>
                    </a:p>
                  </a:txBody>
                  <a:tcPr marL="5091" marR="5091" marT="5091" marB="0" anchor="ctr">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solidFill>
                      <a:schemeClr val="bg1">
                        <a:lumMod val="75000"/>
                      </a:schemeClr>
                    </a:solidFill>
                  </a:tcPr>
                </a:tc>
                <a:tc>
                  <a:txBody>
                    <a:bodyPr/>
                    <a:lstStyle/>
                    <a:p>
                      <a:pPr algn="ctr" fontAlgn="ctr"/>
                      <a:r>
                        <a:rPr lang="es-ES" sz="1000" b="1" u="none" strike="noStrike" dirty="0">
                          <a:solidFill>
                            <a:schemeClr val="tx1"/>
                          </a:solidFill>
                          <a:effectLst/>
                          <a:latin typeface="Arial" panose="020B0604020202020204" pitchFamily="34" charset="0"/>
                          <a:cs typeface="Arial" panose="020B0604020202020204" pitchFamily="34" charset="0"/>
                        </a:rPr>
                        <a:t>Lugar o plataforma en la que se realizó espacio de colaboración </a:t>
                      </a:r>
                      <a:endParaRPr lang="es-ES" sz="1000" b="1" i="0" u="none" strike="noStrike" dirty="0">
                        <a:solidFill>
                          <a:schemeClr val="tx1"/>
                        </a:solidFill>
                        <a:effectLst/>
                        <a:latin typeface="Arial" panose="020B0604020202020204" pitchFamily="34" charset="0"/>
                        <a:cs typeface="Arial" panose="020B0604020202020204" pitchFamily="34" charset="0"/>
                      </a:endParaRPr>
                    </a:p>
                  </a:txBody>
                  <a:tcPr marL="5091" marR="5091" marT="5091" marB="0" anchor="ctr">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solidFill>
                      <a:schemeClr val="bg1">
                        <a:lumMod val="75000"/>
                      </a:schemeClr>
                    </a:solidFill>
                  </a:tcPr>
                </a:tc>
                <a:tc>
                  <a:txBody>
                    <a:bodyPr/>
                    <a:lstStyle/>
                    <a:p>
                      <a:pPr algn="ctr" fontAlgn="ctr"/>
                      <a:r>
                        <a:rPr lang="es-ES" sz="1000" b="1" u="none" strike="noStrike" dirty="0">
                          <a:solidFill>
                            <a:schemeClr val="tx1"/>
                          </a:solidFill>
                          <a:effectLst/>
                          <a:latin typeface="Arial" panose="020B0604020202020204" pitchFamily="34" charset="0"/>
                          <a:cs typeface="Arial" panose="020B0604020202020204" pitchFamily="34" charset="0"/>
                        </a:rPr>
                        <a:t>Persona u organización proponente del espacio de colaboración</a:t>
                      </a:r>
                      <a:endParaRPr lang="es-ES" sz="1000" b="1" i="0" u="none" strike="noStrike" dirty="0">
                        <a:solidFill>
                          <a:schemeClr val="tx1"/>
                        </a:solidFill>
                        <a:effectLst/>
                        <a:latin typeface="Arial" panose="020B0604020202020204" pitchFamily="34" charset="0"/>
                        <a:cs typeface="Arial" panose="020B0604020202020204" pitchFamily="34" charset="0"/>
                      </a:endParaRPr>
                    </a:p>
                  </a:txBody>
                  <a:tcPr marL="5091" marR="5091" marT="5091" marB="0" anchor="ctr">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solidFill>
                      <a:schemeClr val="bg1">
                        <a:lumMod val="75000"/>
                      </a:schemeClr>
                    </a:solidFill>
                  </a:tcPr>
                </a:tc>
                <a:tc>
                  <a:txBody>
                    <a:bodyPr/>
                    <a:lstStyle/>
                    <a:p>
                      <a:pPr algn="ctr" fontAlgn="ctr"/>
                      <a:r>
                        <a:rPr lang="es-ES" sz="1000" b="1" u="none" strike="noStrike" dirty="0">
                          <a:solidFill>
                            <a:schemeClr val="tx1"/>
                          </a:solidFill>
                          <a:effectLst/>
                          <a:latin typeface="Arial" panose="020B0604020202020204" pitchFamily="34" charset="0"/>
                          <a:cs typeface="Arial" panose="020B0604020202020204" pitchFamily="34" charset="0"/>
                        </a:rPr>
                        <a:t>Enlace al archivo de avances o resultados del espacio de colaboración </a:t>
                      </a:r>
                      <a:endParaRPr lang="es-ES" sz="1000" b="1" i="0" u="none" strike="noStrike" dirty="0">
                        <a:solidFill>
                          <a:schemeClr val="tx1"/>
                        </a:solidFill>
                        <a:effectLst/>
                        <a:latin typeface="Arial" panose="020B0604020202020204" pitchFamily="34" charset="0"/>
                        <a:cs typeface="Arial" panose="020B0604020202020204" pitchFamily="34" charset="0"/>
                      </a:endParaRPr>
                    </a:p>
                  </a:txBody>
                  <a:tcPr marL="5091" marR="5091" marT="5091" marB="0" anchor="ctr">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355484904"/>
                  </a:ext>
                </a:extLst>
              </a:tr>
              <a:tr h="178822">
                <a:tc>
                  <a:txBody>
                    <a:bodyPr/>
                    <a:lstStyle/>
                    <a:p>
                      <a:pPr algn="ctr" fontAlgn="b"/>
                      <a:endParaRPr lang="es-EC" sz="1100" b="0" i="0" u="none" strike="noStrike" dirty="0">
                        <a:solidFill>
                          <a:srgbClr val="000000"/>
                        </a:solidFill>
                        <a:effectLst/>
                        <a:latin typeface="Aptos Narrow" panose="020B0004020202020204" pitchFamily="34" charset="0"/>
                      </a:endParaRPr>
                    </a:p>
                  </a:txBody>
                  <a:tcPr marL="7620" marR="7620" marT="7620" marB="0" anchor="b">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noFill/>
                  </a:tcPr>
                </a:tc>
                <a:tc>
                  <a:txBody>
                    <a:bodyPr/>
                    <a:lstStyle/>
                    <a:p>
                      <a:pPr algn="ctr" fontAlgn="b"/>
                      <a:endParaRPr lang="es-EC" sz="1100" b="0" i="0" u="none" strike="noStrike" dirty="0">
                        <a:solidFill>
                          <a:srgbClr val="000000"/>
                        </a:solidFill>
                        <a:effectLst/>
                        <a:latin typeface="Aptos Narrow" panose="020B0004020202020204" pitchFamily="34" charset="0"/>
                      </a:endParaRPr>
                    </a:p>
                  </a:txBody>
                  <a:tcPr marL="7620" marR="7620" marT="7620" marB="0" anchor="b">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noFill/>
                  </a:tcPr>
                </a:tc>
                <a:tc>
                  <a:txBody>
                    <a:bodyPr/>
                    <a:lstStyle/>
                    <a:p>
                      <a:pPr algn="ctr" fontAlgn="b"/>
                      <a:endParaRPr lang="es-EC" sz="1100" b="0" i="0" u="none" strike="noStrike" dirty="0">
                        <a:solidFill>
                          <a:srgbClr val="000000"/>
                        </a:solidFill>
                        <a:effectLst/>
                        <a:latin typeface="Aptos Narrow" panose="020B0004020202020204" pitchFamily="34" charset="0"/>
                      </a:endParaRPr>
                    </a:p>
                  </a:txBody>
                  <a:tcPr marL="7620" marR="7620" marT="7620" marB="0" anchor="b">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s-EC" sz="1100" b="0" i="0" u="none" strike="noStrike" dirty="0">
                        <a:solidFill>
                          <a:srgbClr val="000000"/>
                        </a:solidFill>
                        <a:effectLst/>
                        <a:latin typeface="Aptos Narrow" panose="020B0004020202020204" pitchFamily="34" charset="0"/>
                      </a:endParaRPr>
                    </a:p>
                  </a:txBody>
                  <a:tcPr marL="7620" marR="7620" marT="7620" marB="0" anchor="b">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noFill/>
                  </a:tcPr>
                </a:tc>
                <a:tc>
                  <a:txBody>
                    <a:bodyPr/>
                    <a:lstStyle/>
                    <a:p>
                      <a:pPr algn="ctr" fontAlgn="b"/>
                      <a:endParaRPr lang="es-EC" sz="1100" b="0" i="0" u="none" strike="noStrike" dirty="0">
                        <a:solidFill>
                          <a:srgbClr val="000000"/>
                        </a:solidFill>
                        <a:effectLst/>
                        <a:latin typeface="Aptos Narrow" panose="020B0004020202020204" pitchFamily="34" charset="0"/>
                      </a:endParaRPr>
                    </a:p>
                  </a:txBody>
                  <a:tcPr marL="7620" marR="7620" marT="7620" marB="0" anchor="b">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noFill/>
                  </a:tcPr>
                </a:tc>
                <a:tc>
                  <a:txBody>
                    <a:bodyPr/>
                    <a:lstStyle/>
                    <a:p>
                      <a:pPr algn="ctr" fontAlgn="b"/>
                      <a:endParaRPr lang="es-EC" sz="1100" b="0" i="0" u="none" strike="noStrike" dirty="0">
                        <a:solidFill>
                          <a:srgbClr val="000000"/>
                        </a:solidFill>
                        <a:effectLst/>
                        <a:latin typeface="Aptos Narrow" panose="020B0004020202020204" pitchFamily="34" charset="0"/>
                      </a:endParaRPr>
                    </a:p>
                  </a:txBody>
                  <a:tcPr marL="7620" marR="7620" marT="7620" marB="0" anchor="b">
                    <a:lnL w="12700" cap="flat" cmpd="sng" algn="ctr">
                      <a:solidFill>
                        <a:srgbClr val="009999"/>
                      </a:solidFill>
                      <a:prstDash val="solid"/>
                      <a:round/>
                      <a:headEnd type="none" w="med" len="med"/>
                      <a:tailEnd type="none" w="med" len="med"/>
                    </a:lnL>
                    <a:lnR w="12700" cap="flat" cmpd="sng" algn="ctr">
                      <a:solidFill>
                        <a:srgbClr val="009999"/>
                      </a:solidFill>
                      <a:prstDash val="solid"/>
                      <a:round/>
                      <a:headEnd type="none" w="med" len="med"/>
                      <a:tailEnd type="none" w="med" len="med"/>
                    </a:lnR>
                    <a:lnT w="12700" cap="flat" cmpd="sng" algn="ctr">
                      <a:solidFill>
                        <a:srgbClr val="009999"/>
                      </a:solidFill>
                      <a:prstDash val="solid"/>
                      <a:round/>
                      <a:headEnd type="none" w="med" len="med"/>
                      <a:tailEnd type="none" w="med" len="med"/>
                    </a:lnT>
                    <a:lnB w="12700" cap="flat" cmpd="sng" algn="ctr">
                      <a:solidFill>
                        <a:srgbClr val="009999"/>
                      </a:solidFill>
                      <a:prstDash val="solid"/>
                      <a:round/>
                      <a:headEnd type="none" w="med" len="med"/>
                      <a:tailEnd type="none" w="med" len="med"/>
                    </a:lnB>
                    <a:noFill/>
                  </a:tcPr>
                </a:tc>
                <a:extLst>
                  <a:ext uri="{0D108BD9-81ED-4DB2-BD59-A6C34878D82A}">
                    <a16:rowId xmlns:a16="http://schemas.microsoft.com/office/drawing/2014/main" val="1166435807"/>
                  </a:ext>
                </a:extLst>
              </a:tr>
            </a:tbl>
          </a:graphicData>
        </a:graphic>
      </p:graphicFrame>
      <p:cxnSp>
        <p:nvCxnSpPr>
          <p:cNvPr id="9" name="Conector recto 8">
            <a:extLst>
              <a:ext uri="{FF2B5EF4-FFF2-40B4-BE49-F238E27FC236}">
                <a16:creationId xmlns:a16="http://schemas.microsoft.com/office/drawing/2014/main" id="{BE9FD4A2-D1D4-1FE6-F0A2-9F14882FF945}"/>
              </a:ext>
            </a:extLst>
          </p:cNvPr>
          <p:cNvCxnSpPr>
            <a:cxnSpLocks/>
          </p:cNvCxnSpPr>
          <p:nvPr/>
        </p:nvCxnSpPr>
        <p:spPr>
          <a:xfrm flipH="1">
            <a:off x="455425" y="1086783"/>
            <a:ext cx="7970113" cy="0"/>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Rounded Corners 15">
            <a:extLst>
              <a:ext uri="{FF2B5EF4-FFF2-40B4-BE49-F238E27FC236}">
                <a16:creationId xmlns:a16="http://schemas.microsoft.com/office/drawing/2014/main" id="{FCB88592-4E7E-5EA4-9079-A6DBD9392B8C}"/>
              </a:ext>
            </a:extLst>
          </p:cNvPr>
          <p:cNvSpPr/>
          <p:nvPr/>
        </p:nvSpPr>
        <p:spPr>
          <a:xfrm rot="16200000">
            <a:off x="9786003" y="-424618"/>
            <a:ext cx="363854" cy="3004140"/>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CuadroTexto 10">
            <a:extLst>
              <a:ext uri="{FF2B5EF4-FFF2-40B4-BE49-F238E27FC236}">
                <a16:creationId xmlns:a16="http://schemas.microsoft.com/office/drawing/2014/main" id="{47712A5D-24EB-BF23-8AE7-EC3DC4F32535}"/>
              </a:ext>
            </a:extLst>
          </p:cNvPr>
          <p:cNvSpPr txBox="1"/>
          <p:nvPr/>
        </p:nvSpPr>
        <p:spPr>
          <a:xfrm>
            <a:off x="8612154" y="914187"/>
            <a:ext cx="2768197" cy="307777"/>
          </a:xfrm>
          <a:prstGeom prst="rect">
            <a:avLst/>
          </a:prstGeom>
          <a:noFill/>
        </p:spPr>
        <p:txBody>
          <a:bodyPr wrap="square" rtlCol="0">
            <a:spAutoFit/>
          </a:bodyPr>
          <a:lstStyle/>
          <a:p>
            <a:r>
              <a:rPr lang="es-EC" b="1" dirty="0">
                <a:solidFill>
                  <a:schemeClr val="bg1"/>
                </a:solidFill>
              </a:rPr>
              <a:t>Transparencia Colaborativa</a:t>
            </a:r>
          </a:p>
        </p:txBody>
      </p:sp>
      <p:sp>
        <p:nvSpPr>
          <p:cNvPr id="2" name="Google Shape;119;p4">
            <a:extLst>
              <a:ext uri="{FF2B5EF4-FFF2-40B4-BE49-F238E27FC236}">
                <a16:creationId xmlns:a16="http://schemas.microsoft.com/office/drawing/2014/main" id="{2E810FDF-A8F5-60D7-7583-FD2C454D14A4}"/>
              </a:ext>
            </a:extLst>
          </p:cNvPr>
          <p:cNvSpPr txBox="1"/>
          <p:nvPr/>
        </p:nvSpPr>
        <p:spPr>
          <a:xfrm>
            <a:off x="1045377" y="152733"/>
            <a:ext cx="6465935" cy="646290"/>
          </a:xfrm>
          <a:prstGeom prst="rect">
            <a:avLst/>
          </a:prstGeom>
          <a:noFill/>
          <a:ln>
            <a:noFill/>
          </a:ln>
        </p:spPr>
        <p:txBody>
          <a:bodyPr spcFirstLastPara="1" wrap="square" lIns="91425" tIns="45700" rIns="91425" bIns="45700" anchor="t" anchorCtr="0">
            <a:spAutoFit/>
          </a:bodyPr>
          <a:lstStyle/>
          <a:p>
            <a:pPr>
              <a:buFont typeface="Arial" panose="020B0604020202020204" pitchFamily="34" charset="0"/>
              <a:buNone/>
            </a:pPr>
            <a:r>
              <a:rPr lang="es-ES" altLang="es-EC" sz="3600" b="1" dirty="0">
                <a:solidFill>
                  <a:srgbClr val="32266B"/>
                </a:solidFill>
                <a:latin typeface="Barlow Condensed Medium" panose="00000606000000000000" pitchFamily="2" charset="0"/>
                <a:cs typeface="Arial" panose="020B0604020202020204" pitchFamily="34" charset="0"/>
              </a:rPr>
              <a:t>Unidades Poseedoras de la Información</a:t>
            </a:r>
          </a:p>
        </p:txBody>
      </p:sp>
    </p:spTree>
    <p:extLst>
      <p:ext uri="{BB962C8B-B14F-4D97-AF65-F5344CB8AC3E}">
        <p14:creationId xmlns:p14="http://schemas.microsoft.com/office/powerpoint/2010/main" val="2952945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B43DB-0DC3-5492-6979-F9E64B8C9C28}"/>
            </a:ext>
          </a:extLst>
        </p:cNvPr>
        <p:cNvGrpSpPr/>
        <p:nvPr/>
      </p:nvGrpSpPr>
      <p:grpSpPr>
        <a:xfrm>
          <a:off x="0" y="0"/>
          <a:ext cx="0" cy="0"/>
          <a:chOff x="0" y="0"/>
          <a:chExt cx="0" cy="0"/>
        </a:xfrm>
      </p:grpSpPr>
    </p:spTree>
    <p:extLst>
      <p:ext uri="{BB962C8B-B14F-4D97-AF65-F5344CB8AC3E}">
        <p14:creationId xmlns:p14="http://schemas.microsoft.com/office/powerpoint/2010/main" val="4161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8" name="Google Shape;119;p4">
            <a:extLst>
              <a:ext uri="{FF2B5EF4-FFF2-40B4-BE49-F238E27FC236}">
                <a16:creationId xmlns:a16="http://schemas.microsoft.com/office/drawing/2014/main" id="{F7DB6719-8B3C-D649-9C94-7B8572788ECA}"/>
              </a:ext>
            </a:extLst>
          </p:cNvPr>
          <p:cNvSpPr txBox="1"/>
          <p:nvPr/>
        </p:nvSpPr>
        <p:spPr>
          <a:xfrm>
            <a:off x="903888" y="217642"/>
            <a:ext cx="5275385" cy="523180"/>
          </a:xfrm>
          <a:prstGeom prst="rect">
            <a:avLst/>
          </a:prstGeom>
          <a:noFill/>
          <a:ln>
            <a:noFill/>
          </a:ln>
        </p:spPr>
        <p:txBody>
          <a:bodyPr spcFirstLastPara="1" wrap="square" lIns="91425" tIns="45700" rIns="91425" bIns="45700" anchor="t" anchorCtr="0">
            <a:spAutoFit/>
          </a:bodyPr>
          <a:lstStyle/>
          <a:p>
            <a:pPr eaLnBrk="0" fontAlgn="base" hangingPunct="0">
              <a:spcBef>
                <a:spcPct val="0"/>
              </a:spcBef>
              <a:spcAft>
                <a:spcPct val="0"/>
              </a:spcAft>
              <a:buClrTx/>
              <a:defRPr/>
            </a:pPr>
            <a:r>
              <a:rPr lang="es-EC" sz="2800" b="1" dirty="0">
                <a:solidFill>
                  <a:srgbClr val="32266B"/>
                </a:solidFill>
              </a:rPr>
              <a:t>Agenda</a:t>
            </a:r>
            <a:endParaRPr sz="2800" b="1" dirty="0">
              <a:solidFill>
                <a:srgbClr val="32266B"/>
              </a:solidFill>
            </a:endParaRPr>
          </a:p>
        </p:txBody>
      </p:sp>
      <p:sp>
        <p:nvSpPr>
          <p:cNvPr id="2" name="Marcador de contenido 4">
            <a:extLst>
              <a:ext uri="{FF2B5EF4-FFF2-40B4-BE49-F238E27FC236}">
                <a16:creationId xmlns:a16="http://schemas.microsoft.com/office/drawing/2014/main" id="{009BADD6-DF28-CBC4-D683-E6DDF9831A15}"/>
              </a:ext>
            </a:extLst>
          </p:cNvPr>
          <p:cNvSpPr txBox="1">
            <a:spLocks/>
          </p:cNvSpPr>
          <p:nvPr/>
        </p:nvSpPr>
        <p:spPr>
          <a:xfrm>
            <a:off x="1785218" y="842098"/>
            <a:ext cx="9629827" cy="5458118"/>
          </a:xfrm>
          <a:prstGeom prst="rect">
            <a:avLst/>
          </a:prstGeom>
        </p:spPr>
        <p:txBody>
          <a:bodyPr lIns="243840" tIns="121920" rIns="243840" bIns="12192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base">
              <a:spcBef>
                <a:spcPts val="0"/>
              </a:spcBef>
              <a:spcAft>
                <a:spcPct val="0"/>
              </a:spcAft>
              <a:buClrTx/>
              <a:buNone/>
              <a:defRPr/>
            </a:pPr>
            <a:r>
              <a:rPr lang="es-ES" altLang="es-EC" sz="1400" b="1" dirty="0">
                <a:solidFill>
                  <a:srgbClr val="002A85"/>
                </a:solidFill>
                <a:latin typeface="Arial" panose="020B0604020202020204" pitchFamily="34" charset="0"/>
                <a:cs typeface="Arial" panose="020B0604020202020204" pitchFamily="34" charset="0"/>
              </a:rPr>
              <a:t>1. Revisión de compromisos del Comité de Transparencia No. 2026 – 03</a:t>
            </a:r>
          </a:p>
          <a:p>
            <a:pPr fontAlgn="base">
              <a:spcBef>
                <a:spcPts val="0"/>
              </a:spcBef>
              <a:spcAft>
                <a:spcPct val="0"/>
              </a:spcAft>
              <a:buClrTx/>
              <a:buAutoNum type="arabicPeriod"/>
              <a:defRPr/>
            </a:pPr>
            <a:endParaRPr lang="es-ES" altLang="es-EC" sz="1400" b="1" dirty="0">
              <a:solidFill>
                <a:srgbClr val="002A85"/>
              </a:solidFill>
              <a:latin typeface="Arial" panose="020B0604020202020204" pitchFamily="34" charset="0"/>
              <a:cs typeface="Arial" panose="020B0604020202020204" pitchFamily="34" charset="0"/>
            </a:endParaRPr>
          </a:p>
          <a:p>
            <a:pPr marL="696913" lvl="1" indent="-342900" algn="just" fontAlgn="base">
              <a:spcBef>
                <a:spcPts val="0"/>
              </a:spcBef>
              <a:spcAft>
                <a:spcPct val="0"/>
              </a:spcAft>
              <a:buClrTx/>
              <a:buFont typeface="+mj-lt"/>
              <a:buAutoNum type="arabicPeriod"/>
              <a:defRPr/>
            </a:pPr>
            <a:r>
              <a:rPr lang="es-ES" altLang="es-EC" sz="1200" i="1" dirty="0">
                <a:solidFill>
                  <a:srgbClr val="002A85"/>
                </a:solidFill>
                <a:latin typeface="Arial" panose="020B0604020202020204" pitchFamily="34" charset="0"/>
                <a:cs typeface="Arial" panose="020B0604020202020204" pitchFamily="34" charset="0"/>
              </a:rPr>
              <a:t>Unidades administrativas responsables, deberán remitir a secretaría/prosecretaría de Comité de Transparencia, información de transparencia: activa, pasiva y focalizada (conforme les corresponda) con corte al 31 de marzo de 2026. Ma</a:t>
            </a:r>
            <a:r>
              <a:rPr lang="es-EC" altLang="es-EC" sz="1200" i="1" dirty="0">
                <a:solidFill>
                  <a:srgbClr val="002A85"/>
                </a:solidFill>
                <a:latin typeface="Arial" panose="020B0604020202020204" pitchFamily="34" charset="0"/>
                <a:cs typeface="Arial" panose="020B0604020202020204" pitchFamily="34" charset="0"/>
              </a:rPr>
              <a:t>trices consolidadas con corte a marzo de 2026, remitidas desde la Prosecretaría del Comité de Transparencia hacia el </a:t>
            </a:r>
            <a:r>
              <a:rPr lang="es-EC" altLang="es-EC" sz="1200" b="1" i="1" dirty="0">
                <a:solidFill>
                  <a:srgbClr val="002060"/>
                </a:solidFill>
                <a:latin typeface="Arial" panose="020B0604020202020204" pitchFamily="34" charset="0"/>
                <a:cs typeface="Arial" panose="020B0604020202020204" pitchFamily="34" charset="0"/>
              </a:rPr>
              <a:t>Dpto. de Comunicación </a:t>
            </a:r>
            <a:r>
              <a:rPr lang="es-EC" altLang="es-EC" sz="1200" i="1" dirty="0">
                <a:solidFill>
                  <a:srgbClr val="002A85"/>
                </a:solidFill>
                <a:latin typeface="Arial" panose="020B0604020202020204" pitchFamily="34" charset="0"/>
                <a:cs typeface="Arial" panose="020B0604020202020204" pitchFamily="34" charset="0"/>
              </a:rPr>
              <a:t>Institucional para publicación en el PNT.</a:t>
            </a:r>
          </a:p>
          <a:p>
            <a:pPr marL="696913" lvl="1" indent="-342900" algn="just" fontAlgn="base">
              <a:spcBef>
                <a:spcPts val="0"/>
              </a:spcBef>
              <a:spcAft>
                <a:spcPct val="0"/>
              </a:spcAft>
              <a:buClrTx/>
              <a:buFont typeface="+mj-lt"/>
              <a:buAutoNum type="arabicPeriod"/>
              <a:defRPr/>
            </a:pPr>
            <a:r>
              <a:rPr lang="es-ES" altLang="es-EC" sz="1200" i="1" dirty="0">
                <a:solidFill>
                  <a:srgbClr val="002A85"/>
                </a:solidFill>
                <a:latin typeface="Arial" panose="020B0604020202020204" pitchFamily="34" charset="0"/>
                <a:cs typeface="Arial" panose="020B0604020202020204" pitchFamily="34" charset="0"/>
              </a:rPr>
              <a:t>Secretaría/Prosecretaría del Comité de Transparencia, deberá remitir al Departamento de Comunicación Institucional las matrices consolidades con corte al mes de marzo de 2026, para publicación en el PNT.</a:t>
            </a:r>
            <a:endParaRPr lang="es-EC" altLang="es-EC" sz="1200" i="1" dirty="0">
              <a:solidFill>
                <a:srgbClr val="002A85"/>
              </a:solidFill>
              <a:latin typeface="Arial" panose="020B0604020202020204" pitchFamily="34" charset="0"/>
              <a:cs typeface="Arial" panose="020B0604020202020204" pitchFamily="34" charset="0"/>
            </a:endParaRPr>
          </a:p>
          <a:p>
            <a:pPr marL="696913" lvl="1" indent="-342900" algn="just" fontAlgn="base">
              <a:spcBef>
                <a:spcPts val="0"/>
              </a:spcBef>
              <a:spcAft>
                <a:spcPct val="0"/>
              </a:spcAft>
              <a:buClrTx/>
              <a:buFont typeface="+mj-lt"/>
              <a:buAutoNum type="arabicPeriod"/>
              <a:defRPr/>
            </a:pPr>
            <a:r>
              <a:rPr lang="es-ES" altLang="es-EC" sz="1200" i="1" dirty="0">
                <a:solidFill>
                  <a:srgbClr val="002A85"/>
                </a:solidFill>
                <a:latin typeface="Arial" panose="020B0604020202020204" pitchFamily="34" charset="0"/>
                <a:cs typeface="Arial" panose="020B0604020202020204" pitchFamily="34" charset="0"/>
              </a:rPr>
              <a:t>Incluir el tema de la LOTAIP dentro del plan de capacitaciones a servidores que se efectuará durante el mes de marzo de 2026, a través de un control de lectura. Estas capacitaciones por normativa deben ser impartidas en la institución.</a:t>
            </a:r>
          </a:p>
          <a:p>
            <a:pPr marL="696913" lvl="1" indent="-342900" algn="just" fontAlgn="base">
              <a:spcBef>
                <a:spcPts val="0"/>
              </a:spcBef>
              <a:spcAft>
                <a:spcPct val="0"/>
              </a:spcAft>
              <a:buClrTx/>
              <a:buFont typeface="+mj-lt"/>
              <a:buAutoNum type="arabicPeriod"/>
              <a:defRPr/>
            </a:pPr>
            <a:r>
              <a:rPr lang="es-ES" altLang="es-EC" sz="1200" i="1" dirty="0">
                <a:solidFill>
                  <a:srgbClr val="002A85"/>
                </a:solidFill>
                <a:latin typeface="Arial" panose="020B0604020202020204" pitchFamily="34" charset="0"/>
                <a:cs typeface="Arial" panose="020B0604020202020204" pitchFamily="34" charset="0"/>
              </a:rPr>
              <a:t>Compromisos recurrentes establecidos en el Comité de Transparencia Nro. 8 del 2025 (llevado a cabo el 14/08/2025):</a:t>
            </a:r>
          </a:p>
          <a:p>
            <a:pPr marL="696913" lvl="1" indent="-342900" algn="just" fontAlgn="base">
              <a:spcBef>
                <a:spcPts val="0"/>
              </a:spcBef>
              <a:spcAft>
                <a:spcPct val="0"/>
              </a:spcAft>
              <a:buClrTx/>
              <a:buFont typeface="+mj-lt"/>
              <a:buAutoNum type="arabicPeriod"/>
              <a:defRPr/>
            </a:pPr>
            <a:endParaRPr lang="es-ES" altLang="es-EC" sz="1200" i="1" dirty="0">
              <a:solidFill>
                <a:srgbClr val="002A85"/>
              </a:solidFill>
              <a:latin typeface="Arial" panose="020B0604020202020204" pitchFamily="34" charset="0"/>
              <a:cs typeface="Arial" panose="020B0604020202020204" pitchFamily="34" charset="0"/>
            </a:endParaRPr>
          </a:p>
          <a:p>
            <a:pPr marL="925513" lvl="2" indent="-171450" algn="just" fontAlgn="base">
              <a:spcBef>
                <a:spcPts val="0"/>
              </a:spcBef>
              <a:spcAft>
                <a:spcPct val="0"/>
              </a:spcAft>
              <a:buFont typeface="Wingdings" panose="05000000000000000000" pitchFamily="2" charset="2"/>
              <a:buChar char="§"/>
              <a:defRPr/>
            </a:pPr>
            <a:r>
              <a:rPr lang="es-ES" altLang="es-EC" sz="1200" i="1" dirty="0">
                <a:solidFill>
                  <a:srgbClr val="002A85"/>
                </a:solidFill>
                <a:latin typeface="Arial" panose="020B0604020202020204" pitchFamily="34" charset="0"/>
                <a:cs typeface="Arial" panose="020B0604020202020204" pitchFamily="34" charset="0"/>
              </a:rPr>
              <a:t>Revisar que cualquier documento, que contenga información que vincule al servidor con el Departamento de Inteligencia Tributaria no sea publicado; es decir, documentos o medios que contengan cédula de ciudadanía, nombre de la persona y unidad administrativa, con el propósito de que no se relacione a la persona con la unidad para protección de los servidores, bajo el contexto de la Ley Orgánica de Transparencia y Acceso a la Información Pública y Ley Orgánica de Inteligencia.</a:t>
            </a:r>
          </a:p>
          <a:p>
            <a:pPr marL="925513" lvl="2" indent="-171450" algn="just" fontAlgn="base">
              <a:spcBef>
                <a:spcPts val="0"/>
              </a:spcBef>
              <a:spcAft>
                <a:spcPct val="0"/>
              </a:spcAft>
              <a:buFont typeface="Wingdings" panose="05000000000000000000" pitchFamily="2" charset="2"/>
              <a:buChar char="§"/>
              <a:defRPr/>
            </a:pPr>
            <a:r>
              <a:rPr lang="es-ES" altLang="es-EC" sz="1200" i="1" dirty="0">
                <a:solidFill>
                  <a:srgbClr val="002A85"/>
                </a:solidFill>
                <a:latin typeface="Arial" panose="020B0604020202020204" pitchFamily="34" charset="0"/>
                <a:cs typeface="Arial" panose="020B0604020202020204" pitchFamily="34" charset="0"/>
              </a:rPr>
              <a:t>El departamento de Inteligencia Tributaria deberá Informar de manera recurrente al comité de transparencia, qué otro tipo de información conforme identificación de datos y análisis correspondiente, que contenga los datos de los servidores de la unidad de Inteligencia no debe ser publicada, bajo el contexto de la Ley Orgánica de Transparencia y Acceso a la Información Pública y Ley Orgánica de Inteligencia.</a:t>
            </a:r>
          </a:p>
          <a:p>
            <a:pPr marL="696913" lvl="1" indent="-342900" algn="just" fontAlgn="base">
              <a:spcBef>
                <a:spcPts val="0"/>
              </a:spcBef>
              <a:spcAft>
                <a:spcPct val="0"/>
              </a:spcAft>
              <a:buClrTx/>
              <a:buFont typeface="+mj-lt"/>
              <a:buAutoNum type="arabicPeriod"/>
              <a:defRPr/>
            </a:pPr>
            <a:endParaRPr lang="es-ES" altLang="es-EC" sz="1200" i="1" dirty="0">
              <a:solidFill>
                <a:srgbClr val="002A85"/>
              </a:solidFill>
              <a:latin typeface="Arial" panose="020B0604020202020204" pitchFamily="34" charset="0"/>
              <a:cs typeface="Arial" panose="020B0604020202020204" pitchFamily="34" charset="0"/>
            </a:endParaRPr>
          </a:p>
          <a:p>
            <a:pPr marL="0" indent="0" fontAlgn="base">
              <a:spcBef>
                <a:spcPts val="0"/>
              </a:spcBef>
              <a:spcAft>
                <a:spcPct val="0"/>
              </a:spcAft>
              <a:buClrTx/>
              <a:buNone/>
              <a:defRPr/>
            </a:pPr>
            <a:r>
              <a:rPr lang="es-MX" sz="1200" b="1" dirty="0">
                <a:solidFill>
                  <a:srgbClr val="002A85"/>
                </a:solidFill>
                <a:latin typeface="Arial" panose="020B0604020202020204" pitchFamily="34" charset="0"/>
                <a:cs typeface="Arial" panose="020B0604020202020204" pitchFamily="34" charset="0"/>
              </a:rPr>
              <a:t>2. Revisión de matrices en cumplimiento a la LOTAIP con corte al 31 de marzo de 2026</a:t>
            </a:r>
          </a:p>
          <a:p>
            <a:pPr marL="0" indent="0" fontAlgn="base">
              <a:spcBef>
                <a:spcPts val="0"/>
              </a:spcBef>
              <a:spcAft>
                <a:spcPct val="0"/>
              </a:spcAft>
              <a:buClrTx/>
              <a:buNone/>
              <a:defRPr/>
            </a:pPr>
            <a:endParaRPr lang="es-MX" sz="1200" b="1" dirty="0">
              <a:solidFill>
                <a:srgbClr val="002A85"/>
              </a:solidFill>
              <a:latin typeface="Arial" panose="020B0604020202020204" pitchFamily="34" charset="0"/>
              <a:cs typeface="Arial" panose="020B0604020202020204" pitchFamily="34" charset="0"/>
            </a:endParaRPr>
          </a:p>
          <a:p>
            <a:pPr marL="696913" lvl="1" indent="-342900" fontAlgn="base">
              <a:spcBef>
                <a:spcPts val="0"/>
              </a:spcBef>
              <a:spcAft>
                <a:spcPct val="0"/>
              </a:spcAft>
              <a:buClrTx/>
              <a:buFont typeface="+mj-lt"/>
              <a:buAutoNum type="arabicPeriod"/>
              <a:defRPr/>
            </a:pPr>
            <a:r>
              <a:rPr lang="es-MX" sz="1200" i="1" dirty="0">
                <a:solidFill>
                  <a:srgbClr val="002A85"/>
                </a:solidFill>
                <a:latin typeface="Arial" panose="020B0604020202020204" pitchFamily="34" charset="0"/>
                <a:cs typeface="Arial" panose="020B0604020202020204" pitchFamily="34" charset="0"/>
              </a:rPr>
              <a:t>Transparencia Activa (art. 19 de la LOTAIP)</a:t>
            </a:r>
            <a:endParaRPr lang="es-EC" sz="1200" i="1" dirty="0">
              <a:solidFill>
                <a:srgbClr val="002A85"/>
              </a:solidFill>
              <a:latin typeface="Arial" panose="020B0604020202020204" pitchFamily="34" charset="0"/>
              <a:cs typeface="Arial" panose="020B0604020202020204" pitchFamily="34" charset="0"/>
            </a:endParaRPr>
          </a:p>
          <a:p>
            <a:pPr marL="696913" lvl="1" indent="-342900" fontAlgn="base">
              <a:spcBef>
                <a:spcPts val="0"/>
              </a:spcBef>
              <a:spcAft>
                <a:spcPct val="0"/>
              </a:spcAft>
              <a:buClrTx/>
              <a:buFont typeface="+mj-lt"/>
              <a:buAutoNum type="arabicPeriod"/>
              <a:defRPr/>
            </a:pPr>
            <a:r>
              <a:rPr lang="es-MX" sz="1200" i="1" dirty="0">
                <a:solidFill>
                  <a:srgbClr val="002A85"/>
                </a:solidFill>
                <a:latin typeface="Arial" panose="020B0604020202020204" pitchFamily="34" charset="0"/>
                <a:cs typeface="Arial" panose="020B0604020202020204" pitchFamily="34" charset="0"/>
              </a:rPr>
              <a:t>Transparencia Pasiva</a:t>
            </a:r>
            <a:endParaRPr lang="es-EC" sz="1200" i="1" dirty="0">
              <a:solidFill>
                <a:srgbClr val="002A85"/>
              </a:solidFill>
              <a:latin typeface="Arial" panose="020B0604020202020204" pitchFamily="34" charset="0"/>
              <a:cs typeface="Arial" panose="020B0604020202020204" pitchFamily="34" charset="0"/>
            </a:endParaRPr>
          </a:p>
          <a:p>
            <a:pPr marL="696913" lvl="1" indent="-342900" fontAlgn="base">
              <a:spcBef>
                <a:spcPts val="0"/>
              </a:spcBef>
              <a:spcAft>
                <a:spcPct val="0"/>
              </a:spcAft>
              <a:buClrTx/>
              <a:buFont typeface="+mj-lt"/>
              <a:buAutoNum type="arabicPeriod"/>
              <a:defRPr/>
            </a:pPr>
            <a:r>
              <a:rPr lang="es-MX" sz="1200" i="1" dirty="0">
                <a:solidFill>
                  <a:srgbClr val="002A85"/>
                </a:solidFill>
                <a:latin typeface="Arial" panose="020B0604020202020204" pitchFamily="34" charset="0"/>
                <a:cs typeface="Arial" panose="020B0604020202020204" pitchFamily="34" charset="0"/>
              </a:rPr>
              <a:t>Transparencia Focalizada</a:t>
            </a:r>
            <a:endParaRPr lang="es-EC" sz="1200" i="1" dirty="0">
              <a:solidFill>
                <a:srgbClr val="002A85"/>
              </a:solidFill>
              <a:latin typeface="Arial" panose="020B0604020202020204" pitchFamily="34" charset="0"/>
              <a:cs typeface="Arial" panose="020B0604020202020204" pitchFamily="34" charset="0"/>
            </a:endParaRPr>
          </a:p>
          <a:p>
            <a:pPr marL="696913" lvl="1" indent="-342900" fontAlgn="base">
              <a:spcBef>
                <a:spcPts val="0"/>
              </a:spcBef>
              <a:spcAft>
                <a:spcPct val="0"/>
              </a:spcAft>
              <a:buClrTx/>
              <a:buFont typeface="+mj-lt"/>
              <a:buAutoNum type="arabicPeriod"/>
              <a:defRPr/>
            </a:pPr>
            <a:r>
              <a:rPr lang="es-MX" sz="1200" i="1" dirty="0">
                <a:solidFill>
                  <a:srgbClr val="002A85"/>
                </a:solidFill>
                <a:latin typeface="Arial" panose="020B0604020202020204" pitchFamily="34" charset="0"/>
                <a:cs typeface="Arial" panose="020B0604020202020204" pitchFamily="34" charset="0"/>
              </a:rPr>
              <a:t>Transparencia Colaborativa</a:t>
            </a:r>
          </a:p>
          <a:p>
            <a:pPr marL="696913" lvl="1" indent="-342900" fontAlgn="base">
              <a:spcBef>
                <a:spcPts val="0"/>
              </a:spcBef>
              <a:spcAft>
                <a:spcPct val="0"/>
              </a:spcAft>
              <a:buClrTx/>
              <a:buFont typeface="+mj-lt"/>
              <a:buAutoNum type="arabicPeriod"/>
              <a:defRPr/>
            </a:pPr>
            <a:endParaRPr lang="es-MX" sz="1300" i="1" dirty="0">
              <a:solidFill>
                <a:srgbClr val="002A85"/>
              </a:solidFill>
              <a:latin typeface="Arial" panose="020B0604020202020204" pitchFamily="34" charset="0"/>
              <a:cs typeface="Arial" panose="020B0604020202020204" pitchFamily="34" charset="0"/>
            </a:endParaRPr>
          </a:p>
          <a:p>
            <a:pPr marR="0" algn="l" rtl="0"/>
            <a:endParaRPr lang="es-EC" sz="1400" b="0" i="0" u="none" strike="noStrike" baseline="0" dirty="0">
              <a:latin typeface="Aptos" panose="020B0004020202020204" pitchFamily="34" charset="0"/>
            </a:endParaRPr>
          </a:p>
          <a:p>
            <a:pPr fontAlgn="base">
              <a:spcBef>
                <a:spcPts val="0"/>
              </a:spcBef>
              <a:spcAft>
                <a:spcPct val="0"/>
              </a:spcAft>
              <a:buClrTx/>
              <a:buAutoNum type="arabicPeriod"/>
              <a:defRPr/>
            </a:pPr>
            <a:endParaRPr lang="es-ES" altLang="es-EC" sz="1400" b="1" dirty="0">
              <a:solidFill>
                <a:srgbClr val="002A85"/>
              </a:solidFill>
              <a:latin typeface="Arial" panose="020B0604020202020204" pitchFamily="34" charset="0"/>
              <a:cs typeface="Arial" panose="020B0604020202020204" pitchFamily="34" charset="0"/>
            </a:endParaRPr>
          </a:p>
          <a:p>
            <a:pPr marL="696913" lvl="1" indent="-342900" fontAlgn="base">
              <a:spcBef>
                <a:spcPts val="0"/>
              </a:spcBef>
              <a:spcAft>
                <a:spcPct val="0"/>
              </a:spcAft>
              <a:buClrTx/>
              <a:buFont typeface="+mj-lt"/>
              <a:buAutoNum type="arabicPeriod"/>
              <a:defRPr/>
            </a:pPr>
            <a:endParaRPr lang="es-MX" sz="1400" i="1" dirty="0">
              <a:solidFill>
                <a:srgbClr val="002A85"/>
              </a:solidFill>
              <a:latin typeface="Arial" panose="020B0604020202020204" pitchFamily="34" charset="0"/>
              <a:cs typeface="Arial" panose="020B0604020202020204" pitchFamily="34" charset="0"/>
            </a:endParaRPr>
          </a:p>
          <a:p>
            <a:pPr marL="354013" lvl="1" indent="0" fontAlgn="base">
              <a:spcBef>
                <a:spcPts val="0"/>
              </a:spcBef>
              <a:spcAft>
                <a:spcPct val="0"/>
              </a:spcAft>
              <a:buClrTx/>
              <a:buNone/>
              <a:defRPr/>
            </a:pPr>
            <a:endParaRPr lang="es-MX" sz="1400" i="1" dirty="0">
              <a:solidFill>
                <a:srgbClr val="002A85"/>
              </a:solidFill>
              <a:latin typeface="Arial" panose="020B0604020202020204" pitchFamily="34" charset="0"/>
              <a:cs typeface="Arial" panose="020B0604020202020204" pitchFamily="34" charset="0"/>
            </a:endParaRPr>
          </a:p>
          <a:p>
            <a:pPr marL="354013" lvl="1" indent="0" fontAlgn="base">
              <a:spcBef>
                <a:spcPts val="0"/>
              </a:spcBef>
              <a:spcAft>
                <a:spcPct val="0"/>
              </a:spcAft>
              <a:buClrTx/>
              <a:buNone/>
              <a:defRPr/>
            </a:pPr>
            <a:endParaRPr lang="es-MX" sz="1400" i="1" dirty="0">
              <a:solidFill>
                <a:srgbClr val="002A85"/>
              </a:solidFill>
              <a:latin typeface="Arial" panose="020B0604020202020204" pitchFamily="34" charset="0"/>
              <a:cs typeface="Arial" panose="020B0604020202020204" pitchFamily="34" charset="0"/>
            </a:endParaRPr>
          </a:p>
          <a:p>
            <a:pPr marL="542925" lvl="1" indent="0" algn="just">
              <a:spcBef>
                <a:spcPts val="0"/>
              </a:spcBef>
              <a:spcAft>
                <a:spcPts val="1200"/>
              </a:spcAft>
              <a:buClr>
                <a:schemeClr val="bg1"/>
              </a:buClr>
              <a:buNone/>
              <a:defRPr/>
            </a:pPr>
            <a:endParaRPr lang="es-MX" sz="1400" i="1" dirty="0">
              <a:solidFill>
                <a:schemeClr val="accent1">
                  <a:lumMod val="75000"/>
                </a:schemeClr>
              </a:solidFill>
              <a:latin typeface="Arial" panose="020B0604020202020204" pitchFamily="34" charset="0"/>
              <a:cs typeface="Arial" panose="020B0604020202020204" pitchFamily="34" charset="0"/>
            </a:endParaRPr>
          </a:p>
          <a:p>
            <a:pPr marL="895350" lvl="1" indent="-352425" algn="just">
              <a:spcBef>
                <a:spcPts val="0"/>
              </a:spcBef>
              <a:spcAft>
                <a:spcPts val="1200"/>
              </a:spcAft>
              <a:buClr>
                <a:schemeClr val="bg1"/>
              </a:buClr>
              <a:buFontTx/>
              <a:buChar char="-"/>
              <a:defRPr/>
            </a:pPr>
            <a:endParaRPr lang="es-MX" sz="1400" i="1" dirty="0">
              <a:solidFill>
                <a:schemeClr val="accent1">
                  <a:lumMod val="75000"/>
                </a:schemeClr>
              </a:solidFill>
              <a:latin typeface="Arial" panose="020B0604020202020204" pitchFamily="34" charset="0"/>
              <a:cs typeface="Arial" panose="020B0604020202020204" pitchFamily="34" charset="0"/>
            </a:endParaRPr>
          </a:p>
          <a:p>
            <a:pPr marL="0" indent="0" algn="just">
              <a:spcBef>
                <a:spcPts val="0"/>
              </a:spcBef>
              <a:buClr>
                <a:schemeClr val="bg1"/>
              </a:buClr>
              <a:buNone/>
              <a:defRPr/>
            </a:pPr>
            <a:endParaRPr lang="es-EC" altLang="es-EC" sz="1400" b="1" dirty="0">
              <a:solidFill>
                <a:schemeClr val="accent1">
                  <a:lumMod val="75000"/>
                </a:schemeClr>
              </a:solidFill>
              <a:latin typeface="Arial" panose="020B0604020202020204" pitchFamily="34" charset="0"/>
              <a:cs typeface="Arial" panose="020B0604020202020204" pitchFamily="34" charset="0"/>
            </a:endParaRPr>
          </a:p>
          <a:p>
            <a:pPr marL="0" indent="0" algn="just">
              <a:spcBef>
                <a:spcPts val="0"/>
              </a:spcBef>
              <a:buClr>
                <a:schemeClr val="bg1"/>
              </a:buClr>
              <a:buNone/>
              <a:defRPr/>
            </a:pPr>
            <a:endParaRPr lang="es-EC" altLang="es-EC" sz="1400" b="1" dirty="0">
              <a:solidFill>
                <a:schemeClr val="accent1">
                  <a:lumMod val="75000"/>
                </a:schemeClr>
              </a:solidFill>
              <a:latin typeface="Arial" panose="020B0604020202020204" pitchFamily="34" charset="0"/>
              <a:cs typeface="Arial" panose="020B0604020202020204" pitchFamily="34" charset="0"/>
            </a:endParaRPr>
          </a:p>
          <a:p>
            <a:pPr marL="895350" lvl="1" indent="-352425" algn="just">
              <a:spcBef>
                <a:spcPts val="0"/>
              </a:spcBef>
              <a:spcAft>
                <a:spcPts val="0"/>
              </a:spcAft>
              <a:buClr>
                <a:schemeClr val="bg1"/>
              </a:buClr>
              <a:buFontTx/>
              <a:buChar char="-"/>
              <a:defRPr/>
            </a:pPr>
            <a:endParaRPr lang="es-EC" altLang="es-EC" sz="1400" i="1" dirty="0">
              <a:solidFill>
                <a:schemeClr val="accent1">
                  <a:lumMod val="75000"/>
                </a:schemeClr>
              </a:solidFill>
              <a:latin typeface="Arial" panose="020B0604020202020204" pitchFamily="34" charset="0"/>
              <a:cs typeface="Arial" panose="020B0604020202020204" pitchFamily="34" charset="0"/>
            </a:endParaRPr>
          </a:p>
          <a:p>
            <a:pPr marL="895350" lvl="1" indent="-352425" algn="just">
              <a:spcBef>
                <a:spcPts val="0"/>
              </a:spcBef>
              <a:spcAft>
                <a:spcPts val="0"/>
              </a:spcAft>
              <a:buClr>
                <a:schemeClr val="bg1"/>
              </a:buClr>
              <a:buFontTx/>
              <a:buChar char="-"/>
              <a:defRPr/>
            </a:pPr>
            <a:endParaRPr lang="es-EC" altLang="es-EC" sz="1400" i="1" dirty="0">
              <a:solidFill>
                <a:schemeClr val="accent1">
                  <a:lumMod val="75000"/>
                </a:schemeClr>
              </a:solidFill>
              <a:latin typeface="Arial" panose="020B0604020202020204" pitchFamily="34" charset="0"/>
              <a:cs typeface="Arial" panose="020B0604020202020204" pitchFamily="34" charset="0"/>
            </a:endParaRPr>
          </a:p>
          <a:p>
            <a:pPr marL="0" indent="0" algn="just">
              <a:spcBef>
                <a:spcPts val="0"/>
              </a:spcBef>
              <a:buNone/>
              <a:defRPr/>
            </a:pPr>
            <a:r>
              <a:rPr lang="es-MX" sz="1400" b="1" dirty="0">
                <a:solidFill>
                  <a:schemeClr val="accent1">
                    <a:lumMod val="75000"/>
                  </a:schemeClr>
                </a:solidFill>
                <a:latin typeface="Arial" panose="020B0604020202020204" pitchFamily="34" charset="0"/>
                <a:cs typeface="Arial" panose="020B0604020202020204" pitchFamily="34" charset="0"/>
              </a:rPr>
              <a:t> </a:t>
            </a:r>
          </a:p>
          <a:p>
            <a:pPr marL="0" indent="0" algn="just">
              <a:spcBef>
                <a:spcPts val="0"/>
              </a:spcBef>
              <a:buNone/>
              <a:defRPr/>
            </a:pPr>
            <a:endParaRPr lang="es-MX" sz="1400" b="1" dirty="0">
              <a:solidFill>
                <a:schemeClr val="accent1">
                  <a:lumMod val="75000"/>
                </a:schemeClr>
              </a:solidFill>
              <a:latin typeface="Arial" panose="020B0604020202020204" pitchFamily="34" charset="0"/>
              <a:cs typeface="Arial" panose="020B0604020202020204" pitchFamily="34" charset="0"/>
            </a:endParaRPr>
          </a:p>
          <a:p>
            <a:pPr marL="542925" lvl="1" indent="0" algn="just">
              <a:spcBef>
                <a:spcPts val="0"/>
              </a:spcBef>
              <a:spcAft>
                <a:spcPts val="1200"/>
              </a:spcAft>
              <a:buClr>
                <a:schemeClr val="bg1"/>
              </a:buClr>
              <a:buNone/>
              <a:defRPr/>
            </a:pPr>
            <a:endParaRPr lang="es-MX" sz="1400" i="1" dirty="0">
              <a:solidFill>
                <a:schemeClr val="accent1">
                  <a:lumMod val="75000"/>
                </a:schemeClr>
              </a:solidFill>
              <a:latin typeface="Arial" panose="020B0604020202020204" pitchFamily="34" charset="0"/>
              <a:cs typeface="Arial" panose="020B0604020202020204" pitchFamily="34" charset="0"/>
            </a:endParaRPr>
          </a:p>
          <a:p>
            <a:pPr marL="542925" lvl="1" indent="0" algn="just">
              <a:spcBef>
                <a:spcPts val="0"/>
              </a:spcBef>
              <a:spcAft>
                <a:spcPts val="1200"/>
              </a:spcAft>
              <a:buClr>
                <a:schemeClr val="bg1"/>
              </a:buClr>
              <a:buNone/>
              <a:defRPr/>
            </a:pPr>
            <a:endParaRPr lang="es-EC" sz="1400" i="1" dirty="0">
              <a:solidFill>
                <a:schemeClr val="accent1">
                  <a:lumMod val="75000"/>
                </a:schemeClr>
              </a:solidFill>
              <a:latin typeface="Arial" panose="020B0604020202020204" pitchFamily="34" charset="0"/>
              <a:cs typeface="Arial" panose="020B0604020202020204" pitchFamily="34" charset="0"/>
            </a:endParaRPr>
          </a:p>
        </p:txBody>
      </p:sp>
      <p:grpSp>
        <p:nvGrpSpPr>
          <p:cNvPr id="11" name="Grupo 10">
            <a:extLst>
              <a:ext uri="{FF2B5EF4-FFF2-40B4-BE49-F238E27FC236}">
                <a16:creationId xmlns:a16="http://schemas.microsoft.com/office/drawing/2014/main" id="{C52AAE9B-AB24-49E1-3AC7-3BA2927E4A0A}"/>
              </a:ext>
            </a:extLst>
          </p:cNvPr>
          <p:cNvGrpSpPr/>
          <p:nvPr/>
        </p:nvGrpSpPr>
        <p:grpSpPr>
          <a:xfrm>
            <a:off x="1236809" y="4885350"/>
            <a:ext cx="518583" cy="518583"/>
            <a:chOff x="591038" y="2517384"/>
            <a:chExt cx="723900" cy="723900"/>
          </a:xfrm>
        </p:grpSpPr>
        <p:sp>
          <p:nvSpPr>
            <p:cNvPr id="13" name="Elipse 12">
              <a:extLst>
                <a:ext uri="{FF2B5EF4-FFF2-40B4-BE49-F238E27FC236}">
                  <a16:creationId xmlns:a16="http://schemas.microsoft.com/office/drawing/2014/main" id="{3DB9FBFC-2F23-6B10-4572-B968BF6143BE}"/>
                </a:ext>
              </a:extLst>
            </p:cNvPr>
            <p:cNvSpPr/>
            <p:nvPr/>
          </p:nvSpPr>
          <p:spPr>
            <a:xfrm>
              <a:off x="591038" y="2517384"/>
              <a:ext cx="723900" cy="72390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4" name="Gráfico 13" descr="Usuarios">
              <a:extLst>
                <a:ext uri="{FF2B5EF4-FFF2-40B4-BE49-F238E27FC236}">
                  <a16:creationId xmlns:a16="http://schemas.microsoft.com/office/drawing/2014/main" id="{98F5AEAC-8B21-3B00-F2D5-ABDCCB4C67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8549" y="2594895"/>
              <a:ext cx="568878" cy="568878"/>
            </a:xfrm>
            <a:prstGeom prst="rect">
              <a:avLst/>
            </a:prstGeom>
          </p:spPr>
        </p:pic>
      </p:grpSp>
      <p:grpSp>
        <p:nvGrpSpPr>
          <p:cNvPr id="12" name="Grupo 11">
            <a:extLst>
              <a:ext uri="{FF2B5EF4-FFF2-40B4-BE49-F238E27FC236}">
                <a16:creationId xmlns:a16="http://schemas.microsoft.com/office/drawing/2014/main" id="{53AD9827-C935-FA8D-F898-3171E04935CA}"/>
              </a:ext>
            </a:extLst>
          </p:cNvPr>
          <p:cNvGrpSpPr/>
          <p:nvPr/>
        </p:nvGrpSpPr>
        <p:grpSpPr>
          <a:xfrm>
            <a:off x="1236809" y="842098"/>
            <a:ext cx="518583" cy="518583"/>
            <a:chOff x="1239750" y="1344231"/>
            <a:chExt cx="518583" cy="518583"/>
          </a:xfrm>
        </p:grpSpPr>
        <p:grpSp>
          <p:nvGrpSpPr>
            <p:cNvPr id="10" name="Grupo 9">
              <a:extLst>
                <a:ext uri="{FF2B5EF4-FFF2-40B4-BE49-F238E27FC236}">
                  <a16:creationId xmlns:a16="http://schemas.microsoft.com/office/drawing/2014/main" id="{04E50A0E-716C-9219-4843-CED731A84C64}"/>
                </a:ext>
              </a:extLst>
            </p:cNvPr>
            <p:cNvGrpSpPr/>
            <p:nvPr/>
          </p:nvGrpSpPr>
          <p:grpSpPr>
            <a:xfrm>
              <a:off x="1239750" y="1344231"/>
              <a:ext cx="518583" cy="518583"/>
              <a:chOff x="1239750" y="1344231"/>
              <a:chExt cx="518583" cy="518583"/>
            </a:xfrm>
          </p:grpSpPr>
          <p:sp>
            <p:nvSpPr>
              <p:cNvPr id="17" name="Elipse 16">
                <a:extLst>
                  <a:ext uri="{FF2B5EF4-FFF2-40B4-BE49-F238E27FC236}">
                    <a16:creationId xmlns:a16="http://schemas.microsoft.com/office/drawing/2014/main" id="{7ED4ACC5-461A-274A-E6E3-280D0BE222E3}"/>
                  </a:ext>
                </a:extLst>
              </p:cNvPr>
              <p:cNvSpPr/>
              <p:nvPr/>
            </p:nvSpPr>
            <p:spPr>
              <a:xfrm>
                <a:off x="1239750" y="1344231"/>
                <a:ext cx="518583" cy="518583"/>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6" name="Círculo: vacío 35">
                <a:extLst>
                  <a:ext uri="{FF2B5EF4-FFF2-40B4-BE49-F238E27FC236}">
                    <a16:creationId xmlns:a16="http://schemas.microsoft.com/office/drawing/2014/main" id="{558DF051-1EA1-BEE1-F055-0F67AFEAE576}"/>
                  </a:ext>
                </a:extLst>
              </p:cNvPr>
              <p:cNvSpPr/>
              <p:nvPr/>
            </p:nvSpPr>
            <p:spPr>
              <a:xfrm>
                <a:off x="1360350" y="1436836"/>
                <a:ext cx="166687" cy="166687"/>
              </a:xfrm>
              <a:prstGeom prst="donut">
                <a:avLst>
                  <a:gd name="adj" fmla="val 14967"/>
                </a:avLst>
              </a:prstGeom>
              <a:solidFill>
                <a:srgbClr val="32266B"/>
              </a:solidFill>
              <a:ln>
                <a:solidFill>
                  <a:srgbClr val="3226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solidFill>
                    <a:schemeClr val="tx1"/>
                  </a:solidFill>
                </a:endParaRPr>
              </a:p>
            </p:txBody>
          </p:sp>
        </p:grpSp>
        <p:sp>
          <p:nvSpPr>
            <p:cNvPr id="39" name="Rectángulo 38">
              <a:extLst>
                <a:ext uri="{FF2B5EF4-FFF2-40B4-BE49-F238E27FC236}">
                  <a16:creationId xmlns:a16="http://schemas.microsoft.com/office/drawing/2014/main" id="{D49BB3F4-3D5A-1261-2D0F-5CD7D7F07869}"/>
                </a:ext>
              </a:extLst>
            </p:cNvPr>
            <p:cNvSpPr/>
            <p:nvPr/>
          </p:nvSpPr>
          <p:spPr>
            <a:xfrm rot="19235827">
              <a:off x="1520779" y="1548994"/>
              <a:ext cx="45719" cy="184018"/>
            </a:xfrm>
            <a:prstGeom prst="rect">
              <a:avLst/>
            </a:prstGeom>
            <a:solidFill>
              <a:srgbClr val="32266B"/>
            </a:solidFill>
            <a:ln>
              <a:solidFill>
                <a:srgbClr val="3226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grpSp>
    </p:spTree>
    <p:extLst>
      <p:ext uri="{BB962C8B-B14F-4D97-AF65-F5344CB8AC3E}">
        <p14:creationId xmlns:p14="http://schemas.microsoft.com/office/powerpoint/2010/main" val="803292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3" name="Paralelogramo 2">
            <a:extLst>
              <a:ext uri="{FF2B5EF4-FFF2-40B4-BE49-F238E27FC236}">
                <a16:creationId xmlns:a16="http://schemas.microsoft.com/office/drawing/2014/main" id="{D5E7A476-239B-F0A6-2240-BC7FC635826B}"/>
              </a:ext>
            </a:extLst>
          </p:cNvPr>
          <p:cNvSpPr/>
          <p:nvPr/>
        </p:nvSpPr>
        <p:spPr>
          <a:xfrm>
            <a:off x="2569464" y="2872290"/>
            <a:ext cx="7205472" cy="1138773"/>
          </a:xfrm>
          <a:prstGeom prst="parallelogram">
            <a:avLst/>
          </a:prstGeom>
          <a:solidFill>
            <a:srgbClr val="FFC7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 name="CuadroTexto 1">
            <a:extLst>
              <a:ext uri="{FF2B5EF4-FFF2-40B4-BE49-F238E27FC236}">
                <a16:creationId xmlns:a16="http://schemas.microsoft.com/office/drawing/2014/main" id="{39DDDB30-EBEB-25D0-A872-676047875F47}"/>
              </a:ext>
            </a:extLst>
          </p:cNvPr>
          <p:cNvSpPr txBox="1"/>
          <p:nvPr/>
        </p:nvSpPr>
        <p:spPr>
          <a:xfrm>
            <a:off x="2441448" y="2859613"/>
            <a:ext cx="7333488" cy="1138773"/>
          </a:xfrm>
          <a:prstGeom prst="rect">
            <a:avLst/>
          </a:prstGeom>
          <a:noFill/>
        </p:spPr>
        <p:txBody>
          <a:bodyPr wrap="square" rtlCol="0">
            <a:spAutoFit/>
          </a:bodyPr>
          <a:lstStyle/>
          <a:p>
            <a:pPr algn="ctr"/>
            <a:r>
              <a:rPr lang="es-ES" sz="3400" b="1" i="1" dirty="0">
                <a:solidFill>
                  <a:srgbClr val="2D2D93"/>
                </a:solidFill>
                <a:latin typeface="Arial" panose="020B0604020202020204" pitchFamily="34" charset="0"/>
                <a:cs typeface="Arial" panose="020B0604020202020204" pitchFamily="34" charset="0"/>
              </a:rPr>
              <a:t>1. Revisión de compromisos del Comité Nro. 2026-03</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0" name="Rectangle: Rounded Corners 15">
            <a:extLst>
              <a:ext uri="{FF2B5EF4-FFF2-40B4-BE49-F238E27FC236}">
                <a16:creationId xmlns:a16="http://schemas.microsoft.com/office/drawing/2014/main" id="{5BCD57A0-AAA3-1A65-039F-71F9C71E51E2}"/>
              </a:ext>
            </a:extLst>
          </p:cNvPr>
          <p:cNvSpPr/>
          <p:nvPr/>
        </p:nvSpPr>
        <p:spPr>
          <a:xfrm rot="16200000">
            <a:off x="1845090" y="251997"/>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9" name="Google Shape;119;p4"/>
          <p:cNvSpPr txBox="1"/>
          <p:nvPr/>
        </p:nvSpPr>
        <p:spPr>
          <a:xfrm>
            <a:off x="971089" y="162291"/>
            <a:ext cx="5275385" cy="646290"/>
          </a:xfrm>
          <a:prstGeom prst="rect">
            <a:avLst/>
          </a:prstGeom>
          <a:noFill/>
          <a:ln>
            <a:noFill/>
          </a:ln>
        </p:spPr>
        <p:txBody>
          <a:bodyPr spcFirstLastPara="1" wrap="square" lIns="91425" tIns="45700" rIns="91425" bIns="45700" anchor="t" anchorCtr="0">
            <a:spAutoFit/>
          </a:bodyPr>
          <a:lstStyle/>
          <a:p>
            <a:pPr>
              <a:buFont typeface="Arial" panose="020B0604020202020204" pitchFamily="34" charset="0"/>
              <a:buNone/>
            </a:pPr>
            <a:r>
              <a:rPr lang="es-EC" altLang="es-EC" sz="3600" b="1" dirty="0">
                <a:solidFill>
                  <a:srgbClr val="32266B"/>
                </a:solidFill>
                <a:latin typeface="Barlow Condensed Medium" panose="00000606000000000000" pitchFamily="2" charset="0"/>
                <a:cs typeface="Arial" panose="020B0604020202020204" pitchFamily="34" charset="0"/>
              </a:rPr>
              <a:t>Compromisos</a:t>
            </a:r>
            <a:r>
              <a:rPr lang="es-EC" altLang="es-EC" sz="2800" b="1" dirty="0">
                <a:solidFill>
                  <a:srgbClr val="32266B"/>
                </a:solidFill>
                <a:latin typeface="Arial" panose="020B0604020202020204" pitchFamily="34" charset="0"/>
                <a:cs typeface="Arial" panose="020B0604020202020204" pitchFamily="34" charset="0"/>
              </a:rPr>
              <a:t>:</a:t>
            </a:r>
          </a:p>
        </p:txBody>
      </p:sp>
      <p:sp>
        <p:nvSpPr>
          <p:cNvPr id="6" name="CuadroTexto 5">
            <a:extLst>
              <a:ext uri="{FF2B5EF4-FFF2-40B4-BE49-F238E27FC236}">
                <a16:creationId xmlns:a16="http://schemas.microsoft.com/office/drawing/2014/main" id="{8E52D8E6-F5FC-819A-E1CC-B458ABDBBDCD}"/>
              </a:ext>
            </a:extLst>
          </p:cNvPr>
          <p:cNvSpPr txBox="1"/>
          <p:nvPr/>
        </p:nvSpPr>
        <p:spPr>
          <a:xfrm>
            <a:off x="1136475" y="1309812"/>
            <a:ext cx="2024247" cy="892552"/>
          </a:xfrm>
          <a:prstGeom prst="rect">
            <a:avLst/>
          </a:prstGeom>
          <a:noFill/>
        </p:spPr>
        <p:txBody>
          <a:bodyPr wrap="square" rtlCol="0">
            <a:spAutoFit/>
          </a:bodyPr>
          <a:lstStyle/>
          <a:p>
            <a:pPr algn="ctr" eaLnBrk="1" hangingPunct="1">
              <a:buSzPct val="100000"/>
            </a:pPr>
            <a:r>
              <a:rPr lang="es-EC" altLang="es-EC" sz="1600" b="1" i="1" dirty="0">
                <a:solidFill>
                  <a:schemeClr val="bg1"/>
                </a:solidFill>
                <a:ea typeface="+mn-ea"/>
                <a:cs typeface="Arial" panose="020B0604020202020204" pitchFamily="34" charset="0"/>
              </a:rPr>
              <a:t>Compromiso Nro. 1</a:t>
            </a:r>
          </a:p>
          <a:p>
            <a:pPr algn="just">
              <a:buClr>
                <a:srgbClr val="000000"/>
              </a:buClr>
              <a:buSzPct val="100000"/>
              <a:buFont typeface="Times New Roman" panose="02020603050405020304" pitchFamily="18" charset="0"/>
              <a:buNone/>
            </a:pPr>
            <a:endParaRPr lang="es-EC" altLang="es-EC" sz="1600" dirty="0">
              <a:solidFill>
                <a:srgbClr val="252525"/>
              </a:solidFill>
              <a:cs typeface="Arial" panose="020B0604020202020204" pitchFamily="34" charset="0"/>
            </a:endParaRPr>
          </a:p>
          <a:p>
            <a:endParaRPr lang="es-EC" sz="2000" dirty="0"/>
          </a:p>
        </p:txBody>
      </p:sp>
      <p:sp>
        <p:nvSpPr>
          <p:cNvPr id="11" name="Rectangle: Rounded Corners 15">
            <a:extLst>
              <a:ext uri="{FF2B5EF4-FFF2-40B4-BE49-F238E27FC236}">
                <a16:creationId xmlns:a16="http://schemas.microsoft.com/office/drawing/2014/main" id="{D1B4770B-05FB-C27E-F2B7-8D141A45BE0A}"/>
              </a:ext>
            </a:extLst>
          </p:cNvPr>
          <p:cNvSpPr/>
          <p:nvPr/>
        </p:nvSpPr>
        <p:spPr>
          <a:xfrm rot="16200000">
            <a:off x="5483115" y="264855"/>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Rounded Corners 15">
            <a:extLst>
              <a:ext uri="{FF2B5EF4-FFF2-40B4-BE49-F238E27FC236}">
                <a16:creationId xmlns:a16="http://schemas.microsoft.com/office/drawing/2014/main" id="{BB5CBD3B-EAA1-AC24-CE3E-1D6DAF934752}"/>
              </a:ext>
            </a:extLst>
          </p:cNvPr>
          <p:cNvSpPr/>
          <p:nvPr/>
        </p:nvSpPr>
        <p:spPr>
          <a:xfrm rot="16200000">
            <a:off x="9121140" y="268381"/>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8">
            <a:extLst>
              <a:ext uri="{FF2B5EF4-FFF2-40B4-BE49-F238E27FC236}">
                <a16:creationId xmlns:a16="http://schemas.microsoft.com/office/drawing/2014/main" id="{9DA001AF-8A4B-81D5-8FC3-84A080937289}"/>
              </a:ext>
            </a:extLst>
          </p:cNvPr>
          <p:cNvSpPr>
            <a:spLocks noChangeArrowheads="1"/>
          </p:cNvSpPr>
          <p:nvPr/>
        </p:nvSpPr>
        <p:spPr bwMode="auto">
          <a:xfrm>
            <a:off x="4530440" y="1291092"/>
            <a:ext cx="2662549" cy="4317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ctr" eaLnBrk="1" hangingPunct="1">
              <a:buSzPct val="100000"/>
            </a:pPr>
            <a:r>
              <a:rPr lang="es-EC" altLang="es-EC" sz="1600" b="1" i="1" dirty="0">
                <a:ea typeface="+mn-ea"/>
                <a:cs typeface="Arial" panose="020B0604020202020204" pitchFamily="34" charset="0"/>
              </a:rPr>
              <a:t>Responsable</a:t>
            </a:r>
          </a:p>
          <a:p>
            <a:pPr algn="just">
              <a:lnSpc>
                <a:spcPct val="115000"/>
              </a:lnSpc>
              <a:buSzPct val="100000"/>
            </a:pPr>
            <a:endParaRPr lang="es-ES" altLang="es-EC" sz="1600" i="1" dirty="0">
              <a:solidFill>
                <a:srgbClr val="252525"/>
              </a:solidFill>
              <a:cs typeface="Arial" panose="020B0604020202020204" pitchFamily="34" charset="0"/>
            </a:endParaRPr>
          </a:p>
          <a:p>
            <a:pPr algn="just">
              <a:lnSpc>
                <a:spcPct val="115000"/>
              </a:lnSpc>
              <a:buSzPct val="100000"/>
            </a:pPr>
            <a:endParaRPr lang="es-ES" altLang="es-EC" sz="1600" i="1"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p:txBody>
      </p:sp>
      <p:sp>
        <p:nvSpPr>
          <p:cNvPr id="14" name="CuadroTexto 13">
            <a:extLst>
              <a:ext uri="{FF2B5EF4-FFF2-40B4-BE49-F238E27FC236}">
                <a16:creationId xmlns:a16="http://schemas.microsoft.com/office/drawing/2014/main" id="{E22369B3-DF08-3BA7-E9A4-511485D9E85F}"/>
              </a:ext>
            </a:extLst>
          </p:cNvPr>
          <p:cNvSpPr txBox="1"/>
          <p:nvPr/>
        </p:nvSpPr>
        <p:spPr>
          <a:xfrm>
            <a:off x="8578585" y="1303949"/>
            <a:ext cx="2155371" cy="646331"/>
          </a:xfrm>
          <a:prstGeom prst="rect">
            <a:avLst/>
          </a:prstGeom>
          <a:noFill/>
        </p:spPr>
        <p:txBody>
          <a:bodyPr wrap="square" rtlCol="0">
            <a:spAutoFit/>
          </a:bodyPr>
          <a:lstStyle/>
          <a:p>
            <a:r>
              <a:rPr lang="es-EC" altLang="es-EC" sz="1600" b="1" i="1" dirty="0">
                <a:solidFill>
                  <a:schemeClr val="bg1"/>
                </a:solidFill>
                <a:ea typeface="+mn-ea"/>
                <a:cs typeface="Arial" panose="020B0604020202020204" pitchFamily="34" charset="0"/>
              </a:rPr>
              <a:t>Acciones ejecutadas</a:t>
            </a:r>
          </a:p>
          <a:p>
            <a:endParaRPr lang="es-EC" sz="2000" dirty="0"/>
          </a:p>
        </p:txBody>
      </p:sp>
      <p:sp>
        <p:nvSpPr>
          <p:cNvPr id="15" name="Rectangle 11">
            <a:extLst>
              <a:ext uri="{FF2B5EF4-FFF2-40B4-BE49-F238E27FC236}">
                <a16:creationId xmlns:a16="http://schemas.microsoft.com/office/drawing/2014/main" id="{33CC91AE-3918-E5D5-2A74-F913FC92922B}"/>
              </a:ext>
            </a:extLst>
          </p:cNvPr>
          <p:cNvSpPr>
            <a:spLocks noChangeArrowheads="1"/>
          </p:cNvSpPr>
          <p:nvPr/>
        </p:nvSpPr>
        <p:spPr bwMode="auto">
          <a:xfrm>
            <a:off x="625667" y="2160089"/>
            <a:ext cx="3323449" cy="3991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just"/>
            <a:r>
              <a:rPr lang="es-MX" sz="1300" dirty="0">
                <a:solidFill>
                  <a:srgbClr val="252525"/>
                </a:solidFill>
                <a:cs typeface="Arial" panose="020B0604020202020204" pitchFamily="34" charset="0"/>
              </a:rPr>
              <a:t>Las unidades administrativas poseedoras de la información, sobre la base de la resolución </a:t>
            </a:r>
            <a:r>
              <a:rPr lang="es-EC" sz="1300" dirty="0">
                <a:solidFill>
                  <a:srgbClr val="252525"/>
                </a:solidFill>
                <a:cs typeface="Arial" panose="020B0604020202020204" pitchFamily="34" charset="0"/>
              </a:rPr>
              <a:t>Nro.</a:t>
            </a:r>
            <a:r>
              <a:rPr lang="es-ES" sz="1300" dirty="0">
                <a:solidFill>
                  <a:srgbClr val="252525"/>
                </a:solidFill>
                <a:cs typeface="Arial" panose="020B0604020202020204" pitchFamily="34" charset="0"/>
              </a:rPr>
              <a:t> NAC-DGERCGC24-00000023, </a:t>
            </a:r>
            <a:r>
              <a:rPr lang="es-MX" sz="1300" dirty="0">
                <a:solidFill>
                  <a:srgbClr val="252525"/>
                </a:solidFill>
                <a:cs typeface="Arial" panose="020B0604020202020204" pitchFamily="34" charset="0"/>
              </a:rPr>
              <a:t>deberán remitir a la prosecretaría del Comité de Transparencia a través del correo electrónico </a:t>
            </a:r>
            <a:r>
              <a:rPr lang="es-MX" sz="1300" i="1" dirty="0">
                <a:solidFill>
                  <a:srgbClr val="252525"/>
                </a:solidFill>
                <a:cs typeface="Arial" panose="020B0604020202020204" pitchFamily="34" charset="0"/>
                <a:hlinkClick r:id="rId3">
                  <a:extLst>
                    <a:ext uri="{A12FA001-AC4F-418D-AE19-62706E023703}">
                      <ahyp:hlinkClr xmlns:ahyp="http://schemas.microsoft.com/office/drawing/2018/hyperlinkcolor" val="tx"/>
                    </a:ext>
                  </a:extLst>
                </a:hlinkClick>
              </a:rPr>
              <a:t>gen_comtransparencia@sri.gob.ec</a:t>
            </a:r>
            <a:r>
              <a:rPr lang="es-MX" sz="1300" i="1" dirty="0">
                <a:solidFill>
                  <a:srgbClr val="252525"/>
                </a:solidFill>
                <a:cs typeface="Arial" panose="020B0604020202020204" pitchFamily="34" charset="0"/>
              </a:rPr>
              <a:t>, </a:t>
            </a:r>
            <a:r>
              <a:rPr lang="es-MX" sz="1300" dirty="0">
                <a:solidFill>
                  <a:srgbClr val="252525"/>
                </a:solidFill>
                <a:cs typeface="Arial" panose="020B0604020202020204" pitchFamily="34" charset="0"/>
              </a:rPr>
              <a:t>la siguiente  información:</a:t>
            </a:r>
          </a:p>
          <a:p>
            <a:pPr algn="just"/>
            <a:endParaRPr lang="es-MX" sz="1300" dirty="0">
              <a:solidFill>
                <a:srgbClr val="252525"/>
              </a:solidFill>
              <a:cs typeface="Arial" panose="020B0604020202020204" pitchFamily="34" charset="0"/>
            </a:endParaRPr>
          </a:p>
          <a:p>
            <a:pPr marL="285750" indent="-285750" algn="just">
              <a:buFont typeface="Arial" panose="020B0604020202020204" pitchFamily="34" charset="0"/>
              <a:buChar char="•"/>
            </a:pPr>
            <a:r>
              <a:rPr lang="es-MX" sz="1200" dirty="0">
                <a:solidFill>
                  <a:srgbClr val="252525"/>
                </a:solidFill>
                <a:cs typeface="Arial" panose="020B0604020202020204" pitchFamily="34" charset="0"/>
              </a:rPr>
              <a:t>En formato de dato abierto (3 archivos por cada matriz: conjunto de datos, metadatos, diccionario), la información de los datos con </a:t>
            </a:r>
            <a:r>
              <a:rPr lang="es-MX" sz="1200" u="sng" dirty="0">
                <a:solidFill>
                  <a:srgbClr val="252525"/>
                </a:solidFill>
                <a:cs typeface="Arial" panose="020B0604020202020204" pitchFamily="34" charset="0"/>
              </a:rPr>
              <a:t>corte al 31 de </a:t>
            </a:r>
            <a:r>
              <a:rPr lang="es-MX" sz="1300" u="sng" dirty="0">
                <a:solidFill>
                  <a:srgbClr val="252525"/>
                </a:solidFill>
                <a:cs typeface="Arial" panose="020B0604020202020204" pitchFamily="34" charset="0"/>
              </a:rPr>
              <a:t>marzo</a:t>
            </a:r>
            <a:r>
              <a:rPr lang="es-MX" sz="1200" u="sng" dirty="0">
                <a:solidFill>
                  <a:srgbClr val="252525"/>
                </a:solidFill>
                <a:cs typeface="Arial" panose="020B0604020202020204" pitchFamily="34" charset="0"/>
              </a:rPr>
              <a:t> de 2026</a:t>
            </a:r>
            <a:r>
              <a:rPr lang="es-MX" sz="1200" dirty="0">
                <a:solidFill>
                  <a:srgbClr val="252525"/>
                </a:solidFill>
                <a:cs typeface="Arial" panose="020B0604020202020204" pitchFamily="34" charset="0"/>
              </a:rPr>
              <a:t>, (que se publicará en </a:t>
            </a:r>
            <a:r>
              <a:rPr lang="es-ES" altLang="es-EC" sz="1200" dirty="0">
                <a:solidFill>
                  <a:srgbClr val="252525"/>
                </a:solidFill>
                <a:cs typeface="Arial" panose="020B0604020202020204" pitchFamily="34" charset="0"/>
              </a:rPr>
              <a:t>en </a:t>
            </a:r>
            <a:r>
              <a:rPr lang="es-ES" sz="1200" dirty="0">
                <a:solidFill>
                  <a:srgbClr val="252525"/>
                </a:solidFill>
                <a:cs typeface="Arial" panose="020B0604020202020204" pitchFamily="34" charset="0"/>
              </a:rPr>
              <a:t>el Portal Nacional de Transparencia (PNT), y en la página web institucional los correspondientes enlaces y plantillas que se generen en el (PNT</a:t>
            </a:r>
            <a:r>
              <a:rPr lang="es-MX" sz="1200" dirty="0">
                <a:solidFill>
                  <a:srgbClr val="252525"/>
                </a:solidFill>
                <a:cs typeface="Arial" panose="020B0604020202020204" pitchFamily="34" charset="0"/>
              </a:rPr>
              <a:t>)</a:t>
            </a:r>
            <a:r>
              <a:rPr lang="es-EC" altLang="es-EC" sz="1200" dirty="0">
                <a:solidFill>
                  <a:srgbClr val="252525"/>
                </a:solidFill>
                <a:cs typeface="Arial" panose="020B0604020202020204" pitchFamily="34" charset="0"/>
              </a:rPr>
              <a:t> </a:t>
            </a:r>
          </a:p>
          <a:p>
            <a:pPr algn="just">
              <a:buSzPct val="100000"/>
            </a:pPr>
            <a:endParaRPr lang="es-EC" altLang="es-EC" sz="1400" b="1" i="1" dirty="0">
              <a:solidFill>
                <a:srgbClr val="252525"/>
              </a:solidFill>
              <a:cs typeface="Arial" panose="020B0604020202020204" pitchFamily="34" charset="0"/>
            </a:endParaRPr>
          </a:p>
          <a:p>
            <a:pPr algn="just">
              <a:buSzPct val="100000"/>
            </a:pPr>
            <a:r>
              <a:rPr lang="es-EC" altLang="es-EC" sz="1400" b="1" i="1" dirty="0">
                <a:solidFill>
                  <a:srgbClr val="252525"/>
                </a:solidFill>
                <a:cs typeface="Arial" panose="020B0604020202020204" pitchFamily="34" charset="0"/>
              </a:rPr>
              <a:t>Fecha: </a:t>
            </a:r>
            <a:r>
              <a:rPr lang="es-EC" altLang="es-EC" sz="1400" b="1" u="sng" dirty="0">
                <a:solidFill>
                  <a:srgbClr val="004F9C"/>
                </a:solidFill>
                <a:cs typeface="Arial" panose="020B0604020202020204" pitchFamily="34" charset="0"/>
              </a:rPr>
              <a:t>Hasta el 08 de abril de 2026</a:t>
            </a:r>
          </a:p>
          <a:p>
            <a:pPr algn="just">
              <a:lnSpc>
                <a:spcPct val="115000"/>
              </a:lnSpc>
              <a:buSzPct val="100000"/>
            </a:pPr>
            <a:endParaRPr lang="es-EC" altLang="es-EC" sz="1400" dirty="0">
              <a:solidFill>
                <a:srgbClr val="767171"/>
              </a:solidFill>
              <a:cs typeface="Arial" panose="020B0604020202020204" pitchFamily="34" charset="0"/>
            </a:endParaRPr>
          </a:p>
          <a:p>
            <a:pPr algn="just">
              <a:lnSpc>
                <a:spcPct val="115000"/>
              </a:lnSpc>
              <a:buSzPct val="100000"/>
            </a:pPr>
            <a:endParaRPr lang="es-EC" altLang="es-EC" sz="1400" dirty="0">
              <a:solidFill>
                <a:srgbClr val="767171"/>
              </a:solidFill>
              <a:cs typeface="Arial" panose="020B0604020202020204" pitchFamily="34" charset="0"/>
            </a:endParaRPr>
          </a:p>
          <a:p>
            <a:pPr algn="just">
              <a:lnSpc>
                <a:spcPct val="115000"/>
              </a:lnSpc>
              <a:buSzPct val="100000"/>
            </a:pPr>
            <a:endParaRPr lang="es-EC" altLang="es-EC" sz="1400" i="1" dirty="0">
              <a:solidFill>
                <a:srgbClr val="767171"/>
              </a:solidFill>
              <a:cs typeface="Arial" panose="020B0604020202020204" pitchFamily="34" charset="0"/>
            </a:endParaRPr>
          </a:p>
          <a:p>
            <a:pPr algn="just">
              <a:lnSpc>
                <a:spcPct val="115000"/>
              </a:lnSpc>
              <a:buSzPct val="100000"/>
            </a:pPr>
            <a:endParaRPr lang="es-EC" altLang="es-EC" sz="1400" dirty="0">
              <a:solidFill>
                <a:srgbClr val="767171"/>
              </a:solidFill>
              <a:cs typeface="Arial" panose="020B0604020202020204" pitchFamily="34" charset="0"/>
            </a:endParaRPr>
          </a:p>
          <a:p>
            <a:pPr algn="just">
              <a:lnSpc>
                <a:spcPct val="115000"/>
              </a:lnSpc>
              <a:buSzPct val="100000"/>
            </a:pPr>
            <a:endParaRPr lang="es-EC" altLang="es-EC" sz="1400" dirty="0">
              <a:solidFill>
                <a:srgbClr val="767171"/>
              </a:solidFill>
              <a:cs typeface="Arial" panose="020B0604020202020204" pitchFamily="34" charset="0"/>
            </a:endParaRPr>
          </a:p>
        </p:txBody>
      </p:sp>
      <p:sp>
        <p:nvSpPr>
          <p:cNvPr id="16" name="Rectangle 9">
            <a:extLst>
              <a:ext uri="{FF2B5EF4-FFF2-40B4-BE49-F238E27FC236}">
                <a16:creationId xmlns:a16="http://schemas.microsoft.com/office/drawing/2014/main" id="{0166AF6C-54C5-926B-CB31-CFFDE2173D3C}"/>
              </a:ext>
            </a:extLst>
          </p:cNvPr>
          <p:cNvSpPr>
            <a:spLocks noChangeArrowheads="1"/>
          </p:cNvSpPr>
          <p:nvPr/>
        </p:nvSpPr>
        <p:spPr bwMode="auto">
          <a:xfrm>
            <a:off x="4954302" y="2349641"/>
            <a:ext cx="1893498" cy="10793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ctr">
              <a:buSzPct val="100000"/>
            </a:pPr>
            <a:r>
              <a:rPr lang="es-ES" sz="1400" dirty="0">
                <a:solidFill>
                  <a:srgbClr val="252525"/>
                </a:solidFill>
                <a:cs typeface="Arial" panose="020B0604020202020204" pitchFamily="34" charset="0"/>
              </a:rPr>
              <a:t>Unidades administrativas poseedoras de la información (UPI)</a:t>
            </a:r>
            <a:endParaRPr lang="es-EC" altLang="es-EC" sz="1400" i="1" dirty="0">
              <a:solidFill>
                <a:srgbClr val="252525"/>
              </a:solidFill>
              <a:cs typeface="Arial" panose="020B0604020202020204" pitchFamily="34" charset="0"/>
            </a:endParaRPr>
          </a:p>
          <a:p>
            <a:pPr algn="ctr">
              <a:lnSpc>
                <a:spcPct val="115000"/>
              </a:lnSpc>
              <a:buSzPct val="100000"/>
            </a:pPr>
            <a:endParaRPr lang="es-EC" altLang="es-EC" sz="1400" i="1" dirty="0">
              <a:solidFill>
                <a:srgbClr val="252525"/>
              </a:solidFill>
              <a:cs typeface="Arial" panose="020B0604020202020204" pitchFamily="34" charset="0"/>
            </a:endParaRPr>
          </a:p>
          <a:p>
            <a:pPr algn="ctr">
              <a:lnSpc>
                <a:spcPct val="115000"/>
              </a:lnSpc>
              <a:buSzPct val="100000"/>
            </a:pPr>
            <a:endParaRPr lang="es-EC" altLang="es-EC" sz="1400" i="1" dirty="0">
              <a:solidFill>
                <a:srgbClr val="252525"/>
              </a:solidFill>
              <a:cs typeface="Arial" panose="020B0604020202020204" pitchFamily="34" charset="0"/>
            </a:endParaRPr>
          </a:p>
        </p:txBody>
      </p:sp>
      <p:sp>
        <p:nvSpPr>
          <p:cNvPr id="17" name="Rectangle 10">
            <a:extLst>
              <a:ext uri="{FF2B5EF4-FFF2-40B4-BE49-F238E27FC236}">
                <a16:creationId xmlns:a16="http://schemas.microsoft.com/office/drawing/2014/main" id="{38959EA9-8118-5FE4-5464-9508034F0A3C}"/>
              </a:ext>
            </a:extLst>
          </p:cNvPr>
          <p:cNvSpPr>
            <a:spLocks noChangeArrowheads="1"/>
          </p:cNvSpPr>
          <p:nvPr/>
        </p:nvSpPr>
        <p:spPr bwMode="auto">
          <a:xfrm>
            <a:off x="7991036" y="2177319"/>
            <a:ext cx="3575297" cy="258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9pPr>
          </a:lstStyle>
          <a:p>
            <a:pPr algn="just">
              <a:lnSpc>
                <a:spcPct val="115000"/>
              </a:lnSpc>
              <a:buSzPct val="100000"/>
            </a:pPr>
            <a:r>
              <a:rPr lang="es-EC" sz="1300" dirty="0">
                <a:solidFill>
                  <a:srgbClr val="252525"/>
                </a:solidFill>
                <a:cs typeface="Arial" panose="020B0604020202020204" pitchFamily="34" charset="0"/>
              </a:rPr>
              <a:t>De acuerdo con la verificación efectuada por </a:t>
            </a:r>
            <a:r>
              <a:rPr lang="es-MX" sz="1300" dirty="0">
                <a:solidFill>
                  <a:srgbClr val="252525"/>
                </a:solidFill>
                <a:cs typeface="Arial" panose="020B0604020202020204" pitchFamily="34" charset="0"/>
              </a:rPr>
              <a:t>la prosecretaría del Comité de Transparencia (Gestión Interna de Control de Gestión), hasta el 08 de abril de 2026, se recibió las matrices en Dato Abierto y archivo PDF con firma de responsabilidad de cada una de las unidades administrativas poseedoras de la información con corte a marzo de 2026. (DNAF)</a:t>
            </a:r>
            <a:endParaRPr lang="es-EC" altLang="es-EC" sz="1300" dirty="0">
              <a:solidFill>
                <a:srgbClr val="252525"/>
              </a:solidFill>
              <a:cs typeface="Arial" panose="020B0604020202020204" pitchFamily="34" charset="0"/>
            </a:endParaRPr>
          </a:p>
        </p:txBody>
      </p:sp>
      <p:cxnSp>
        <p:nvCxnSpPr>
          <p:cNvPr id="19" name="Conector recto 18">
            <a:extLst>
              <a:ext uri="{FF2B5EF4-FFF2-40B4-BE49-F238E27FC236}">
                <a16:creationId xmlns:a16="http://schemas.microsoft.com/office/drawing/2014/main" id="{83673926-F480-7880-AA4B-22B6FAE378AE}"/>
              </a:ext>
            </a:extLst>
          </p:cNvPr>
          <p:cNvCxnSpPr>
            <a:cxnSpLocks/>
          </p:cNvCxnSpPr>
          <p:nvPr/>
        </p:nvCxnSpPr>
        <p:spPr>
          <a:xfrm>
            <a:off x="7616743" y="1661030"/>
            <a:ext cx="0" cy="3825373"/>
          </a:xfrm>
          <a:prstGeom prst="line">
            <a:avLst/>
          </a:prstGeom>
          <a:ln w="19050">
            <a:solidFill>
              <a:srgbClr val="002068"/>
            </a:solidFill>
            <a:prstDash val="sysDash"/>
          </a:ln>
        </p:spPr>
        <p:style>
          <a:lnRef idx="1">
            <a:schemeClr val="accent1"/>
          </a:lnRef>
          <a:fillRef idx="0">
            <a:schemeClr val="accent1"/>
          </a:fillRef>
          <a:effectRef idx="0">
            <a:schemeClr val="accent1"/>
          </a:effectRef>
          <a:fontRef idx="minor">
            <a:schemeClr val="tx1"/>
          </a:fontRef>
        </p:style>
      </p:cxnSp>
      <p:cxnSp>
        <p:nvCxnSpPr>
          <p:cNvPr id="21" name="Conector recto 20">
            <a:extLst>
              <a:ext uri="{FF2B5EF4-FFF2-40B4-BE49-F238E27FC236}">
                <a16:creationId xmlns:a16="http://schemas.microsoft.com/office/drawing/2014/main" id="{01293055-C49C-E824-19C6-6270837750A4}"/>
              </a:ext>
            </a:extLst>
          </p:cNvPr>
          <p:cNvCxnSpPr>
            <a:cxnSpLocks/>
          </p:cNvCxnSpPr>
          <p:nvPr/>
        </p:nvCxnSpPr>
        <p:spPr>
          <a:xfrm>
            <a:off x="4214180" y="1656197"/>
            <a:ext cx="0" cy="3825373"/>
          </a:xfrm>
          <a:prstGeom prst="line">
            <a:avLst/>
          </a:prstGeom>
          <a:ln w="19050">
            <a:solidFill>
              <a:srgbClr val="002068"/>
            </a:solidFill>
            <a:prstDash val="sysDash"/>
          </a:ln>
        </p:spPr>
        <p:style>
          <a:lnRef idx="1">
            <a:schemeClr val="accent1"/>
          </a:lnRef>
          <a:fillRef idx="0">
            <a:schemeClr val="accent1"/>
          </a:fillRef>
          <a:effectRef idx="0">
            <a:schemeClr val="accent1"/>
          </a:effectRef>
          <a:fontRef idx="minor">
            <a:schemeClr val="tx1"/>
          </a:fontRef>
        </p:style>
      </p:cxnSp>
      <p:cxnSp>
        <p:nvCxnSpPr>
          <p:cNvPr id="26" name="Conector recto 25">
            <a:extLst>
              <a:ext uri="{FF2B5EF4-FFF2-40B4-BE49-F238E27FC236}">
                <a16:creationId xmlns:a16="http://schemas.microsoft.com/office/drawing/2014/main" id="{BB356609-7EAB-3598-06AF-3E406F41F60B}"/>
              </a:ext>
            </a:extLst>
          </p:cNvPr>
          <p:cNvCxnSpPr>
            <a:cxnSpLocks/>
          </p:cNvCxnSpPr>
          <p:nvPr/>
        </p:nvCxnSpPr>
        <p:spPr>
          <a:xfrm flipH="1" flipV="1">
            <a:off x="161844" y="1654873"/>
            <a:ext cx="809245" cy="6157"/>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29" name="Conector recto 28">
            <a:extLst>
              <a:ext uri="{FF2B5EF4-FFF2-40B4-BE49-F238E27FC236}">
                <a16:creationId xmlns:a16="http://schemas.microsoft.com/office/drawing/2014/main" id="{01B286CD-2B24-158C-863F-FE68D16638CA}"/>
              </a:ext>
            </a:extLst>
          </p:cNvPr>
          <p:cNvCxnSpPr>
            <a:cxnSpLocks/>
          </p:cNvCxnSpPr>
          <p:nvPr/>
        </p:nvCxnSpPr>
        <p:spPr>
          <a:xfrm flipH="1">
            <a:off x="7179267" y="1641242"/>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32" name="Conector recto 31">
            <a:extLst>
              <a:ext uri="{FF2B5EF4-FFF2-40B4-BE49-F238E27FC236}">
                <a16:creationId xmlns:a16="http://schemas.microsoft.com/office/drawing/2014/main" id="{0A42BC04-987D-5CCA-98D2-A478C6358837}"/>
              </a:ext>
            </a:extLst>
          </p:cNvPr>
          <p:cNvCxnSpPr>
            <a:cxnSpLocks/>
          </p:cNvCxnSpPr>
          <p:nvPr/>
        </p:nvCxnSpPr>
        <p:spPr>
          <a:xfrm flipH="1">
            <a:off x="3527519" y="1670455"/>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33" name="Conector recto 32">
            <a:extLst>
              <a:ext uri="{FF2B5EF4-FFF2-40B4-BE49-F238E27FC236}">
                <a16:creationId xmlns:a16="http://schemas.microsoft.com/office/drawing/2014/main" id="{82C16615-D926-9CF1-FFDD-B69371985A09}"/>
              </a:ext>
            </a:extLst>
          </p:cNvPr>
          <p:cNvCxnSpPr>
            <a:cxnSpLocks/>
          </p:cNvCxnSpPr>
          <p:nvPr/>
        </p:nvCxnSpPr>
        <p:spPr>
          <a:xfrm flipH="1">
            <a:off x="10831014" y="1643162"/>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3690C757-1997-D080-3DA2-B778148AB0AD}"/>
            </a:ext>
          </a:extLst>
        </p:cNvPr>
        <p:cNvGrpSpPr/>
        <p:nvPr/>
      </p:nvGrpSpPr>
      <p:grpSpPr>
        <a:xfrm>
          <a:off x="0" y="0"/>
          <a:ext cx="0" cy="0"/>
          <a:chOff x="0" y="0"/>
          <a:chExt cx="0" cy="0"/>
        </a:xfrm>
      </p:grpSpPr>
      <p:sp>
        <p:nvSpPr>
          <p:cNvPr id="10" name="Rectangle: Rounded Corners 15">
            <a:extLst>
              <a:ext uri="{FF2B5EF4-FFF2-40B4-BE49-F238E27FC236}">
                <a16:creationId xmlns:a16="http://schemas.microsoft.com/office/drawing/2014/main" id="{151C046F-A283-3C8C-1356-9B1C2DC489B8}"/>
              </a:ext>
            </a:extLst>
          </p:cNvPr>
          <p:cNvSpPr/>
          <p:nvPr/>
        </p:nvSpPr>
        <p:spPr>
          <a:xfrm rot="16200000">
            <a:off x="1845090" y="251997"/>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CuadroTexto 5">
            <a:extLst>
              <a:ext uri="{FF2B5EF4-FFF2-40B4-BE49-F238E27FC236}">
                <a16:creationId xmlns:a16="http://schemas.microsoft.com/office/drawing/2014/main" id="{0C9C5BD4-D277-C846-BC7B-2A96B5685906}"/>
              </a:ext>
            </a:extLst>
          </p:cNvPr>
          <p:cNvSpPr txBox="1"/>
          <p:nvPr/>
        </p:nvSpPr>
        <p:spPr>
          <a:xfrm>
            <a:off x="1136475" y="1309812"/>
            <a:ext cx="2024247" cy="892552"/>
          </a:xfrm>
          <a:prstGeom prst="rect">
            <a:avLst/>
          </a:prstGeom>
          <a:noFill/>
        </p:spPr>
        <p:txBody>
          <a:bodyPr wrap="square" rtlCol="0">
            <a:spAutoFit/>
          </a:bodyPr>
          <a:lstStyle/>
          <a:p>
            <a:pPr algn="ctr" eaLnBrk="1" hangingPunct="1">
              <a:buSzPct val="100000"/>
            </a:pPr>
            <a:r>
              <a:rPr lang="es-EC" altLang="es-EC" sz="1600" b="1" i="1" dirty="0">
                <a:solidFill>
                  <a:schemeClr val="bg1"/>
                </a:solidFill>
                <a:ea typeface="+mn-ea"/>
                <a:cs typeface="Arial" panose="020B0604020202020204" pitchFamily="34" charset="0"/>
              </a:rPr>
              <a:t>Compromiso Nro. 2</a:t>
            </a:r>
          </a:p>
          <a:p>
            <a:pPr algn="just">
              <a:buClr>
                <a:srgbClr val="000000"/>
              </a:buClr>
              <a:buSzPct val="100000"/>
              <a:buFont typeface="Times New Roman" panose="02020603050405020304" pitchFamily="18" charset="0"/>
              <a:buNone/>
            </a:pPr>
            <a:endParaRPr lang="es-EC" altLang="es-EC" sz="1600" dirty="0">
              <a:solidFill>
                <a:srgbClr val="252525"/>
              </a:solidFill>
              <a:cs typeface="Arial" panose="020B0604020202020204" pitchFamily="34" charset="0"/>
            </a:endParaRPr>
          </a:p>
          <a:p>
            <a:endParaRPr lang="es-EC" sz="2000" dirty="0"/>
          </a:p>
        </p:txBody>
      </p:sp>
      <p:sp>
        <p:nvSpPr>
          <p:cNvPr id="11" name="Rectangle: Rounded Corners 15">
            <a:extLst>
              <a:ext uri="{FF2B5EF4-FFF2-40B4-BE49-F238E27FC236}">
                <a16:creationId xmlns:a16="http://schemas.microsoft.com/office/drawing/2014/main" id="{CBEE0E89-6AFD-59A3-9C29-B4045EF1391E}"/>
              </a:ext>
            </a:extLst>
          </p:cNvPr>
          <p:cNvSpPr/>
          <p:nvPr/>
        </p:nvSpPr>
        <p:spPr>
          <a:xfrm rot="16200000">
            <a:off x="5483115" y="264855"/>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Rounded Corners 15">
            <a:extLst>
              <a:ext uri="{FF2B5EF4-FFF2-40B4-BE49-F238E27FC236}">
                <a16:creationId xmlns:a16="http://schemas.microsoft.com/office/drawing/2014/main" id="{482F40C4-8528-721F-0F6A-D2D699FDFEB8}"/>
              </a:ext>
            </a:extLst>
          </p:cNvPr>
          <p:cNvSpPr/>
          <p:nvPr/>
        </p:nvSpPr>
        <p:spPr>
          <a:xfrm rot="16200000">
            <a:off x="9121140" y="268381"/>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8">
            <a:extLst>
              <a:ext uri="{FF2B5EF4-FFF2-40B4-BE49-F238E27FC236}">
                <a16:creationId xmlns:a16="http://schemas.microsoft.com/office/drawing/2014/main" id="{87705715-C536-C4E3-6039-76CFEBF9AD21}"/>
              </a:ext>
            </a:extLst>
          </p:cNvPr>
          <p:cNvSpPr>
            <a:spLocks noChangeArrowheads="1"/>
          </p:cNvSpPr>
          <p:nvPr/>
        </p:nvSpPr>
        <p:spPr bwMode="auto">
          <a:xfrm>
            <a:off x="4530440" y="1291092"/>
            <a:ext cx="2662549" cy="4317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ctr" eaLnBrk="1" hangingPunct="1">
              <a:buSzPct val="100000"/>
            </a:pPr>
            <a:r>
              <a:rPr lang="es-EC" altLang="es-EC" sz="1600" b="1" i="1" dirty="0">
                <a:ea typeface="+mn-ea"/>
                <a:cs typeface="Arial" panose="020B0604020202020204" pitchFamily="34" charset="0"/>
              </a:rPr>
              <a:t>Responsable</a:t>
            </a:r>
          </a:p>
          <a:p>
            <a:pPr algn="just">
              <a:lnSpc>
                <a:spcPct val="115000"/>
              </a:lnSpc>
              <a:buSzPct val="100000"/>
            </a:pPr>
            <a:endParaRPr lang="es-ES" altLang="es-EC" sz="1600" i="1" dirty="0">
              <a:solidFill>
                <a:srgbClr val="252525"/>
              </a:solidFill>
              <a:cs typeface="Arial" panose="020B0604020202020204" pitchFamily="34" charset="0"/>
            </a:endParaRPr>
          </a:p>
          <a:p>
            <a:pPr algn="just">
              <a:lnSpc>
                <a:spcPct val="115000"/>
              </a:lnSpc>
              <a:buSzPct val="100000"/>
            </a:pPr>
            <a:endParaRPr lang="es-ES" altLang="es-EC" sz="1600" i="1"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p:txBody>
      </p:sp>
      <p:sp>
        <p:nvSpPr>
          <p:cNvPr id="14" name="CuadroTexto 13">
            <a:extLst>
              <a:ext uri="{FF2B5EF4-FFF2-40B4-BE49-F238E27FC236}">
                <a16:creationId xmlns:a16="http://schemas.microsoft.com/office/drawing/2014/main" id="{9ED924FB-F18A-2B08-D412-38860010CC88}"/>
              </a:ext>
            </a:extLst>
          </p:cNvPr>
          <p:cNvSpPr txBox="1"/>
          <p:nvPr/>
        </p:nvSpPr>
        <p:spPr>
          <a:xfrm>
            <a:off x="8578585" y="1303949"/>
            <a:ext cx="2155371" cy="646331"/>
          </a:xfrm>
          <a:prstGeom prst="rect">
            <a:avLst/>
          </a:prstGeom>
          <a:noFill/>
        </p:spPr>
        <p:txBody>
          <a:bodyPr wrap="square" rtlCol="0">
            <a:spAutoFit/>
          </a:bodyPr>
          <a:lstStyle/>
          <a:p>
            <a:r>
              <a:rPr lang="es-EC" altLang="es-EC" sz="1600" b="1" i="1" dirty="0">
                <a:solidFill>
                  <a:schemeClr val="bg1"/>
                </a:solidFill>
                <a:ea typeface="+mn-ea"/>
                <a:cs typeface="Arial" panose="020B0604020202020204" pitchFamily="34" charset="0"/>
              </a:rPr>
              <a:t>Acciones ejecutadas</a:t>
            </a:r>
          </a:p>
          <a:p>
            <a:endParaRPr lang="es-EC" sz="2000" dirty="0"/>
          </a:p>
        </p:txBody>
      </p:sp>
      <p:cxnSp>
        <p:nvCxnSpPr>
          <p:cNvPr id="19" name="Conector recto 18">
            <a:extLst>
              <a:ext uri="{FF2B5EF4-FFF2-40B4-BE49-F238E27FC236}">
                <a16:creationId xmlns:a16="http://schemas.microsoft.com/office/drawing/2014/main" id="{223662BF-F22E-5D83-FBE6-661AB858F92B}"/>
              </a:ext>
            </a:extLst>
          </p:cNvPr>
          <p:cNvCxnSpPr>
            <a:cxnSpLocks/>
          </p:cNvCxnSpPr>
          <p:nvPr/>
        </p:nvCxnSpPr>
        <p:spPr>
          <a:xfrm>
            <a:off x="7616743" y="1661030"/>
            <a:ext cx="0" cy="3825373"/>
          </a:xfrm>
          <a:prstGeom prst="line">
            <a:avLst/>
          </a:prstGeom>
          <a:ln w="19050">
            <a:solidFill>
              <a:srgbClr val="002068"/>
            </a:solidFill>
            <a:prstDash val="sysDash"/>
          </a:ln>
        </p:spPr>
        <p:style>
          <a:lnRef idx="1">
            <a:schemeClr val="accent1"/>
          </a:lnRef>
          <a:fillRef idx="0">
            <a:schemeClr val="accent1"/>
          </a:fillRef>
          <a:effectRef idx="0">
            <a:schemeClr val="accent1"/>
          </a:effectRef>
          <a:fontRef idx="minor">
            <a:schemeClr val="tx1"/>
          </a:fontRef>
        </p:style>
      </p:cxnSp>
      <p:cxnSp>
        <p:nvCxnSpPr>
          <p:cNvPr id="21" name="Conector recto 20">
            <a:extLst>
              <a:ext uri="{FF2B5EF4-FFF2-40B4-BE49-F238E27FC236}">
                <a16:creationId xmlns:a16="http://schemas.microsoft.com/office/drawing/2014/main" id="{F660C112-0B6A-101B-C6B9-114AD483218C}"/>
              </a:ext>
            </a:extLst>
          </p:cNvPr>
          <p:cNvCxnSpPr>
            <a:cxnSpLocks/>
          </p:cNvCxnSpPr>
          <p:nvPr/>
        </p:nvCxnSpPr>
        <p:spPr>
          <a:xfrm>
            <a:off x="4214180" y="1656197"/>
            <a:ext cx="0" cy="3825373"/>
          </a:xfrm>
          <a:prstGeom prst="line">
            <a:avLst/>
          </a:prstGeom>
          <a:ln w="19050">
            <a:solidFill>
              <a:srgbClr val="002068"/>
            </a:solidFill>
            <a:prstDash val="sysDash"/>
          </a:ln>
        </p:spPr>
        <p:style>
          <a:lnRef idx="1">
            <a:schemeClr val="accent1"/>
          </a:lnRef>
          <a:fillRef idx="0">
            <a:schemeClr val="accent1"/>
          </a:fillRef>
          <a:effectRef idx="0">
            <a:schemeClr val="accent1"/>
          </a:effectRef>
          <a:fontRef idx="minor">
            <a:schemeClr val="tx1"/>
          </a:fontRef>
        </p:style>
      </p:cxnSp>
      <p:cxnSp>
        <p:nvCxnSpPr>
          <p:cNvPr id="26" name="Conector recto 25">
            <a:extLst>
              <a:ext uri="{FF2B5EF4-FFF2-40B4-BE49-F238E27FC236}">
                <a16:creationId xmlns:a16="http://schemas.microsoft.com/office/drawing/2014/main" id="{19442177-412E-995F-EC83-F598F4E703C2}"/>
              </a:ext>
            </a:extLst>
          </p:cNvPr>
          <p:cNvCxnSpPr>
            <a:cxnSpLocks/>
          </p:cNvCxnSpPr>
          <p:nvPr/>
        </p:nvCxnSpPr>
        <p:spPr>
          <a:xfrm flipH="1" flipV="1">
            <a:off x="161844" y="1654873"/>
            <a:ext cx="809245" cy="6157"/>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29" name="Conector recto 28">
            <a:extLst>
              <a:ext uri="{FF2B5EF4-FFF2-40B4-BE49-F238E27FC236}">
                <a16:creationId xmlns:a16="http://schemas.microsoft.com/office/drawing/2014/main" id="{F258C0D1-1B30-52B0-2374-9ADF7355F339}"/>
              </a:ext>
            </a:extLst>
          </p:cNvPr>
          <p:cNvCxnSpPr>
            <a:cxnSpLocks/>
          </p:cNvCxnSpPr>
          <p:nvPr/>
        </p:nvCxnSpPr>
        <p:spPr>
          <a:xfrm flipH="1">
            <a:off x="7179267" y="1641242"/>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32" name="Conector recto 31">
            <a:extLst>
              <a:ext uri="{FF2B5EF4-FFF2-40B4-BE49-F238E27FC236}">
                <a16:creationId xmlns:a16="http://schemas.microsoft.com/office/drawing/2014/main" id="{B54D8120-F516-4D83-9C11-E8D052C91B36}"/>
              </a:ext>
            </a:extLst>
          </p:cNvPr>
          <p:cNvCxnSpPr>
            <a:cxnSpLocks/>
          </p:cNvCxnSpPr>
          <p:nvPr/>
        </p:nvCxnSpPr>
        <p:spPr>
          <a:xfrm flipH="1">
            <a:off x="3527519" y="1670455"/>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33" name="Conector recto 32">
            <a:extLst>
              <a:ext uri="{FF2B5EF4-FFF2-40B4-BE49-F238E27FC236}">
                <a16:creationId xmlns:a16="http://schemas.microsoft.com/office/drawing/2014/main" id="{EE067ABA-BCE0-4A8F-09C8-4E799032BA18}"/>
              </a:ext>
            </a:extLst>
          </p:cNvPr>
          <p:cNvCxnSpPr>
            <a:cxnSpLocks/>
          </p:cNvCxnSpPr>
          <p:nvPr/>
        </p:nvCxnSpPr>
        <p:spPr>
          <a:xfrm flipH="1">
            <a:off x="10831014" y="1643162"/>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1">
            <a:extLst>
              <a:ext uri="{FF2B5EF4-FFF2-40B4-BE49-F238E27FC236}">
                <a16:creationId xmlns:a16="http://schemas.microsoft.com/office/drawing/2014/main" id="{DA58EAE3-9DBE-6161-7727-F71F5CA8E43A}"/>
              </a:ext>
            </a:extLst>
          </p:cNvPr>
          <p:cNvSpPr>
            <a:spLocks noChangeArrowheads="1"/>
          </p:cNvSpPr>
          <p:nvPr/>
        </p:nvSpPr>
        <p:spPr bwMode="auto">
          <a:xfrm>
            <a:off x="728842" y="2325038"/>
            <a:ext cx="3085479" cy="27140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just">
              <a:buSzPct val="100000"/>
            </a:pPr>
            <a:r>
              <a:rPr lang="es-EC" altLang="es-EC" sz="1300" dirty="0">
                <a:solidFill>
                  <a:srgbClr val="252525"/>
                </a:solidFill>
                <a:ea typeface="+mn-ea"/>
                <a:cs typeface="Arial" panose="020B0604020202020204" pitchFamily="34" charset="0"/>
              </a:rPr>
              <a:t>Remitir al Departamento de Comunicación las matrices que contienen la información con corte al mes de marzo de 2026  para su publicación en el Portal Nacional de Transparencia (PNT).</a:t>
            </a:r>
          </a:p>
          <a:p>
            <a:pPr algn="just">
              <a:buSzPct val="100000"/>
            </a:pPr>
            <a:endParaRPr lang="es-EC" altLang="es-EC" sz="1300" dirty="0">
              <a:solidFill>
                <a:srgbClr val="252525"/>
              </a:solidFill>
              <a:cs typeface="Arial" panose="020B0604020202020204" pitchFamily="34" charset="0"/>
            </a:endParaRPr>
          </a:p>
          <a:p>
            <a:pPr algn="just">
              <a:buSzPct val="100000"/>
            </a:pPr>
            <a:r>
              <a:rPr lang="es-EC" altLang="es-EC" sz="1300" b="1" i="1" dirty="0">
                <a:solidFill>
                  <a:srgbClr val="252525"/>
                </a:solidFill>
                <a:cs typeface="Arial" panose="020B0604020202020204" pitchFamily="34" charset="0"/>
              </a:rPr>
              <a:t>Fecha: </a:t>
            </a:r>
            <a:r>
              <a:rPr lang="es-EC" altLang="es-EC" sz="1300" dirty="0">
                <a:solidFill>
                  <a:srgbClr val="252525"/>
                </a:solidFill>
                <a:cs typeface="Arial" panose="020B0604020202020204" pitchFamily="34" charset="0"/>
              </a:rPr>
              <a:t>Máximo </a:t>
            </a:r>
            <a:r>
              <a:rPr lang="es-EC" altLang="es-EC" sz="1300" b="1" u="sng" dirty="0">
                <a:solidFill>
                  <a:srgbClr val="004F9C"/>
                </a:solidFill>
                <a:cs typeface="Arial" panose="020B0604020202020204" pitchFamily="34" charset="0"/>
              </a:rPr>
              <a:t>Previo a la reunión de Comité de Transparencia Nro. 04 </a:t>
            </a:r>
            <a:r>
              <a:rPr lang="es-ES" altLang="es-EC" sz="1300" b="1" u="sng" dirty="0">
                <a:solidFill>
                  <a:srgbClr val="004F9C"/>
                </a:solidFill>
                <a:cs typeface="Arial" panose="020B0604020202020204" pitchFamily="34" charset="0"/>
              </a:rPr>
              <a:t>del 2026.</a:t>
            </a:r>
            <a:endParaRPr lang="es-EC" altLang="es-EC" sz="1300" b="1" u="sng" dirty="0">
              <a:solidFill>
                <a:srgbClr val="004F9C"/>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a:p>
            <a:pPr algn="just">
              <a:lnSpc>
                <a:spcPct val="115000"/>
              </a:lnSpc>
              <a:buSzPct val="100000"/>
            </a:pPr>
            <a:endParaRPr lang="es-EC" altLang="es-EC" sz="1300" i="1" dirty="0">
              <a:solidFill>
                <a:srgbClr val="767171"/>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p:txBody>
      </p:sp>
      <p:sp>
        <p:nvSpPr>
          <p:cNvPr id="3" name="Rectangle 9">
            <a:extLst>
              <a:ext uri="{FF2B5EF4-FFF2-40B4-BE49-F238E27FC236}">
                <a16:creationId xmlns:a16="http://schemas.microsoft.com/office/drawing/2014/main" id="{43808E78-DF23-CE6D-822F-37F3FE08AA4C}"/>
              </a:ext>
            </a:extLst>
          </p:cNvPr>
          <p:cNvSpPr>
            <a:spLocks noChangeArrowheads="1"/>
          </p:cNvSpPr>
          <p:nvPr/>
        </p:nvSpPr>
        <p:spPr bwMode="auto">
          <a:xfrm>
            <a:off x="4836936" y="2394450"/>
            <a:ext cx="2099195" cy="10793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ctr">
              <a:buSzPct val="100000"/>
            </a:pPr>
            <a:r>
              <a:rPr lang="es-EC" altLang="es-EC" sz="1300" b="1" i="1" dirty="0">
                <a:solidFill>
                  <a:srgbClr val="252525"/>
                </a:solidFill>
                <a:cs typeface="Arial" panose="020B0604020202020204" pitchFamily="34" charset="0"/>
              </a:rPr>
              <a:t>Responsable de consolidar matrices: </a:t>
            </a:r>
            <a:r>
              <a:rPr lang="es-EC" altLang="es-EC" sz="1300" dirty="0">
                <a:solidFill>
                  <a:srgbClr val="252525"/>
                </a:solidFill>
                <a:ea typeface="+mn-ea"/>
                <a:cs typeface="Arial" panose="020B0604020202020204" pitchFamily="34" charset="0"/>
              </a:rPr>
              <a:t>Secretaría - Prosecretaría del Comité de Transparencia</a:t>
            </a:r>
            <a:r>
              <a:rPr lang="es-EC" altLang="es-EC" sz="1300" dirty="0">
                <a:solidFill>
                  <a:srgbClr val="252525"/>
                </a:solidFill>
                <a:cs typeface="Arial" panose="020B0604020202020204" pitchFamily="34" charset="0"/>
              </a:rPr>
              <a:t>.</a:t>
            </a:r>
          </a:p>
          <a:p>
            <a:pPr algn="ctr">
              <a:buSzPct val="100000"/>
            </a:pPr>
            <a:endParaRPr lang="es-EC" altLang="es-EC" sz="1300" dirty="0">
              <a:solidFill>
                <a:srgbClr val="252525"/>
              </a:solidFill>
              <a:cs typeface="Arial" panose="020B0604020202020204" pitchFamily="34" charset="0"/>
            </a:endParaRPr>
          </a:p>
          <a:p>
            <a:pPr algn="ctr">
              <a:buSzPct val="100000"/>
            </a:pPr>
            <a:r>
              <a:rPr lang="es-EC" altLang="es-EC" sz="1300" b="1" i="1" dirty="0">
                <a:solidFill>
                  <a:srgbClr val="252525"/>
                </a:solidFill>
                <a:cs typeface="Arial" panose="020B0604020202020204" pitchFamily="34" charset="0"/>
              </a:rPr>
              <a:t>Responsable de cargar información en el PNT: </a:t>
            </a:r>
            <a:r>
              <a:rPr lang="es-EC" altLang="es-EC" sz="1300" dirty="0">
                <a:solidFill>
                  <a:srgbClr val="252525"/>
                </a:solidFill>
                <a:ea typeface="+mn-ea"/>
                <a:cs typeface="Arial" panose="020B0604020202020204" pitchFamily="34" charset="0"/>
              </a:rPr>
              <a:t>Departamento de Comunicación </a:t>
            </a:r>
          </a:p>
          <a:p>
            <a:pPr algn="ctr">
              <a:lnSpc>
                <a:spcPct val="115000"/>
              </a:lnSpc>
              <a:buSzPct val="100000"/>
            </a:pPr>
            <a:endParaRPr lang="es-EC" altLang="es-EC" sz="1300" dirty="0">
              <a:solidFill>
                <a:srgbClr val="252525"/>
              </a:solidFill>
              <a:cs typeface="Arial" panose="020B0604020202020204" pitchFamily="34" charset="0"/>
            </a:endParaRPr>
          </a:p>
          <a:p>
            <a:pPr algn="ctr">
              <a:lnSpc>
                <a:spcPct val="115000"/>
              </a:lnSpc>
              <a:buSzPct val="100000"/>
            </a:pPr>
            <a:endParaRPr lang="es-EC" altLang="es-EC" sz="1300" i="1" dirty="0">
              <a:solidFill>
                <a:srgbClr val="252525"/>
              </a:solidFill>
              <a:cs typeface="Arial" panose="020B0604020202020204" pitchFamily="34" charset="0"/>
            </a:endParaRPr>
          </a:p>
          <a:p>
            <a:pPr algn="ctr">
              <a:lnSpc>
                <a:spcPct val="115000"/>
              </a:lnSpc>
              <a:buSzPct val="100000"/>
            </a:pPr>
            <a:endParaRPr lang="es-EC" altLang="es-EC" sz="1300" i="1" dirty="0">
              <a:solidFill>
                <a:srgbClr val="252525"/>
              </a:solidFill>
              <a:cs typeface="Arial" panose="020B0604020202020204" pitchFamily="34" charset="0"/>
            </a:endParaRPr>
          </a:p>
          <a:p>
            <a:pPr algn="ctr">
              <a:lnSpc>
                <a:spcPct val="115000"/>
              </a:lnSpc>
              <a:buSzPct val="100000"/>
            </a:pPr>
            <a:endParaRPr lang="es-EC" altLang="es-EC" sz="1300" i="1" dirty="0">
              <a:solidFill>
                <a:srgbClr val="252525"/>
              </a:solidFill>
              <a:cs typeface="Arial" panose="020B0604020202020204" pitchFamily="34" charset="0"/>
            </a:endParaRPr>
          </a:p>
        </p:txBody>
      </p:sp>
      <p:sp>
        <p:nvSpPr>
          <p:cNvPr id="4" name="Rectangle 10">
            <a:extLst>
              <a:ext uri="{FF2B5EF4-FFF2-40B4-BE49-F238E27FC236}">
                <a16:creationId xmlns:a16="http://schemas.microsoft.com/office/drawing/2014/main" id="{D32DD6C3-1290-447E-C7F2-3347514EEDAC}"/>
              </a:ext>
            </a:extLst>
          </p:cNvPr>
          <p:cNvSpPr>
            <a:spLocks noChangeArrowheads="1"/>
          </p:cNvSpPr>
          <p:nvPr/>
        </p:nvSpPr>
        <p:spPr bwMode="auto">
          <a:xfrm>
            <a:off x="7790795" y="2394451"/>
            <a:ext cx="3909791" cy="27093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9pPr>
          </a:lstStyle>
          <a:p>
            <a:pPr algn="jus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altLang="es-EC" sz="1300" dirty="0">
                <a:solidFill>
                  <a:srgbClr val="252525"/>
                </a:solidFill>
                <a:ea typeface="+mn-ea"/>
                <a:cs typeface="Arial" panose="020B0604020202020204" pitchFamily="34" charset="0"/>
              </a:rPr>
              <a:t>El </a:t>
            </a:r>
            <a:r>
              <a:rPr lang="es-ES" altLang="es-EC" sz="1300" b="1" dirty="0">
                <a:solidFill>
                  <a:srgbClr val="252525"/>
                </a:solidFill>
                <a:ea typeface="+mn-ea"/>
                <a:cs typeface="Arial" panose="020B0604020202020204" pitchFamily="34" charset="0"/>
              </a:rPr>
              <a:t>09 de abril de 2026</a:t>
            </a:r>
            <a:r>
              <a:rPr lang="es-ES" altLang="es-EC" sz="1300" dirty="0">
                <a:solidFill>
                  <a:srgbClr val="252525"/>
                </a:solidFill>
                <a:ea typeface="+mn-ea"/>
                <a:cs typeface="Arial" panose="020B0604020202020204" pitchFamily="34" charset="0"/>
              </a:rPr>
              <a:t>, la Prosecretaría del Comité de Transparencia envió al Departamento de Comunicación Institucional las matrices remitidas por las unidades administrativas para que sean subidas en el PNT para aprobación en el Comité.</a:t>
            </a:r>
          </a:p>
          <a:p>
            <a:pPr algn="jus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altLang="es-EC" sz="1300" dirty="0">
              <a:solidFill>
                <a:srgbClr val="252525"/>
              </a:solidFill>
              <a:ea typeface="+mn-ea"/>
              <a:cs typeface="Arial" panose="020B0604020202020204" pitchFamily="34" charset="0"/>
            </a:endParaRPr>
          </a:p>
          <a:p>
            <a:pPr algn="jus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altLang="es-EC" sz="1300" dirty="0">
                <a:solidFill>
                  <a:srgbClr val="252525"/>
                </a:solidFill>
                <a:ea typeface="+mn-ea"/>
                <a:cs typeface="Arial" panose="020B0604020202020204" pitchFamily="34" charset="0"/>
              </a:rPr>
              <a:t>Los enlaces al Portal Nacional de Transparencia, así como la Transparencia Pasiva, se encontrarán publicados en la página web institucional en el enlace: </a:t>
            </a:r>
            <a:r>
              <a:rPr lang="es-ES" altLang="es-EC" sz="1300" dirty="0">
                <a:solidFill>
                  <a:srgbClr val="252525"/>
                </a:solidFill>
                <a:cs typeface="Arial" panose="020B0604020202020204" pitchFamily="34" charset="0"/>
                <a:hlinkClick r:id="rId3"/>
              </a:rPr>
              <a:t>https://www.sri.gob.ec/transparencia3</a:t>
            </a:r>
            <a:endParaRPr lang="es-EC" altLang="es-EC" sz="1300" i="1" dirty="0">
              <a:solidFill>
                <a:srgbClr val="767171"/>
              </a:solidFill>
              <a:cs typeface="Arial" panose="020B0604020202020204" pitchFamily="34" charset="0"/>
            </a:endParaRPr>
          </a:p>
        </p:txBody>
      </p:sp>
      <p:sp>
        <p:nvSpPr>
          <p:cNvPr id="5" name="Google Shape;119;p4">
            <a:extLst>
              <a:ext uri="{FF2B5EF4-FFF2-40B4-BE49-F238E27FC236}">
                <a16:creationId xmlns:a16="http://schemas.microsoft.com/office/drawing/2014/main" id="{7C4E7E69-5066-4E97-EFAC-D13341148962}"/>
              </a:ext>
            </a:extLst>
          </p:cNvPr>
          <p:cNvSpPr txBox="1"/>
          <p:nvPr/>
        </p:nvSpPr>
        <p:spPr>
          <a:xfrm>
            <a:off x="971089" y="162291"/>
            <a:ext cx="5275385" cy="646290"/>
          </a:xfrm>
          <a:prstGeom prst="rect">
            <a:avLst/>
          </a:prstGeom>
          <a:noFill/>
          <a:ln>
            <a:noFill/>
          </a:ln>
        </p:spPr>
        <p:txBody>
          <a:bodyPr spcFirstLastPara="1" wrap="square" lIns="91425" tIns="45700" rIns="91425" bIns="45700" anchor="t" anchorCtr="0">
            <a:spAutoFit/>
          </a:bodyPr>
          <a:lstStyle/>
          <a:p>
            <a:pPr>
              <a:buFont typeface="Arial" panose="020B0604020202020204" pitchFamily="34" charset="0"/>
              <a:buNone/>
            </a:pPr>
            <a:r>
              <a:rPr lang="es-EC" altLang="es-EC" sz="3600" b="1" dirty="0">
                <a:solidFill>
                  <a:srgbClr val="32266B"/>
                </a:solidFill>
                <a:latin typeface="Barlow Condensed Medium" panose="00000606000000000000" pitchFamily="2" charset="0"/>
                <a:cs typeface="Arial" panose="020B0604020202020204" pitchFamily="34" charset="0"/>
              </a:rPr>
              <a:t>Compromisos</a:t>
            </a:r>
            <a:r>
              <a:rPr lang="es-EC" altLang="es-EC" sz="2800" b="1" dirty="0">
                <a:solidFill>
                  <a:srgbClr val="32266B"/>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369007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4BB7D787-AB8A-9C94-A6EA-C870555C07A0}"/>
            </a:ext>
          </a:extLst>
        </p:cNvPr>
        <p:cNvGrpSpPr/>
        <p:nvPr/>
      </p:nvGrpSpPr>
      <p:grpSpPr>
        <a:xfrm>
          <a:off x="0" y="0"/>
          <a:ext cx="0" cy="0"/>
          <a:chOff x="0" y="0"/>
          <a:chExt cx="0" cy="0"/>
        </a:xfrm>
      </p:grpSpPr>
      <p:sp>
        <p:nvSpPr>
          <p:cNvPr id="10" name="Rectangle: Rounded Corners 15">
            <a:extLst>
              <a:ext uri="{FF2B5EF4-FFF2-40B4-BE49-F238E27FC236}">
                <a16:creationId xmlns:a16="http://schemas.microsoft.com/office/drawing/2014/main" id="{135BA598-B8AB-58C7-A89D-EBF007F365E2}"/>
              </a:ext>
            </a:extLst>
          </p:cNvPr>
          <p:cNvSpPr/>
          <p:nvPr/>
        </p:nvSpPr>
        <p:spPr>
          <a:xfrm rot="16200000">
            <a:off x="1845090" y="251997"/>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CuadroTexto 5">
            <a:extLst>
              <a:ext uri="{FF2B5EF4-FFF2-40B4-BE49-F238E27FC236}">
                <a16:creationId xmlns:a16="http://schemas.microsoft.com/office/drawing/2014/main" id="{704DDECD-7FFA-0FD3-DC4A-CC66323BD78B}"/>
              </a:ext>
            </a:extLst>
          </p:cNvPr>
          <p:cNvSpPr txBox="1"/>
          <p:nvPr/>
        </p:nvSpPr>
        <p:spPr>
          <a:xfrm>
            <a:off x="1136475" y="1309812"/>
            <a:ext cx="2024247" cy="892552"/>
          </a:xfrm>
          <a:prstGeom prst="rect">
            <a:avLst/>
          </a:prstGeom>
          <a:noFill/>
        </p:spPr>
        <p:txBody>
          <a:bodyPr wrap="square" rtlCol="0">
            <a:spAutoFit/>
          </a:bodyPr>
          <a:lstStyle/>
          <a:p>
            <a:pPr algn="ctr" eaLnBrk="1" hangingPunct="1">
              <a:buSzPct val="100000"/>
            </a:pPr>
            <a:r>
              <a:rPr lang="es-EC" altLang="es-EC" sz="1600" b="1" i="1" dirty="0">
                <a:solidFill>
                  <a:schemeClr val="bg1"/>
                </a:solidFill>
                <a:ea typeface="+mn-ea"/>
                <a:cs typeface="Arial" panose="020B0604020202020204" pitchFamily="34" charset="0"/>
              </a:rPr>
              <a:t>Compromiso Nro. 3</a:t>
            </a:r>
          </a:p>
          <a:p>
            <a:pPr algn="just">
              <a:buClr>
                <a:srgbClr val="000000"/>
              </a:buClr>
              <a:buSzPct val="100000"/>
              <a:buFont typeface="Times New Roman" panose="02020603050405020304" pitchFamily="18" charset="0"/>
              <a:buNone/>
            </a:pPr>
            <a:endParaRPr lang="es-EC" altLang="es-EC" sz="1600" dirty="0">
              <a:solidFill>
                <a:srgbClr val="252525"/>
              </a:solidFill>
              <a:cs typeface="Arial" panose="020B0604020202020204" pitchFamily="34" charset="0"/>
            </a:endParaRPr>
          </a:p>
          <a:p>
            <a:endParaRPr lang="es-EC" sz="2000" dirty="0"/>
          </a:p>
        </p:txBody>
      </p:sp>
      <p:sp>
        <p:nvSpPr>
          <p:cNvPr id="11" name="Rectangle: Rounded Corners 15">
            <a:extLst>
              <a:ext uri="{FF2B5EF4-FFF2-40B4-BE49-F238E27FC236}">
                <a16:creationId xmlns:a16="http://schemas.microsoft.com/office/drawing/2014/main" id="{4BF3500B-8B7A-BE8D-49C6-1E8EAD3489A1}"/>
              </a:ext>
            </a:extLst>
          </p:cNvPr>
          <p:cNvSpPr/>
          <p:nvPr/>
        </p:nvSpPr>
        <p:spPr>
          <a:xfrm rot="16200000">
            <a:off x="5483115" y="264855"/>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Rounded Corners 15">
            <a:extLst>
              <a:ext uri="{FF2B5EF4-FFF2-40B4-BE49-F238E27FC236}">
                <a16:creationId xmlns:a16="http://schemas.microsoft.com/office/drawing/2014/main" id="{32DF0D73-164C-A650-30C7-25E3DC7115F0}"/>
              </a:ext>
            </a:extLst>
          </p:cNvPr>
          <p:cNvSpPr/>
          <p:nvPr/>
        </p:nvSpPr>
        <p:spPr>
          <a:xfrm rot="16200000">
            <a:off x="9121140" y="268381"/>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8">
            <a:extLst>
              <a:ext uri="{FF2B5EF4-FFF2-40B4-BE49-F238E27FC236}">
                <a16:creationId xmlns:a16="http://schemas.microsoft.com/office/drawing/2014/main" id="{BF68048C-FC8B-E7D1-532B-48F51ACDA1C9}"/>
              </a:ext>
            </a:extLst>
          </p:cNvPr>
          <p:cNvSpPr>
            <a:spLocks noChangeArrowheads="1"/>
          </p:cNvSpPr>
          <p:nvPr/>
        </p:nvSpPr>
        <p:spPr bwMode="auto">
          <a:xfrm>
            <a:off x="4530440" y="1291092"/>
            <a:ext cx="2662549" cy="4317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ctr" eaLnBrk="1" hangingPunct="1">
              <a:buSzPct val="100000"/>
            </a:pPr>
            <a:r>
              <a:rPr lang="es-EC" altLang="es-EC" sz="1600" b="1" i="1" dirty="0">
                <a:ea typeface="+mn-ea"/>
                <a:cs typeface="Arial" panose="020B0604020202020204" pitchFamily="34" charset="0"/>
              </a:rPr>
              <a:t>Responsable</a:t>
            </a:r>
          </a:p>
          <a:p>
            <a:pPr algn="just">
              <a:lnSpc>
                <a:spcPct val="115000"/>
              </a:lnSpc>
              <a:buSzPct val="100000"/>
            </a:pPr>
            <a:endParaRPr lang="es-ES" altLang="es-EC" sz="1600" i="1" dirty="0">
              <a:solidFill>
                <a:srgbClr val="252525"/>
              </a:solidFill>
              <a:cs typeface="Arial" panose="020B0604020202020204" pitchFamily="34" charset="0"/>
            </a:endParaRPr>
          </a:p>
          <a:p>
            <a:pPr algn="just">
              <a:lnSpc>
                <a:spcPct val="115000"/>
              </a:lnSpc>
              <a:buSzPct val="100000"/>
            </a:pPr>
            <a:endParaRPr lang="es-ES" altLang="es-EC" sz="1600" i="1"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p:txBody>
      </p:sp>
      <p:sp>
        <p:nvSpPr>
          <p:cNvPr id="14" name="CuadroTexto 13">
            <a:extLst>
              <a:ext uri="{FF2B5EF4-FFF2-40B4-BE49-F238E27FC236}">
                <a16:creationId xmlns:a16="http://schemas.microsoft.com/office/drawing/2014/main" id="{8E10B6CD-CE66-4654-D2B2-5381382A3C21}"/>
              </a:ext>
            </a:extLst>
          </p:cNvPr>
          <p:cNvSpPr txBox="1"/>
          <p:nvPr/>
        </p:nvSpPr>
        <p:spPr>
          <a:xfrm>
            <a:off x="8578585" y="1303949"/>
            <a:ext cx="2155371" cy="646331"/>
          </a:xfrm>
          <a:prstGeom prst="rect">
            <a:avLst/>
          </a:prstGeom>
          <a:noFill/>
        </p:spPr>
        <p:txBody>
          <a:bodyPr wrap="square" rtlCol="0">
            <a:spAutoFit/>
          </a:bodyPr>
          <a:lstStyle/>
          <a:p>
            <a:r>
              <a:rPr lang="es-EC" altLang="es-EC" sz="1600" b="1" i="1" dirty="0">
                <a:solidFill>
                  <a:schemeClr val="bg1"/>
                </a:solidFill>
                <a:ea typeface="+mn-ea"/>
                <a:cs typeface="Arial" panose="020B0604020202020204" pitchFamily="34" charset="0"/>
              </a:rPr>
              <a:t>Acciones ejecutadas</a:t>
            </a:r>
          </a:p>
          <a:p>
            <a:endParaRPr lang="es-EC" sz="2000" dirty="0"/>
          </a:p>
        </p:txBody>
      </p:sp>
      <p:cxnSp>
        <p:nvCxnSpPr>
          <p:cNvPr id="19" name="Conector recto 18">
            <a:extLst>
              <a:ext uri="{FF2B5EF4-FFF2-40B4-BE49-F238E27FC236}">
                <a16:creationId xmlns:a16="http://schemas.microsoft.com/office/drawing/2014/main" id="{15F39598-D128-2F6B-3250-2C4799A1443C}"/>
              </a:ext>
            </a:extLst>
          </p:cNvPr>
          <p:cNvCxnSpPr>
            <a:cxnSpLocks/>
          </p:cNvCxnSpPr>
          <p:nvPr/>
        </p:nvCxnSpPr>
        <p:spPr>
          <a:xfrm>
            <a:off x="7616743" y="1661030"/>
            <a:ext cx="0" cy="3825373"/>
          </a:xfrm>
          <a:prstGeom prst="line">
            <a:avLst/>
          </a:prstGeom>
          <a:ln w="19050">
            <a:solidFill>
              <a:srgbClr val="002068"/>
            </a:solidFill>
            <a:prstDash val="sysDash"/>
          </a:ln>
        </p:spPr>
        <p:style>
          <a:lnRef idx="1">
            <a:schemeClr val="accent1"/>
          </a:lnRef>
          <a:fillRef idx="0">
            <a:schemeClr val="accent1"/>
          </a:fillRef>
          <a:effectRef idx="0">
            <a:schemeClr val="accent1"/>
          </a:effectRef>
          <a:fontRef idx="minor">
            <a:schemeClr val="tx1"/>
          </a:fontRef>
        </p:style>
      </p:cxnSp>
      <p:cxnSp>
        <p:nvCxnSpPr>
          <p:cNvPr id="21" name="Conector recto 20">
            <a:extLst>
              <a:ext uri="{FF2B5EF4-FFF2-40B4-BE49-F238E27FC236}">
                <a16:creationId xmlns:a16="http://schemas.microsoft.com/office/drawing/2014/main" id="{C669D597-11A6-866D-85FB-065B2F913A58}"/>
              </a:ext>
            </a:extLst>
          </p:cNvPr>
          <p:cNvCxnSpPr>
            <a:cxnSpLocks/>
          </p:cNvCxnSpPr>
          <p:nvPr/>
        </p:nvCxnSpPr>
        <p:spPr>
          <a:xfrm>
            <a:off x="4214180" y="1656197"/>
            <a:ext cx="0" cy="3825373"/>
          </a:xfrm>
          <a:prstGeom prst="line">
            <a:avLst/>
          </a:prstGeom>
          <a:ln w="19050">
            <a:solidFill>
              <a:srgbClr val="002068"/>
            </a:solidFill>
            <a:prstDash val="sysDash"/>
          </a:ln>
        </p:spPr>
        <p:style>
          <a:lnRef idx="1">
            <a:schemeClr val="accent1"/>
          </a:lnRef>
          <a:fillRef idx="0">
            <a:schemeClr val="accent1"/>
          </a:fillRef>
          <a:effectRef idx="0">
            <a:schemeClr val="accent1"/>
          </a:effectRef>
          <a:fontRef idx="minor">
            <a:schemeClr val="tx1"/>
          </a:fontRef>
        </p:style>
      </p:cxnSp>
      <p:cxnSp>
        <p:nvCxnSpPr>
          <p:cNvPr id="26" name="Conector recto 25">
            <a:extLst>
              <a:ext uri="{FF2B5EF4-FFF2-40B4-BE49-F238E27FC236}">
                <a16:creationId xmlns:a16="http://schemas.microsoft.com/office/drawing/2014/main" id="{A7E427C3-FA86-F471-20AE-3094CBB3CAFC}"/>
              </a:ext>
            </a:extLst>
          </p:cNvPr>
          <p:cNvCxnSpPr>
            <a:cxnSpLocks/>
          </p:cNvCxnSpPr>
          <p:nvPr/>
        </p:nvCxnSpPr>
        <p:spPr>
          <a:xfrm flipH="1" flipV="1">
            <a:off x="161844" y="1654873"/>
            <a:ext cx="809245" cy="6157"/>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29" name="Conector recto 28">
            <a:extLst>
              <a:ext uri="{FF2B5EF4-FFF2-40B4-BE49-F238E27FC236}">
                <a16:creationId xmlns:a16="http://schemas.microsoft.com/office/drawing/2014/main" id="{1A35146D-4310-1E8B-E422-D419F0E6B853}"/>
              </a:ext>
            </a:extLst>
          </p:cNvPr>
          <p:cNvCxnSpPr>
            <a:cxnSpLocks/>
          </p:cNvCxnSpPr>
          <p:nvPr/>
        </p:nvCxnSpPr>
        <p:spPr>
          <a:xfrm flipH="1">
            <a:off x="7179267" y="1641242"/>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32" name="Conector recto 31">
            <a:extLst>
              <a:ext uri="{FF2B5EF4-FFF2-40B4-BE49-F238E27FC236}">
                <a16:creationId xmlns:a16="http://schemas.microsoft.com/office/drawing/2014/main" id="{3DAFAC0A-9AEB-82F1-31B8-5A66AB979376}"/>
              </a:ext>
            </a:extLst>
          </p:cNvPr>
          <p:cNvCxnSpPr>
            <a:cxnSpLocks/>
          </p:cNvCxnSpPr>
          <p:nvPr/>
        </p:nvCxnSpPr>
        <p:spPr>
          <a:xfrm flipH="1">
            <a:off x="3527519" y="1670455"/>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33" name="Conector recto 32">
            <a:extLst>
              <a:ext uri="{FF2B5EF4-FFF2-40B4-BE49-F238E27FC236}">
                <a16:creationId xmlns:a16="http://schemas.microsoft.com/office/drawing/2014/main" id="{53B89D4B-1C4B-20B4-DDB4-6E62A161FABB}"/>
              </a:ext>
            </a:extLst>
          </p:cNvPr>
          <p:cNvCxnSpPr>
            <a:cxnSpLocks/>
          </p:cNvCxnSpPr>
          <p:nvPr/>
        </p:nvCxnSpPr>
        <p:spPr>
          <a:xfrm flipH="1">
            <a:off x="10831014" y="1643162"/>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1">
            <a:extLst>
              <a:ext uri="{FF2B5EF4-FFF2-40B4-BE49-F238E27FC236}">
                <a16:creationId xmlns:a16="http://schemas.microsoft.com/office/drawing/2014/main" id="{4BA436C3-EC27-112C-1F70-4B7B1DDD70DB}"/>
              </a:ext>
            </a:extLst>
          </p:cNvPr>
          <p:cNvSpPr>
            <a:spLocks noChangeArrowheads="1"/>
          </p:cNvSpPr>
          <p:nvPr/>
        </p:nvSpPr>
        <p:spPr bwMode="auto">
          <a:xfrm>
            <a:off x="728842" y="2325038"/>
            <a:ext cx="3085479" cy="27140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just">
              <a:buSzPct val="100000"/>
            </a:pPr>
            <a:r>
              <a:rPr lang="es-ES" altLang="es-EC" sz="1300" dirty="0">
                <a:solidFill>
                  <a:srgbClr val="252525"/>
                </a:solidFill>
                <a:ea typeface="+mn-ea"/>
                <a:cs typeface="Arial" panose="020B0604020202020204" pitchFamily="34" charset="0"/>
              </a:rPr>
              <a:t>Incluir el tema de la LOTAIP dentro del plan de capacitaciones a servidores que se efectuará durante el mes de</a:t>
            </a:r>
          </a:p>
          <a:p>
            <a:pPr algn="just">
              <a:buSzPct val="100000"/>
            </a:pPr>
            <a:r>
              <a:rPr lang="es-ES" altLang="es-EC" sz="1300" dirty="0">
                <a:solidFill>
                  <a:srgbClr val="252525"/>
                </a:solidFill>
                <a:ea typeface="+mn-ea"/>
                <a:cs typeface="Arial" panose="020B0604020202020204" pitchFamily="34" charset="0"/>
              </a:rPr>
              <a:t>marzo de 2026, a través de un control de lectura. Estas capacitaciones por normativa deben ser impartidas en la</a:t>
            </a:r>
          </a:p>
          <a:p>
            <a:pPr algn="just">
              <a:buSzPct val="100000"/>
            </a:pPr>
            <a:r>
              <a:rPr lang="es-ES" altLang="es-EC" sz="1300" dirty="0">
                <a:solidFill>
                  <a:srgbClr val="252525"/>
                </a:solidFill>
                <a:ea typeface="+mn-ea"/>
                <a:cs typeface="Arial" panose="020B0604020202020204" pitchFamily="34" charset="0"/>
              </a:rPr>
              <a:t>institución.</a:t>
            </a:r>
          </a:p>
          <a:p>
            <a:pPr algn="just">
              <a:buSzPct val="100000"/>
            </a:pPr>
            <a:endParaRPr lang="es-EC" altLang="es-EC" sz="1300" dirty="0">
              <a:solidFill>
                <a:srgbClr val="252525"/>
              </a:solidFill>
              <a:cs typeface="Arial" panose="020B0604020202020204" pitchFamily="34" charset="0"/>
            </a:endParaRPr>
          </a:p>
          <a:p>
            <a:pPr algn="just">
              <a:buSzPct val="100000"/>
            </a:pPr>
            <a:r>
              <a:rPr lang="es-EC" altLang="es-EC" sz="1300" b="1" i="1" dirty="0">
                <a:solidFill>
                  <a:srgbClr val="252525"/>
                </a:solidFill>
                <a:cs typeface="Arial" panose="020B0604020202020204" pitchFamily="34" charset="0"/>
              </a:rPr>
              <a:t>Fecha: </a:t>
            </a:r>
            <a:r>
              <a:rPr lang="es-EC" altLang="es-EC" sz="1300" dirty="0">
                <a:solidFill>
                  <a:srgbClr val="252525"/>
                </a:solidFill>
                <a:cs typeface="Arial" panose="020B0604020202020204" pitchFamily="34" charset="0"/>
              </a:rPr>
              <a:t>Máximo </a:t>
            </a:r>
            <a:r>
              <a:rPr lang="es-EC" altLang="es-EC" sz="1300" b="1" u="sng" dirty="0">
                <a:solidFill>
                  <a:srgbClr val="004F9C"/>
                </a:solidFill>
                <a:cs typeface="Arial" panose="020B0604020202020204" pitchFamily="34" charset="0"/>
              </a:rPr>
              <a:t>31 de marzo </a:t>
            </a:r>
            <a:r>
              <a:rPr lang="es-ES" altLang="es-EC" sz="1300" b="1" u="sng" dirty="0">
                <a:solidFill>
                  <a:srgbClr val="004F9C"/>
                </a:solidFill>
                <a:cs typeface="Arial" panose="020B0604020202020204" pitchFamily="34" charset="0"/>
              </a:rPr>
              <a:t>de 2026.</a:t>
            </a:r>
            <a:endParaRPr lang="es-EC" altLang="es-EC" sz="1300" b="1" u="sng" dirty="0">
              <a:solidFill>
                <a:srgbClr val="004F9C"/>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a:p>
            <a:pPr algn="just">
              <a:lnSpc>
                <a:spcPct val="115000"/>
              </a:lnSpc>
              <a:buSzPct val="100000"/>
            </a:pPr>
            <a:endParaRPr lang="es-EC" altLang="es-EC" sz="1300" i="1" dirty="0">
              <a:solidFill>
                <a:srgbClr val="767171"/>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p:txBody>
      </p:sp>
      <p:sp>
        <p:nvSpPr>
          <p:cNvPr id="3" name="Rectangle 9">
            <a:extLst>
              <a:ext uri="{FF2B5EF4-FFF2-40B4-BE49-F238E27FC236}">
                <a16:creationId xmlns:a16="http://schemas.microsoft.com/office/drawing/2014/main" id="{9DA84A9B-24E2-D784-BE51-A287B26B3DBA}"/>
              </a:ext>
            </a:extLst>
          </p:cNvPr>
          <p:cNvSpPr>
            <a:spLocks noChangeArrowheads="1"/>
          </p:cNvSpPr>
          <p:nvPr/>
        </p:nvSpPr>
        <p:spPr bwMode="auto">
          <a:xfrm>
            <a:off x="4836936" y="2394450"/>
            <a:ext cx="2099195" cy="10793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ctr">
              <a:buSzPct val="100000"/>
            </a:pPr>
            <a:r>
              <a:rPr lang="es-EC" altLang="es-EC" sz="1300" b="1" i="1" dirty="0">
                <a:solidFill>
                  <a:srgbClr val="252525"/>
                </a:solidFill>
                <a:cs typeface="Arial" panose="020B0604020202020204" pitchFamily="34" charset="0"/>
              </a:rPr>
              <a:t>Responsable de realizar la capacitación: </a:t>
            </a:r>
            <a:r>
              <a:rPr lang="es-EC" altLang="es-EC" sz="1300" dirty="0">
                <a:solidFill>
                  <a:srgbClr val="252525"/>
                </a:solidFill>
                <a:ea typeface="+mn-ea"/>
                <a:cs typeface="Arial" panose="020B0604020202020204" pitchFamily="34" charset="0"/>
              </a:rPr>
              <a:t>Departamento de Planificación y Desarrollo del Talento Humano</a:t>
            </a:r>
            <a:r>
              <a:rPr lang="es-EC" altLang="es-EC" sz="1300" dirty="0">
                <a:solidFill>
                  <a:srgbClr val="252525"/>
                </a:solidFill>
                <a:cs typeface="Arial" panose="020B0604020202020204" pitchFamily="34" charset="0"/>
              </a:rPr>
              <a:t>.</a:t>
            </a:r>
          </a:p>
          <a:p>
            <a:pPr algn="ctr">
              <a:buSzPct val="100000"/>
            </a:pPr>
            <a:endParaRPr lang="es-EC" altLang="es-EC" sz="1300" dirty="0">
              <a:solidFill>
                <a:srgbClr val="252525"/>
              </a:solidFill>
              <a:cs typeface="Arial" panose="020B0604020202020204" pitchFamily="34" charset="0"/>
            </a:endParaRPr>
          </a:p>
          <a:p>
            <a:pPr algn="ctr">
              <a:lnSpc>
                <a:spcPct val="115000"/>
              </a:lnSpc>
              <a:buSzPct val="100000"/>
            </a:pPr>
            <a:endParaRPr lang="es-EC" altLang="es-EC" sz="1300" i="1" dirty="0">
              <a:solidFill>
                <a:srgbClr val="252525"/>
              </a:solidFill>
              <a:cs typeface="Arial" panose="020B0604020202020204" pitchFamily="34" charset="0"/>
            </a:endParaRPr>
          </a:p>
          <a:p>
            <a:pPr algn="ctr">
              <a:lnSpc>
                <a:spcPct val="115000"/>
              </a:lnSpc>
              <a:buSzPct val="100000"/>
            </a:pPr>
            <a:endParaRPr lang="es-EC" altLang="es-EC" sz="1300" i="1" dirty="0">
              <a:solidFill>
                <a:srgbClr val="252525"/>
              </a:solidFill>
              <a:cs typeface="Arial" panose="020B0604020202020204" pitchFamily="34" charset="0"/>
            </a:endParaRPr>
          </a:p>
          <a:p>
            <a:pPr algn="ctr">
              <a:lnSpc>
                <a:spcPct val="115000"/>
              </a:lnSpc>
              <a:buSzPct val="100000"/>
            </a:pPr>
            <a:endParaRPr lang="es-EC" altLang="es-EC" sz="1300" i="1" dirty="0">
              <a:solidFill>
                <a:srgbClr val="252525"/>
              </a:solidFill>
              <a:cs typeface="Arial" panose="020B0604020202020204" pitchFamily="34" charset="0"/>
            </a:endParaRPr>
          </a:p>
        </p:txBody>
      </p:sp>
      <p:sp>
        <p:nvSpPr>
          <p:cNvPr id="4" name="Rectangle 10">
            <a:extLst>
              <a:ext uri="{FF2B5EF4-FFF2-40B4-BE49-F238E27FC236}">
                <a16:creationId xmlns:a16="http://schemas.microsoft.com/office/drawing/2014/main" id="{376AA2C1-DE5F-680F-190C-53BD55E34AC6}"/>
              </a:ext>
            </a:extLst>
          </p:cNvPr>
          <p:cNvSpPr>
            <a:spLocks noChangeArrowheads="1"/>
          </p:cNvSpPr>
          <p:nvPr/>
        </p:nvSpPr>
        <p:spPr bwMode="auto">
          <a:xfrm>
            <a:off x="7790795" y="2394451"/>
            <a:ext cx="3909791" cy="3421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9pPr>
          </a:lstStyle>
          <a:p>
            <a:pPr algn="jus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altLang="es-EC" sz="1300" dirty="0">
                <a:solidFill>
                  <a:srgbClr val="252525"/>
                </a:solidFill>
                <a:ea typeface="+mn-ea"/>
                <a:cs typeface="Arial" panose="020B0604020202020204" pitchFamily="34" charset="0"/>
              </a:rPr>
              <a:t>El </a:t>
            </a:r>
            <a:r>
              <a:rPr lang="es-ES" altLang="es-EC" sz="1300" b="1" dirty="0">
                <a:solidFill>
                  <a:srgbClr val="252525"/>
                </a:solidFill>
                <a:ea typeface="+mn-ea"/>
                <a:cs typeface="Arial" panose="020B0604020202020204" pitchFamily="34" charset="0"/>
              </a:rPr>
              <a:t>18 de marzo de 2026</a:t>
            </a:r>
            <a:r>
              <a:rPr lang="es-ES" altLang="es-EC" sz="1300" dirty="0">
                <a:solidFill>
                  <a:srgbClr val="252525"/>
                </a:solidFill>
                <a:ea typeface="+mn-ea"/>
                <a:cs typeface="Arial" panose="020B0604020202020204" pitchFamily="34" charset="0"/>
              </a:rPr>
              <a:t>, mediante correo institucional, desde la Gestión Interna de Desarrollo del Talento Humano, se realiza la CONVOCATORIA EVENTO TRANSVERSAL G1: Integridad y Transparencia: Código de Ética del SRI, Prevención de Conflictos de Interés y Acceso a la Información Pública a realizarse del 23 al 26 de marzo de 2026 mediante la modalidad virtual de autoestudio con una duración de 6 horas en el campus virtual del SRI. El correo electrónico tiene como destinatarios a 1483 servidores de la institución.</a:t>
            </a:r>
          </a:p>
          <a:p>
            <a:pPr algn="jus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altLang="es-EC" sz="1300" dirty="0">
              <a:solidFill>
                <a:srgbClr val="252525"/>
              </a:solidFill>
              <a:ea typeface="+mn-ea"/>
              <a:cs typeface="Arial" panose="020B0604020202020204" pitchFamily="34" charset="0"/>
            </a:endParaRPr>
          </a:p>
          <a:p>
            <a:pPr algn="jus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altLang="es-EC" sz="1300" dirty="0">
                <a:solidFill>
                  <a:srgbClr val="252525"/>
                </a:solidFill>
                <a:ea typeface="+mn-ea"/>
                <a:cs typeface="Arial" panose="020B0604020202020204" pitchFamily="34" charset="0"/>
              </a:rPr>
              <a:t>El </a:t>
            </a:r>
            <a:r>
              <a:rPr lang="es-ES" altLang="es-EC" sz="1300" b="1" dirty="0">
                <a:solidFill>
                  <a:srgbClr val="252525"/>
                </a:solidFill>
                <a:ea typeface="+mn-ea"/>
                <a:cs typeface="Arial" panose="020B0604020202020204" pitchFamily="34" charset="0"/>
              </a:rPr>
              <a:t>23 de marzo de 2026</a:t>
            </a:r>
            <a:r>
              <a:rPr lang="es-ES" altLang="es-EC" sz="1300" dirty="0">
                <a:solidFill>
                  <a:srgbClr val="252525"/>
                </a:solidFill>
                <a:ea typeface="+mn-ea"/>
                <a:cs typeface="Arial" panose="020B0604020202020204" pitchFamily="34" charset="0"/>
              </a:rPr>
              <a:t>, se remite el enlace de acceso, la clave de matriculación y se amplía el plazo hasta el </a:t>
            </a:r>
            <a:r>
              <a:rPr lang="es-ES" altLang="es-EC" sz="1300" b="1" dirty="0">
                <a:solidFill>
                  <a:srgbClr val="252525"/>
                </a:solidFill>
                <a:ea typeface="+mn-ea"/>
                <a:cs typeface="Arial" panose="020B0604020202020204" pitchFamily="34" charset="0"/>
              </a:rPr>
              <a:t>30 de marzo de 2026</a:t>
            </a:r>
            <a:r>
              <a:rPr lang="es-ES" altLang="es-EC" sz="1300" dirty="0">
                <a:solidFill>
                  <a:srgbClr val="252525"/>
                </a:solidFill>
                <a:ea typeface="+mn-ea"/>
                <a:cs typeface="Arial" panose="020B0604020202020204" pitchFamily="34" charset="0"/>
              </a:rPr>
              <a:t>.</a:t>
            </a:r>
          </a:p>
          <a:p>
            <a:pPr algn="jus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altLang="es-EC" sz="1300" dirty="0">
              <a:solidFill>
                <a:srgbClr val="252525"/>
              </a:solidFill>
              <a:ea typeface="+mn-ea"/>
              <a:cs typeface="Arial" panose="020B0604020202020204" pitchFamily="34" charset="0"/>
            </a:endParaRPr>
          </a:p>
        </p:txBody>
      </p:sp>
      <p:sp>
        <p:nvSpPr>
          <p:cNvPr id="5" name="Google Shape;119;p4">
            <a:extLst>
              <a:ext uri="{FF2B5EF4-FFF2-40B4-BE49-F238E27FC236}">
                <a16:creationId xmlns:a16="http://schemas.microsoft.com/office/drawing/2014/main" id="{7B17A194-C239-223C-BE22-053737DDE2CE}"/>
              </a:ext>
            </a:extLst>
          </p:cNvPr>
          <p:cNvSpPr txBox="1"/>
          <p:nvPr/>
        </p:nvSpPr>
        <p:spPr>
          <a:xfrm>
            <a:off x="971089" y="162291"/>
            <a:ext cx="5275385" cy="646290"/>
          </a:xfrm>
          <a:prstGeom prst="rect">
            <a:avLst/>
          </a:prstGeom>
          <a:noFill/>
          <a:ln>
            <a:noFill/>
          </a:ln>
        </p:spPr>
        <p:txBody>
          <a:bodyPr spcFirstLastPara="1" wrap="square" lIns="91425" tIns="45700" rIns="91425" bIns="45700" anchor="t" anchorCtr="0">
            <a:spAutoFit/>
          </a:bodyPr>
          <a:lstStyle/>
          <a:p>
            <a:pPr>
              <a:buFont typeface="Arial" panose="020B0604020202020204" pitchFamily="34" charset="0"/>
              <a:buNone/>
            </a:pPr>
            <a:r>
              <a:rPr lang="es-EC" altLang="es-EC" sz="3600" b="1" dirty="0">
                <a:solidFill>
                  <a:srgbClr val="32266B"/>
                </a:solidFill>
                <a:latin typeface="Barlow Condensed Medium" panose="00000606000000000000" pitchFamily="2" charset="0"/>
                <a:cs typeface="Arial" panose="020B0604020202020204" pitchFamily="34" charset="0"/>
              </a:rPr>
              <a:t>Compromisos</a:t>
            </a:r>
            <a:r>
              <a:rPr lang="es-EC" altLang="es-EC" sz="2800" b="1" dirty="0">
                <a:solidFill>
                  <a:srgbClr val="32266B"/>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442892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3690C757-1997-D080-3DA2-B778148AB0AD}"/>
            </a:ext>
          </a:extLst>
        </p:cNvPr>
        <p:cNvGrpSpPr/>
        <p:nvPr/>
      </p:nvGrpSpPr>
      <p:grpSpPr>
        <a:xfrm>
          <a:off x="0" y="0"/>
          <a:ext cx="0" cy="0"/>
          <a:chOff x="0" y="0"/>
          <a:chExt cx="0" cy="0"/>
        </a:xfrm>
      </p:grpSpPr>
      <p:sp>
        <p:nvSpPr>
          <p:cNvPr id="10" name="Rectangle: Rounded Corners 15">
            <a:extLst>
              <a:ext uri="{FF2B5EF4-FFF2-40B4-BE49-F238E27FC236}">
                <a16:creationId xmlns:a16="http://schemas.microsoft.com/office/drawing/2014/main" id="{151C046F-A283-3C8C-1356-9B1C2DC489B8}"/>
              </a:ext>
            </a:extLst>
          </p:cNvPr>
          <p:cNvSpPr/>
          <p:nvPr/>
        </p:nvSpPr>
        <p:spPr>
          <a:xfrm rot="16200000">
            <a:off x="1845090" y="251997"/>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CuadroTexto 5">
            <a:extLst>
              <a:ext uri="{FF2B5EF4-FFF2-40B4-BE49-F238E27FC236}">
                <a16:creationId xmlns:a16="http://schemas.microsoft.com/office/drawing/2014/main" id="{0C9C5BD4-D277-C846-BC7B-2A96B5685906}"/>
              </a:ext>
            </a:extLst>
          </p:cNvPr>
          <p:cNvSpPr txBox="1"/>
          <p:nvPr/>
        </p:nvSpPr>
        <p:spPr>
          <a:xfrm>
            <a:off x="1136475" y="1309812"/>
            <a:ext cx="2024247" cy="892552"/>
          </a:xfrm>
          <a:prstGeom prst="rect">
            <a:avLst/>
          </a:prstGeom>
          <a:noFill/>
        </p:spPr>
        <p:txBody>
          <a:bodyPr wrap="square" rtlCol="0">
            <a:spAutoFit/>
          </a:bodyPr>
          <a:lstStyle/>
          <a:p>
            <a:pPr algn="ctr" eaLnBrk="1" hangingPunct="1">
              <a:buSzPct val="100000"/>
            </a:pPr>
            <a:r>
              <a:rPr lang="es-EC" altLang="es-EC" sz="1600" b="1" i="1" dirty="0">
                <a:solidFill>
                  <a:schemeClr val="bg1"/>
                </a:solidFill>
                <a:ea typeface="+mn-ea"/>
                <a:cs typeface="Arial" panose="020B0604020202020204" pitchFamily="34" charset="0"/>
              </a:rPr>
              <a:t>Compromiso </a:t>
            </a:r>
          </a:p>
          <a:p>
            <a:pPr algn="just">
              <a:buClr>
                <a:srgbClr val="000000"/>
              </a:buClr>
              <a:buSzPct val="100000"/>
              <a:buFont typeface="Times New Roman" panose="02020603050405020304" pitchFamily="18" charset="0"/>
              <a:buNone/>
            </a:pPr>
            <a:endParaRPr lang="es-EC" altLang="es-EC" sz="1600" dirty="0">
              <a:solidFill>
                <a:srgbClr val="252525"/>
              </a:solidFill>
              <a:cs typeface="Arial" panose="020B0604020202020204" pitchFamily="34" charset="0"/>
            </a:endParaRPr>
          </a:p>
          <a:p>
            <a:endParaRPr lang="es-EC" sz="2000" dirty="0"/>
          </a:p>
        </p:txBody>
      </p:sp>
      <p:sp>
        <p:nvSpPr>
          <p:cNvPr id="11" name="Rectangle: Rounded Corners 15">
            <a:extLst>
              <a:ext uri="{FF2B5EF4-FFF2-40B4-BE49-F238E27FC236}">
                <a16:creationId xmlns:a16="http://schemas.microsoft.com/office/drawing/2014/main" id="{CBEE0E89-6AFD-59A3-9C29-B4045EF1391E}"/>
              </a:ext>
            </a:extLst>
          </p:cNvPr>
          <p:cNvSpPr/>
          <p:nvPr/>
        </p:nvSpPr>
        <p:spPr>
          <a:xfrm rot="16200000">
            <a:off x="5483115" y="264855"/>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Rounded Corners 15">
            <a:extLst>
              <a:ext uri="{FF2B5EF4-FFF2-40B4-BE49-F238E27FC236}">
                <a16:creationId xmlns:a16="http://schemas.microsoft.com/office/drawing/2014/main" id="{482F40C4-8528-721F-0F6A-D2D699FDFEB8}"/>
              </a:ext>
            </a:extLst>
          </p:cNvPr>
          <p:cNvSpPr/>
          <p:nvPr/>
        </p:nvSpPr>
        <p:spPr>
          <a:xfrm rot="16200000">
            <a:off x="9121140" y="268381"/>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8">
            <a:extLst>
              <a:ext uri="{FF2B5EF4-FFF2-40B4-BE49-F238E27FC236}">
                <a16:creationId xmlns:a16="http://schemas.microsoft.com/office/drawing/2014/main" id="{87705715-C536-C4E3-6039-76CFEBF9AD21}"/>
              </a:ext>
            </a:extLst>
          </p:cNvPr>
          <p:cNvSpPr>
            <a:spLocks noChangeArrowheads="1"/>
          </p:cNvSpPr>
          <p:nvPr/>
        </p:nvSpPr>
        <p:spPr bwMode="auto">
          <a:xfrm>
            <a:off x="4530440" y="1291092"/>
            <a:ext cx="2662549" cy="4317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ctr" eaLnBrk="1" hangingPunct="1">
              <a:buSzPct val="100000"/>
            </a:pPr>
            <a:r>
              <a:rPr lang="es-EC" altLang="es-EC" sz="1600" b="1" i="1" dirty="0">
                <a:ea typeface="+mn-ea"/>
                <a:cs typeface="Arial" panose="020B0604020202020204" pitchFamily="34" charset="0"/>
              </a:rPr>
              <a:t>Responsable</a:t>
            </a:r>
          </a:p>
          <a:p>
            <a:pPr algn="just">
              <a:lnSpc>
                <a:spcPct val="115000"/>
              </a:lnSpc>
              <a:buSzPct val="100000"/>
            </a:pPr>
            <a:endParaRPr lang="es-ES" altLang="es-EC" sz="1600" i="1" dirty="0">
              <a:solidFill>
                <a:srgbClr val="252525"/>
              </a:solidFill>
              <a:cs typeface="Arial" panose="020B0604020202020204" pitchFamily="34" charset="0"/>
            </a:endParaRPr>
          </a:p>
          <a:p>
            <a:pPr algn="just">
              <a:lnSpc>
                <a:spcPct val="115000"/>
              </a:lnSpc>
              <a:buSzPct val="100000"/>
            </a:pPr>
            <a:endParaRPr lang="es-ES" altLang="es-EC" sz="1600" i="1"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p:txBody>
      </p:sp>
      <p:sp>
        <p:nvSpPr>
          <p:cNvPr id="14" name="CuadroTexto 13">
            <a:extLst>
              <a:ext uri="{FF2B5EF4-FFF2-40B4-BE49-F238E27FC236}">
                <a16:creationId xmlns:a16="http://schemas.microsoft.com/office/drawing/2014/main" id="{9ED924FB-F18A-2B08-D412-38860010CC88}"/>
              </a:ext>
            </a:extLst>
          </p:cNvPr>
          <p:cNvSpPr txBox="1"/>
          <p:nvPr/>
        </p:nvSpPr>
        <p:spPr>
          <a:xfrm>
            <a:off x="8578585" y="1303949"/>
            <a:ext cx="2155371" cy="646331"/>
          </a:xfrm>
          <a:prstGeom prst="rect">
            <a:avLst/>
          </a:prstGeom>
          <a:noFill/>
        </p:spPr>
        <p:txBody>
          <a:bodyPr wrap="square" rtlCol="0">
            <a:spAutoFit/>
          </a:bodyPr>
          <a:lstStyle/>
          <a:p>
            <a:r>
              <a:rPr lang="es-EC" altLang="es-EC" sz="1600" b="1" i="1" dirty="0">
                <a:solidFill>
                  <a:schemeClr val="bg1"/>
                </a:solidFill>
                <a:ea typeface="+mn-ea"/>
                <a:cs typeface="Arial" panose="020B0604020202020204" pitchFamily="34" charset="0"/>
              </a:rPr>
              <a:t>Acciones ejecutadas</a:t>
            </a:r>
          </a:p>
          <a:p>
            <a:endParaRPr lang="es-EC" sz="2000" dirty="0"/>
          </a:p>
        </p:txBody>
      </p:sp>
      <p:cxnSp>
        <p:nvCxnSpPr>
          <p:cNvPr id="19" name="Conector recto 18">
            <a:extLst>
              <a:ext uri="{FF2B5EF4-FFF2-40B4-BE49-F238E27FC236}">
                <a16:creationId xmlns:a16="http://schemas.microsoft.com/office/drawing/2014/main" id="{223662BF-F22E-5D83-FBE6-661AB858F92B}"/>
              </a:ext>
            </a:extLst>
          </p:cNvPr>
          <p:cNvCxnSpPr>
            <a:cxnSpLocks/>
          </p:cNvCxnSpPr>
          <p:nvPr/>
        </p:nvCxnSpPr>
        <p:spPr>
          <a:xfrm>
            <a:off x="7616743" y="1661030"/>
            <a:ext cx="0" cy="3825373"/>
          </a:xfrm>
          <a:prstGeom prst="line">
            <a:avLst/>
          </a:prstGeom>
          <a:ln w="19050">
            <a:solidFill>
              <a:srgbClr val="002068"/>
            </a:solidFill>
            <a:prstDash val="sysDash"/>
          </a:ln>
        </p:spPr>
        <p:style>
          <a:lnRef idx="1">
            <a:schemeClr val="accent1"/>
          </a:lnRef>
          <a:fillRef idx="0">
            <a:schemeClr val="accent1"/>
          </a:fillRef>
          <a:effectRef idx="0">
            <a:schemeClr val="accent1"/>
          </a:effectRef>
          <a:fontRef idx="minor">
            <a:schemeClr val="tx1"/>
          </a:fontRef>
        </p:style>
      </p:cxnSp>
      <p:cxnSp>
        <p:nvCxnSpPr>
          <p:cNvPr id="21" name="Conector recto 20">
            <a:extLst>
              <a:ext uri="{FF2B5EF4-FFF2-40B4-BE49-F238E27FC236}">
                <a16:creationId xmlns:a16="http://schemas.microsoft.com/office/drawing/2014/main" id="{F660C112-0B6A-101B-C6B9-114AD483218C}"/>
              </a:ext>
            </a:extLst>
          </p:cNvPr>
          <p:cNvCxnSpPr>
            <a:cxnSpLocks/>
          </p:cNvCxnSpPr>
          <p:nvPr/>
        </p:nvCxnSpPr>
        <p:spPr>
          <a:xfrm>
            <a:off x="4214180" y="1656197"/>
            <a:ext cx="0" cy="3825373"/>
          </a:xfrm>
          <a:prstGeom prst="line">
            <a:avLst/>
          </a:prstGeom>
          <a:ln w="19050">
            <a:solidFill>
              <a:srgbClr val="002068"/>
            </a:solidFill>
            <a:prstDash val="sysDash"/>
          </a:ln>
        </p:spPr>
        <p:style>
          <a:lnRef idx="1">
            <a:schemeClr val="accent1"/>
          </a:lnRef>
          <a:fillRef idx="0">
            <a:schemeClr val="accent1"/>
          </a:fillRef>
          <a:effectRef idx="0">
            <a:schemeClr val="accent1"/>
          </a:effectRef>
          <a:fontRef idx="minor">
            <a:schemeClr val="tx1"/>
          </a:fontRef>
        </p:style>
      </p:cxnSp>
      <p:cxnSp>
        <p:nvCxnSpPr>
          <p:cNvPr id="26" name="Conector recto 25">
            <a:extLst>
              <a:ext uri="{FF2B5EF4-FFF2-40B4-BE49-F238E27FC236}">
                <a16:creationId xmlns:a16="http://schemas.microsoft.com/office/drawing/2014/main" id="{19442177-412E-995F-EC83-F598F4E703C2}"/>
              </a:ext>
            </a:extLst>
          </p:cNvPr>
          <p:cNvCxnSpPr>
            <a:cxnSpLocks/>
          </p:cNvCxnSpPr>
          <p:nvPr/>
        </p:nvCxnSpPr>
        <p:spPr>
          <a:xfrm flipH="1" flipV="1">
            <a:off x="161844" y="1654873"/>
            <a:ext cx="809245" cy="6157"/>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29" name="Conector recto 28">
            <a:extLst>
              <a:ext uri="{FF2B5EF4-FFF2-40B4-BE49-F238E27FC236}">
                <a16:creationId xmlns:a16="http://schemas.microsoft.com/office/drawing/2014/main" id="{F258C0D1-1B30-52B0-2374-9ADF7355F339}"/>
              </a:ext>
            </a:extLst>
          </p:cNvPr>
          <p:cNvCxnSpPr>
            <a:cxnSpLocks/>
          </p:cNvCxnSpPr>
          <p:nvPr/>
        </p:nvCxnSpPr>
        <p:spPr>
          <a:xfrm flipH="1">
            <a:off x="7179267" y="1641242"/>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32" name="Conector recto 31">
            <a:extLst>
              <a:ext uri="{FF2B5EF4-FFF2-40B4-BE49-F238E27FC236}">
                <a16:creationId xmlns:a16="http://schemas.microsoft.com/office/drawing/2014/main" id="{B54D8120-F516-4D83-9C11-E8D052C91B36}"/>
              </a:ext>
            </a:extLst>
          </p:cNvPr>
          <p:cNvCxnSpPr>
            <a:cxnSpLocks/>
          </p:cNvCxnSpPr>
          <p:nvPr/>
        </p:nvCxnSpPr>
        <p:spPr>
          <a:xfrm flipH="1">
            <a:off x="3527519" y="1670455"/>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33" name="Conector recto 32">
            <a:extLst>
              <a:ext uri="{FF2B5EF4-FFF2-40B4-BE49-F238E27FC236}">
                <a16:creationId xmlns:a16="http://schemas.microsoft.com/office/drawing/2014/main" id="{EE067ABA-BCE0-4A8F-09C8-4E799032BA18}"/>
              </a:ext>
            </a:extLst>
          </p:cNvPr>
          <p:cNvCxnSpPr>
            <a:cxnSpLocks/>
          </p:cNvCxnSpPr>
          <p:nvPr/>
        </p:nvCxnSpPr>
        <p:spPr>
          <a:xfrm flipH="1">
            <a:off x="10831014" y="1643162"/>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1">
            <a:extLst>
              <a:ext uri="{FF2B5EF4-FFF2-40B4-BE49-F238E27FC236}">
                <a16:creationId xmlns:a16="http://schemas.microsoft.com/office/drawing/2014/main" id="{DA58EAE3-9DBE-6161-7727-F71F5CA8E43A}"/>
              </a:ext>
            </a:extLst>
          </p:cNvPr>
          <p:cNvSpPr>
            <a:spLocks noChangeArrowheads="1"/>
          </p:cNvSpPr>
          <p:nvPr/>
        </p:nvSpPr>
        <p:spPr bwMode="auto">
          <a:xfrm>
            <a:off x="728842" y="2325038"/>
            <a:ext cx="3085479" cy="27140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just">
              <a:buSzPct val="100000"/>
            </a:pPr>
            <a:r>
              <a:rPr lang="es-ES" altLang="es-EC" sz="1300" dirty="0">
                <a:solidFill>
                  <a:srgbClr val="252525"/>
                </a:solidFill>
                <a:ea typeface="+mn-ea"/>
                <a:cs typeface="Arial" panose="020B0604020202020204" pitchFamily="34" charset="0"/>
              </a:rPr>
              <a:t>Revisar que cualquier documento, que contenga información que vincule al servidor con el Departamento de Inteligencia Tributaria no será publicado; es decir, documentos o medios que contengan cédula de ciudadanía, nombre de la persona y unidad administrativa, con el propósito de que no se relacione a la persona con la unidad para protección de los servidores, bajo el contexto de la Ley Orgánica de Transparencia y Acceso a la Información Pública y Ley Orgánica de Inteligencia</a:t>
            </a:r>
          </a:p>
          <a:p>
            <a:pPr algn="just">
              <a:buSzPct val="100000"/>
            </a:pPr>
            <a:endParaRPr lang="es-EC" altLang="es-EC" sz="1300" i="1" dirty="0">
              <a:solidFill>
                <a:srgbClr val="252525"/>
              </a:solidFill>
              <a:ea typeface="+mn-ea"/>
              <a:cs typeface="Arial" panose="020B0604020202020204" pitchFamily="34" charset="0"/>
            </a:endParaRPr>
          </a:p>
          <a:p>
            <a:pPr algn="just">
              <a:buSzPct val="100000"/>
            </a:pPr>
            <a:r>
              <a:rPr lang="es-EC" altLang="es-EC" sz="1300" b="1" dirty="0">
                <a:solidFill>
                  <a:srgbClr val="252525"/>
                </a:solidFill>
                <a:cs typeface="Arial" panose="020B0604020202020204" pitchFamily="34" charset="0"/>
              </a:rPr>
              <a:t>Fecha:</a:t>
            </a:r>
            <a:r>
              <a:rPr lang="es-EC" altLang="es-EC" sz="1300" b="1" i="1" dirty="0">
                <a:solidFill>
                  <a:srgbClr val="252525"/>
                </a:solidFill>
                <a:cs typeface="Arial" panose="020B0604020202020204" pitchFamily="34" charset="0"/>
              </a:rPr>
              <a:t> </a:t>
            </a:r>
            <a:r>
              <a:rPr lang="es-ES" altLang="es-EC" sz="1300" dirty="0">
                <a:solidFill>
                  <a:srgbClr val="252525"/>
                </a:solidFill>
                <a:cs typeface="Arial" panose="020B0604020202020204" pitchFamily="34" charset="0"/>
              </a:rPr>
              <a:t>Mensualmente, previo a remitir información para el comité de transparencia, que será publicada en Portal Nacional de Transparencia (PNT)</a:t>
            </a:r>
          </a:p>
          <a:p>
            <a:pPr algn="just">
              <a:buSzPct val="100000"/>
            </a:pPr>
            <a:endParaRPr lang="es-EC" altLang="es-EC" sz="1400" dirty="0">
              <a:solidFill>
                <a:schemeClr val="accent1">
                  <a:lumMod val="75000"/>
                </a:schemeClr>
              </a:solidFill>
              <a:cs typeface="Arial" panose="020B0604020202020204" pitchFamily="34" charset="0"/>
            </a:endParaRPr>
          </a:p>
          <a:p>
            <a:pPr algn="just">
              <a:lnSpc>
                <a:spcPct val="115000"/>
              </a:lnSpc>
              <a:buSzPct val="100000"/>
            </a:pPr>
            <a:endParaRPr lang="es-EC" altLang="es-EC" sz="1400" dirty="0">
              <a:solidFill>
                <a:srgbClr val="767171"/>
              </a:solidFill>
              <a:cs typeface="Arial" panose="020B0604020202020204" pitchFamily="34" charset="0"/>
            </a:endParaRPr>
          </a:p>
          <a:p>
            <a:pPr algn="just">
              <a:lnSpc>
                <a:spcPct val="115000"/>
              </a:lnSpc>
              <a:buSzPct val="100000"/>
            </a:pPr>
            <a:endParaRPr lang="es-EC" altLang="es-EC" sz="1400" dirty="0">
              <a:solidFill>
                <a:srgbClr val="767171"/>
              </a:solidFill>
              <a:cs typeface="Arial" panose="020B0604020202020204" pitchFamily="34" charset="0"/>
            </a:endParaRPr>
          </a:p>
          <a:p>
            <a:pPr algn="just">
              <a:lnSpc>
                <a:spcPct val="115000"/>
              </a:lnSpc>
              <a:buSzPct val="100000"/>
            </a:pPr>
            <a:endParaRPr lang="es-EC" altLang="es-EC" sz="1400" i="1" dirty="0">
              <a:solidFill>
                <a:srgbClr val="767171"/>
              </a:solidFill>
              <a:cs typeface="Arial" panose="020B0604020202020204" pitchFamily="34" charset="0"/>
            </a:endParaRPr>
          </a:p>
          <a:p>
            <a:pPr algn="just">
              <a:lnSpc>
                <a:spcPct val="115000"/>
              </a:lnSpc>
              <a:buSzPct val="100000"/>
            </a:pPr>
            <a:endParaRPr lang="es-EC" altLang="es-EC" sz="1400" dirty="0">
              <a:solidFill>
                <a:srgbClr val="767171"/>
              </a:solidFill>
              <a:cs typeface="Arial" panose="020B0604020202020204" pitchFamily="34" charset="0"/>
            </a:endParaRPr>
          </a:p>
          <a:p>
            <a:pPr algn="just">
              <a:lnSpc>
                <a:spcPct val="115000"/>
              </a:lnSpc>
              <a:buSzPct val="100000"/>
            </a:pPr>
            <a:endParaRPr lang="es-EC" altLang="es-EC" sz="1400" dirty="0">
              <a:solidFill>
                <a:srgbClr val="767171"/>
              </a:solidFill>
              <a:cs typeface="Arial" panose="020B0604020202020204" pitchFamily="34" charset="0"/>
            </a:endParaRPr>
          </a:p>
        </p:txBody>
      </p:sp>
      <p:sp>
        <p:nvSpPr>
          <p:cNvPr id="3" name="Rectangle 9">
            <a:extLst>
              <a:ext uri="{FF2B5EF4-FFF2-40B4-BE49-F238E27FC236}">
                <a16:creationId xmlns:a16="http://schemas.microsoft.com/office/drawing/2014/main" id="{43808E78-DF23-CE6D-822F-37F3FE08AA4C}"/>
              </a:ext>
            </a:extLst>
          </p:cNvPr>
          <p:cNvSpPr>
            <a:spLocks noChangeArrowheads="1"/>
          </p:cNvSpPr>
          <p:nvPr/>
        </p:nvSpPr>
        <p:spPr bwMode="auto">
          <a:xfrm>
            <a:off x="4836936" y="2394450"/>
            <a:ext cx="2099195" cy="1427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ctr">
              <a:buSzPct val="100000"/>
            </a:pPr>
            <a:r>
              <a:rPr lang="es-EC" altLang="es-EC" sz="1400" b="1" i="1" dirty="0">
                <a:solidFill>
                  <a:srgbClr val="252525"/>
                </a:solidFill>
                <a:cs typeface="Arial" panose="020B0604020202020204" pitchFamily="34" charset="0"/>
              </a:rPr>
              <a:t>Responsables:</a:t>
            </a:r>
            <a:endParaRPr lang="es-EC" altLang="es-EC" sz="1400" dirty="0">
              <a:solidFill>
                <a:srgbClr val="252525"/>
              </a:solidFill>
              <a:cs typeface="Arial" panose="020B0604020202020204" pitchFamily="34" charset="0"/>
            </a:endParaRPr>
          </a:p>
          <a:p>
            <a:pPr algn="ctr">
              <a:lnSpc>
                <a:spcPct val="115000"/>
              </a:lnSpc>
              <a:buSzPct val="100000"/>
            </a:pPr>
            <a:r>
              <a:rPr lang="es-ES" altLang="es-EC" sz="1400" dirty="0">
                <a:solidFill>
                  <a:srgbClr val="252525"/>
                </a:solidFill>
                <a:cs typeface="Arial" panose="020B0604020202020204" pitchFamily="34" charset="0"/>
              </a:rPr>
              <a:t>Unidades responsables de generar información de matrices LOTAIP.</a:t>
            </a:r>
            <a:endParaRPr lang="es-EC" altLang="es-EC" sz="1400" dirty="0">
              <a:solidFill>
                <a:srgbClr val="252525"/>
              </a:solidFill>
              <a:cs typeface="Arial" panose="020B0604020202020204" pitchFamily="34" charset="0"/>
            </a:endParaRPr>
          </a:p>
          <a:p>
            <a:pPr algn="ctr">
              <a:lnSpc>
                <a:spcPct val="115000"/>
              </a:lnSpc>
              <a:buSzPct val="100000"/>
            </a:pPr>
            <a:endParaRPr lang="es-EC" altLang="es-EC" sz="1400" i="1" dirty="0">
              <a:solidFill>
                <a:srgbClr val="252525"/>
              </a:solidFill>
              <a:cs typeface="Arial" panose="020B0604020202020204" pitchFamily="34" charset="0"/>
            </a:endParaRPr>
          </a:p>
          <a:p>
            <a:pPr algn="ctr">
              <a:lnSpc>
                <a:spcPct val="115000"/>
              </a:lnSpc>
              <a:buSzPct val="100000"/>
            </a:pPr>
            <a:endParaRPr lang="es-EC" altLang="es-EC" sz="1400" i="1" dirty="0">
              <a:solidFill>
                <a:srgbClr val="252525"/>
              </a:solidFill>
              <a:cs typeface="Arial" panose="020B0604020202020204" pitchFamily="34" charset="0"/>
            </a:endParaRPr>
          </a:p>
          <a:p>
            <a:pPr algn="ctr">
              <a:lnSpc>
                <a:spcPct val="115000"/>
              </a:lnSpc>
              <a:buSzPct val="100000"/>
            </a:pPr>
            <a:endParaRPr lang="es-EC" altLang="es-EC" sz="1400" i="1" dirty="0">
              <a:solidFill>
                <a:srgbClr val="252525"/>
              </a:solidFill>
              <a:cs typeface="Arial" panose="020B0604020202020204" pitchFamily="34" charset="0"/>
            </a:endParaRPr>
          </a:p>
        </p:txBody>
      </p:sp>
      <p:sp>
        <p:nvSpPr>
          <p:cNvPr id="4" name="Rectangle 10">
            <a:extLst>
              <a:ext uri="{FF2B5EF4-FFF2-40B4-BE49-F238E27FC236}">
                <a16:creationId xmlns:a16="http://schemas.microsoft.com/office/drawing/2014/main" id="{D32DD6C3-1290-447E-C7F2-3347514EEDAC}"/>
              </a:ext>
            </a:extLst>
          </p:cNvPr>
          <p:cNvSpPr>
            <a:spLocks noChangeArrowheads="1"/>
          </p:cNvSpPr>
          <p:nvPr/>
        </p:nvSpPr>
        <p:spPr bwMode="auto">
          <a:xfrm>
            <a:off x="7790795" y="2394451"/>
            <a:ext cx="3909791" cy="27093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9pPr>
          </a:lstStyle>
          <a:p>
            <a:pPr algn="jus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altLang="es-EC" sz="1300" dirty="0">
                <a:solidFill>
                  <a:srgbClr val="252525"/>
                </a:solidFill>
                <a:ea typeface="+mn-ea"/>
                <a:cs typeface="Arial" panose="020B0604020202020204" pitchFamily="34" charset="0"/>
              </a:rPr>
              <a:t>Hasta el 08 de abril de 2026, La Prosecretaría del Comité, recibió la información de transparencia con corte a marzo de 2026. La información debió haber sido verificada por las unidades responsables de generar la información de acuerdo con los compromisos recurrentes establecidos en el Comité de transparencia Nro. 8 llevado a cabo el 14 de agosto de 2025.</a:t>
            </a:r>
            <a:endParaRPr lang="es-EC" altLang="es-EC" sz="1300" dirty="0">
              <a:solidFill>
                <a:srgbClr val="252525"/>
              </a:solidFill>
              <a:ea typeface="+mn-ea"/>
              <a:cs typeface="Arial" panose="020B0604020202020204" pitchFamily="34" charset="0"/>
            </a:endParaRPr>
          </a:p>
        </p:txBody>
      </p:sp>
      <p:sp>
        <p:nvSpPr>
          <p:cNvPr id="5" name="Google Shape;119;p4">
            <a:extLst>
              <a:ext uri="{FF2B5EF4-FFF2-40B4-BE49-F238E27FC236}">
                <a16:creationId xmlns:a16="http://schemas.microsoft.com/office/drawing/2014/main" id="{BBE3D907-6636-D8CB-0DB0-5237364FB703}"/>
              </a:ext>
            </a:extLst>
          </p:cNvPr>
          <p:cNvSpPr txBox="1"/>
          <p:nvPr/>
        </p:nvSpPr>
        <p:spPr>
          <a:xfrm>
            <a:off x="971089" y="162291"/>
            <a:ext cx="5275385" cy="646290"/>
          </a:xfrm>
          <a:prstGeom prst="rect">
            <a:avLst/>
          </a:prstGeom>
          <a:noFill/>
          <a:ln>
            <a:noFill/>
          </a:ln>
        </p:spPr>
        <p:txBody>
          <a:bodyPr spcFirstLastPara="1" wrap="square" lIns="91425" tIns="45700" rIns="91425" bIns="45700" anchor="t" anchorCtr="0">
            <a:spAutoFit/>
          </a:bodyPr>
          <a:lstStyle/>
          <a:p>
            <a:pPr>
              <a:buFont typeface="Arial" panose="020B0604020202020204" pitchFamily="34" charset="0"/>
              <a:buNone/>
            </a:pPr>
            <a:r>
              <a:rPr lang="es-EC" altLang="es-EC" sz="3600" b="1" dirty="0">
                <a:solidFill>
                  <a:schemeClr val="accent1"/>
                </a:solidFill>
                <a:latin typeface="Barlow Condensed Medium" panose="00000606000000000000" pitchFamily="2" charset="0"/>
                <a:cs typeface="Arial" panose="020B0604020202020204" pitchFamily="34" charset="0"/>
              </a:rPr>
              <a:t>Compromisos recurrentes</a:t>
            </a:r>
            <a:r>
              <a:rPr lang="es-EC" altLang="es-EC" sz="2800" b="1" dirty="0">
                <a:solidFill>
                  <a:schemeClr val="accent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894775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3690C757-1997-D080-3DA2-B778148AB0AD}"/>
            </a:ext>
          </a:extLst>
        </p:cNvPr>
        <p:cNvGrpSpPr/>
        <p:nvPr/>
      </p:nvGrpSpPr>
      <p:grpSpPr>
        <a:xfrm>
          <a:off x="0" y="0"/>
          <a:ext cx="0" cy="0"/>
          <a:chOff x="0" y="0"/>
          <a:chExt cx="0" cy="0"/>
        </a:xfrm>
      </p:grpSpPr>
      <p:sp>
        <p:nvSpPr>
          <p:cNvPr id="10" name="Rectangle: Rounded Corners 15">
            <a:extLst>
              <a:ext uri="{FF2B5EF4-FFF2-40B4-BE49-F238E27FC236}">
                <a16:creationId xmlns:a16="http://schemas.microsoft.com/office/drawing/2014/main" id="{151C046F-A283-3C8C-1356-9B1C2DC489B8}"/>
              </a:ext>
            </a:extLst>
          </p:cNvPr>
          <p:cNvSpPr/>
          <p:nvPr/>
        </p:nvSpPr>
        <p:spPr>
          <a:xfrm rot="16200000">
            <a:off x="1845090" y="251997"/>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CuadroTexto 5">
            <a:extLst>
              <a:ext uri="{FF2B5EF4-FFF2-40B4-BE49-F238E27FC236}">
                <a16:creationId xmlns:a16="http://schemas.microsoft.com/office/drawing/2014/main" id="{0C9C5BD4-D277-C846-BC7B-2A96B5685906}"/>
              </a:ext>
            </a:extLst>
          </p:cNvPr>
          <p:cNvSpPr txBox="1"/>
          <p:nvPr/>
        </p:nvSpPr>
        <p:spPr>
          <a:xfrm>
            <a:off x="1136475" y="1309812"/>
            <a:ext cx="2024247" cy="646331"/>
          </a:xfrm>
          <a:prstGeom prst="rect">
            <a:avLst/>
          </a:prstGeom>
          <a:noFill/>
        </p:spPr>
        <p:txBody>
          <a:bodyPr wrap="square" rtlCol="0">
            <a:spAutoFit/>
          </a:bodyPr>
          <a:lstStyle/>
          <a:p>
            <a:pPr algn="ctr" eaLnBrk="1" hangingPunct="1">
              <a:buSzPct val="100000"/>
            </a:pPr>
            <a:r>
              <a:rPr lang="es-EC" altLang="es-EC" sz="1600" b="1" i="1" dirty="0">
                <a:solidFill>
                  <a:schemeClr val="bg1"/>
                </a:solidFill>
                <a:ea typeface="+mn-ea"/>
                <a:cs typeface="Arial" panose="020B0604020202020204" pitchFamily="34" charset="0"/>
              </a:rPr>
              <a:t>Compromiso</a:t>
            </a:r>
            <a:endParaRPr lang="es-EC" altLang="es-EC" sz="1600" dirty="0">
              <a:solidFill>
                <a:srgbClr val="252525"/>
              </a:solidFill>
              <a:cs typeface="Arial" panose="020B0604020202020204" pitchFamily="34" charset="0"/>
            </a:endParaRPr>
          </a:p>
          <a:p>
            <a:endParaRPr lang="es-EC" sz="2000" dirty="0"/>
          </a:p>
        </p:txBody>
      </p:sp>
      <p:sp>
        <p:nvSpPr>
          <p:cNvPr id="11" name="Rectangle: Rounded Corners 15">
            <a:extLst>
              <a:ext uri="{FF2B5EF4-FFF2-40B4-BE49-F238E27FC236}">
                <a16:creationId xmlns:a16="http://schemas.microsoft.com/office/drawing/2014/main" id="{CBEE0E89-6AFD-59A3-9C29-B4045EF1391E}"/>
              </a:ext>
            </a:extLst>
          </p:cNvPr>
          <p:cNvSpPr/>
          <p:nvPr/>
        </p:nvSpPr>
        <p:spPr>
          <a:xfrm rot="16200000">
            <a:off x="5483115" y="264855"/>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Rounded Corners 15">
            <a:extLst>
              <a:ext uri="{FF2B5EF4-FFF2-40B4-BE49-F238E27FC236}">
                <a16:creationId xmlns:a16="http://schemas.microsoft.com/office/drawing/2014/main" id="{482F40C4-8528-721F-0F6A-D2D699FDFEB8}"/>
              </a:ext>
            </a:extLst>
          </p:cNvPr>
          <p:cNvSpPr/>
          <p:nvPr/>
        </p:nvSpPr>
        <p:spPr>
          <a:xfrm rot="16200000">
            <a:off x="9121140" y="268381"/>
            <a:ext cx="835873" cy="2583875"/>
          </a:xfrm>
          <a:prstGeom prst="roundRect">
            <a:avLst>
              <a:gd name="adj" fmla="val 4451"/>
            </a:avLst>
          </a:prstGeom>
          <a:solidFill>
            <a:srgbClr val="004F9F">
              <a:alpha val="56000"/>
            </a:srgbClr>
          </a:solidFill>
          <a:ln w="41275">
            <a:solidFill>
              <a:srgbClr val="004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8">
            <a:extLst>
              <a:ext uri="{FF2B5EF4-FFF2-40B4-BE49-F238E27FC236}">
                <a16:creationId xmlns:a16="http://schemas.microsoft.com/office/drawing/2014/main" id="{87705715-C536-C4E3-6039-76CFEBF9AD21}"/>
              </a:ext>
            </a:extLst>
          </p:cNvPr>
          <p:cNvSpPr>
            <a:spLocks noChangeArrowheads="1"/>
          </p:cNvSpPr>
          <p:nvPr/>
        </p:nvSpPr>
        <p:spPr bwMode="auto">
          <a:xfrm>
            <a:off x="4530440" y="1291092"/>
            <a:ext cx="2662549" cy="4317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ctr" eaLnBrk="1" hangingPunct="1">
              <a:buSzPct val="100000"/>
            </a:pPr>
            <a:r>
              <a:rPr lang="es-EC" altLang="es-EC" sz="1600" b="1" i="1" dirty="0">
                <a:ea typeface="+mn-ea"/>
                <a:cs typeface="Arial" panose="020B0604020202020204" pitchFamily="34" charset="0"/>
              </a:rPr>
              <a:t>Responsable</a:t>
            </a:r>
          </a:p>
          <a:p>
            <a:pPr algn="just">
              <a:lnSpc>
                <a:spcPct val="115000"/>
              </a:lnSpc>
              <a:buSzPct val="100000"/>
            </a:pPr>
            <a:endParaRPr lang="es-ES" altLang="es-EC" sz="1600" i="1" dirty="0">
              <a:solidFill>
                <a:srgbClr val="252525"/>
              </a:solidFill>
              <a:cs typeface="Arial" panose="020B0604020202020204" pitchFamily="34" charset="0"/>
            </a:endParaRPr>
          </a:p>
          <a:p>
            <a:pPr algn="just">
              <a:lnSpc>
                <a:spcPct val="115000"/>
              </a:lnSpc>
              <a:buSzPct val="100000"/>
            </a:pPr>
            <a:endParaRPr lang="es-ES" altLang="es-EC" sz="1600" i="1"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a:p>
            <a:pPr algn="just">
              <a:lnSpc>
                <a:spcPct val="115000"/>
              </a:lnSpc>
              <a:buSzPct val="100000"/>
            </a:pPr>
            <a:endParaRPr lang="es-EC" altLang="es-EC" sz="1600" i="1" dirty="0">
              <a:solidFill>
                <a:srgbClr val="252525"/>
              </a:solidFill>
              <a:cs typeface="Arial" panose="020B0604020202020204" pitchFamily="34" charset="0"/>
            </a:endParaRPr>
          </a:p>
        </p:txBody>
      </p:sp>
      <p:sp>
        <p:nvSpPr>
          <p:cNvPr id="14" name="CuadroTexto 13">
            <a:extLst>
              <a:ext uri="{FF2B5EF4-FFF2-40B4-BE49-F238E27FC236}">
                <a16:creationId xmlns:a16="http://schemas.microsoft.com/office/drawing/2014/main" id="{9ED924FB-F18A-2B08-D412-38860010CC88}"/>
              </a:ext>
            </a:extLst>
          </p:cNvPr>
          <p:cNvSpPr txBox="1"/>
          <p:nvPr/>
        </p:nvSpPr>
        <p:spPr>
          <a:xfrm>
            <a:off x="8578585" y="1303949"/>
            <a:ext cx="2155371" cy="646331"/>
          </a:xfrm>
          <a:prstGeom prst="rect">
            <a:avLst/>
          </a:prstGeom>
          <a:noFill/>
        </p:spPr>
        <p:txBody>
          <a:bodyPr wrap="square" rtlCol="0">
            <a:spAutoFit/>
          </a:bodyPr>
          <a:lstStyle/>
          <a:p>
            <a:r>
              <a:rPr lang="es-EC" altLang="es-EC" sz="1600" b="1" i="1" dirty="0">
                <a:solidFill>
                  <a:schemeClr val="bg1"/>
                </a:solidFill>
                <a:ea typeface="+mn-ea"/>
                <a:cs typeface="Arial" panose="020B0604020202020204" pitchFamily="34" charset="0"/>
              </a:rPr>
              <a:t>Acciones ejecutadas</a:t>
            </a:r>
          </a:p>
          <a:p>
            <a:endParaRPr lang="es-EC" sz="2000" dirty="0"/>
          </a:p>
        </p:txBody>
      </p:sp>
      <p:cxnSp>
        <p:nvCxnSpPr>
          <p:cNvPr id="19" name="Conector recto 18">
            <a:extLst>
              <a:ext uri="{FF2B5EF4-FFF2-40B4-BE49-F238E27FC236}">
                <a16:creationId xmlns:a16="http://schemas.microsoft.com/office/drawing/2014/main" id="{223662BF-F22E-5D83-FBE6-661AB858F92B}"/>
              </a:ext>
            </a:extLst>
          </p:cNvPr>
          <p:cNvCxnSpPr>
            <a:cxnSpLocks/>
          </p:cNvCxnSpPr>
          <p:nvPr/>
        </p:nvCxnSpPr>
        <p:spPr>
          <a:xfrm>
            <a:off x="7616743" y="1661030"/>
            <a:ext cx="0" cy="3825373"/>
          </a:xfrm>
          <a:prstGeom prst="line">
            <a:avLst/>
          </a:prstGeom>
          <a:ln w="19050">
            <a:solidFill>
              <a:srgbClr val="002068"/>
            </a:solidFill>
            <a:prstDash val="sysDash"/>
          </a:ln>
        </p:spPr>
        <p:style>
          <a:lnRef idx="1">
            <a:schemeClr val="accent1"/>
          </a:lnRef>
          <a:fillRef idx="0">
            <a:schemeClr val="accent1"/>
          </a:fillRef>
          <a:effectRef idx="0">
            <a:schemeClr val="accent1"/>
          </a:effectRef>
          <a:fontRef idx="minor">
            <a:schemeClr val="tx1"/>
          </a:fontRef>
        </p:style>
      </p:cxnSp>
      <p:cxnSp>
        <p:nvCxnSpPr>
          <p:cNvPr id="21" name="Conector recto 20">
            <a:extLst>
              <a:ext uri="{FF2B5EF4-FFF2-40B4-BE49-F238E27FC236}">
                <a16:creationId xmlns:a16="http://schemas.microsoft.com/office/drawing/2014/main" id="{F660C112-0B6A-101B-C6B9-114AD483218C}"/>
              </a:ext>
            </a:extLst>
          </p:cNvPr>
          <p:cNvCxnSpPr>
            <a:cxnSpLocks/>
          </p:cNvCxnSpPr>
          <p:nvPr/>
        </p:nvCxnSpPr>
        <p:spPr>
          <a:xfrm>
            <a:off x="4214180" y="1656197"/>
            <a:ext cx="0" cy="3825373"/>
          </a:xfrm>
          <a:prstGeom prst="line">
            <a:avLst/>
          </a:prstGeom>
          <a:ln w="19050">
            <a:solidFill>
              <a:srgbClr val="002068"/>
            </a:solidFill>
            <a:prstDash val="sysDash"/>
          </a:ln>
        </p:spPr>
        <p:style>
          <a:lnRef idx="1">
            <a:schemeClr val="accent1"/>
          </a:lnRef>
          <a:fillRef idx="0">
            <a:schemeClr val="accent1"/>
          </a:fillRef>
          <a:effectRef idx="0">
            <a:schemeClr val="accent1"/>
          </a:effectRef>
          <a:fontRef idx="minor">
            <a:schemeClr val="tx1"/>
          </a:fontRef>
        </p:style>
      </p:cxnSp>
      <p:cxnSp>
        <p:nvCxnSpPr>
          <p:cNvPr id="26" name="Conector recto 25">
            <a:extLst>
              <a:ext uri="{FF2B5EF4-FFF2-40B4-BE49-F238E27FC236}">
                <a16:creationId xmlns:a16="http://schemas.microsoft.com/office/drawing/2014/main" id="{19442177-412E-995F-EC83-F598F4E703C2}"/>
              </a:ext>
            </a:extLst>
          </p:cNvPr>
          <p:cNvCxnSpPr>
            <a:cxnSpLocks/>
          </p:cNvCxnSpPr>
          <p:nvPr/>
        </p:nvCxnSpPr>
        <p:spPr>
          <a:xfrm flipH="1" flipV="1">
            <a:off x="161844" y="1654873"/>
            <a:ext cx="809245" cy="6157"/>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29" name="Conector recto 28">
            <a:extLst>
              <a:ext uri="{FF2B5EF4-FFF2-40B4-BE49-F238E27FC236}">
                <a16:creationId xmlns:a16="http://schemas.microsoft.com/office/drawing/2014/main" id="{F258C0D1-1B30-52B0-2374-9ADF7355F339}"/>
              </a:ext>
            </a:extLst>
          </p:cNvPr>
          <p:cNvCxnSpPr>
            <a:cxnSpLocks/>
          </p:cNvCxnSpPr>
          <p:nvPr/>
        </p:nvCxnSpPr>
        <p:spPr>
          <a:xfrm flipH="1">
            <a:off x="7179267" y="1641242"/>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32" name="Conector recto 31">
            <a:extLst>
              <a:ext uri="{FF2B5EF4-FFF2-40B4-BE49-F238E27FC236}">
                <a16:creationId xmlns:a16="http://schemas.microsoft.com/office/drawing/2014/main" id="{B54D8120-F516-4D83-9C11-E8D052C91B36}"/>
              </a:ext>
            </a:extLst>
          </p:cNvPr>
          <p:cNvCxnSpPr>
            <a:cxnSpLocks/>
          </p:cNvCxnSpPr>
          <p:nvPr/>
        </p:nvCxnSpPr>
        <p:spPr>
          <a:xfrm flipH="1">
            <a:off x="3527519" y="1670455"/>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cxnSp>
        <p:nvCxnSpPr>
          <p:cNvPr id="33" name="Conector recto 32">
            <a:extLst>
              <a:ext uri="{FF2B5EF4-FFF2-40B4-BE49-F238E27FC236}">
                <a16:creationId xmlns:a16="http://schemas.microsoft.com/office/drawing/2014/main" id="{EE067ABA-BCE0-4A8F-09C8-4E799032BA18}"/>
              </a:ext>
            </a:extLst>
          </p:cNvPr>
          <p:cNvCxnSpPr>
            <a:cxnSpLocks/>
          </p:cNvCxnSpPr>
          <p:nvPr/>
        </p:nvCxnSpPr>
        <p:spPr>
          <a:xfrm flipH="1">
            <a:off x="10831014" y="1643162"/>
            <a:ext cx="1081595" cy="1254"/>
          </a:xfrm>
          <a:prstGeom prst="line">
            <a:avLst/>
          </a:prstGeom>
          <a:ln w="19050">
            <a:solidFill>
              <a:srgbClr val="002068"/>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1">
            <a:extLst>
              <a:ext uri="{FF2B5EF4-FFF2-40B4-BE49-F238E27FC236}">
                <a16:creationId xmlns:a16="http://schemas.microsoft.com/office/drawing/2014/main" id="{DA58EAE3-9DBE-6161-7727-F71F5CA8E43A}"/>
              </a:ext>
            </a:extLst>
          </p:cNvPr>
          <p:cNvSpPr>
            <a:spLocks noChangeArrowheads="1"/>
          </p:cNvSpPr>
          <p:nvPr/>
        </p:nvSpPr>
        <p:spPr bwMode="auto">
          <a:xfrm>
            <a:off x="728842" y="2325037"/>
            <a:ext cx="3085479" cy="34008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just">
              <a:buSzPct val="100000"/>
            </a:pPr>
            <a:r>
              <a:rPr lang="es-ES" altLang="es-EC" sz="1300" dirty="0">
                <a:solidFill>
                  <a:srgbClr val="252525"/>
                </a:solidFill>
                <a:ea typeface="+mn-ea"/>
                <a:cs typeface="Arial" panose="020B0604020202020204" pitchFamily="34" charset="0"/>
              </a:rPr>
              <a:t>Informar de manera recurrente al comité de transparencia, qué otro tipo de información conforme identificación de datos y análisis correspondiente, que contenga los datos de los servidores de la unidad de Inteligencia no debe ser publicada, bajo el contexto de la Ley Orgánica de Transparencia y Acceso a la Información Pública y Ley Orgánica de Inteligencia</a:t>
            </a:r>
            <a:r>
              <a:rPr lang="es-ES" altLang="es-EC" sz="1300" b="1" dirty="0">
                <a:solidFill>
                  <a:srgbClr val="252525"/>
                </a:solidFill>
                <a:ea typeface="+mn-ea"/>
                <a:cs typeface="Arial" panose="020B0604020202020204" pitchFamily="34" charset="0"/>
              </a:rPr>
              <a:t>.</a:t>
            </a:r>
          </a:p>
          <a:p>
            <a:pPr algn="just">
              <a:buSzPct val="100000"/>
            </a:pPr>
            <a:endParaRPr lang="es-ES" altLang="es-EC" sz="1300" b="1" dirty="0">
              <a:solidFill>
                <a:srgbClr val="252525"/>
              </a:solidFill>
              <a:ea typeface="+mn-ea"/>
              <a:cs typeface="Arial" panose="020B0604020202020204" pitchFamily="34" charset="0"/>
            </a:endParaRPr>
          </a:p>
          <a:p>
            <a:pPr algn="just">
              <a:buSzPct val="100000"/>
            </a:pPr>
            <a:r>
              <a:rPr lang="es-EC" altLang="es-EC" sz="1300" b="1" dirty="0">
                <a:solidFill>
                  <a:srgbClr val="252525"/>
                </a:solidFill>
                <a:cs typeface="Arial" panose="020B0604020202020204" pitchFamily="34" charset="0"/>
              </a:rPr>
              <a:t>Fecha: </a:t>
            </a:r>
            <a:r>
              <a:rPr lang="es-EC" altLang="es-EC" sz="1300" dirty="0">
                <a:solidFill>
                  <a:srgbClr val="252525"/>
                </a:solidFill>
                <a:cs typeface="Arial" panose="020B0604020202020204" pitchFamily="34" charset="0"/>
              </a:rPr>
              <a:t>Mensualmente de manera recurrente en cada Comité de Transparencia.</a:t>
            </a:r>
            <a:endParaRPr lang="es-EC" altLang="es-EC" sz="1300" dirty="0">
              <a:solidFill>
                <a:schemeClr val="accent1">
                  <a:lumMod val="75000"/>
                </a:schemeClr>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a:p>
            <a:pPr algn="just">
              <a:lnSpc>
                <a:spcPct val="115000"/>
              </a:lnSpc>
              <a:buSzPct val="100000"/>
            </a:pPr>
            <a:endParaRPr lang="es-EC" altLang="es-EC" sz="1300" dirty="0">
              <a:solidFill>
                <a:srgbClr val="767171"/>
              </a:solidFill>
              <a:cs typeface="Arial" panose="020B0604020202020204" pitchFamily="34" charset="0"/>
            </a:endParaRPr>
          </a:p>
        </p:txBody>
      </p:sp>
      <p:sp>
        <p:nvSpPr>
          <p:cNvPr id="3" name="Rectangle 9">
            <a:extLst>
              <a:ext uri="{FF2B5EF4-FFF2-40B4-BE49-F238E27FC236}">
                <a16:creationId xmlns:a16="http://schemas.microsoft.com/office/drawing/2014/main" id="{43808E78-DF23-CE6D-822F-37F3FE08AA4C}"/>
              </a:ext>
            </a:extLst>
          </p:cNvPr>
          <p:cNvSpPr>
            <a:spLocks noChangeArrowheads="1"/>
          </p:cNvSpPr>
          <p:nvPr/>
        </p:nvSpPr>
        <p:spPr bwMode="auto">
          <a:xfrm>
            <a:off x="4836936" y="2394450"/>
            <a:ext cx="2099195" cy="15327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ctr">
              <a:buSzPct val="100000"/>
            </a:pPr>
            <a:r>
              <a:rPr lang="es-EC" altLang="es-EC" sz="1300" b="1" i="1" dirty="0">
                <a:solidFill>
                  <a:srgbClr val="252525"/>
                </a:solidFill>
                <a:cs typeface="Arial" panose="020B0604020202020204" pitchFamily="34" charset="0"/>
              </a:rPr>
              <a:t>Responsable: </a:t>
            </a:r>
            <a:r>
              <a:rPr lang="es-EC" altLang="es-EC" sz="1300" dirty="0">
                <a:solidFill>
                  <a:srgbClr val="252525"/>
                </a:solidFill>
                <a:cs typeface="Arial" panose="020B0604020202020204" pitchFamily="34" charset="0"/>
              </a:rPr>
              <a:t>Departamento de Inteligencia Tributaria</a:t>
            </a:r>
          </a:p>
          <a:p>
            <a:pPr algn="ctr">
              <a:buSzPct val="100000"/>
            </a:pPr>
            <a:endParaRPr lang="es-EC" altLang="es-EC" sz="1300" dirty="0">
              <a:solidFill>
                <a:srgbClr val="252525"/>
              </a:solidFill>
              <a:cs typeface="Arial" panose="020B0604020202020204" pitchFamily="34" charset="0"/>
            </a:endParaRPr>
          </a:p>
          <a:p>
            <a:pPr algn="ctr">
              <a:lnSpc>
                <a:spcPct val="115000"/>
              </a:lnSpc>
              <a:buSzPct val="100000"/>
            </a:pPr>
            <a:endParaRPr lang="es-EC" altLang="es-EC" sz="1300" dirty="0">
              <a:solidFill>
                <a:srgbClr val="252525"/>
              </a:solidFill>
              <a:cs typeface="Arial" panose="020B0604020202020204" pitchFamily="34" charset="0"/>
            </a:endParaRPr>
          </a:p>
          <a:p>
            <a:pPr algn="ctr">
              <a:lnSpc>
                <a:spcPct val="115000"/>
              </a:lnSpc>
              <a:buSzPct val="100000"/>
            </a:pPr>
            <a:endParaRPr lang="es-EC" altLang="es-EC" sz="1300" i="1" dirty="0">
              <a:solidFill>
                <a:srgbClr val="252525"/>
              </a:solidFill>
              <a:cs typeface="Arial" panose="020B0604020202020204" pitchFamily="34" charset="0"/>
            </a:endParaRPr>
          </a:p>
          <a:p>
            <a:pPr algn="ctr">
              <a:lnSpc>
                <a:spcPct val="115000"/>
              </a:lnSpc>
              <a:buSzPct val="100000"/>
            </a:pPr>
            <a:endParaRPr lang="es-EC" altLang="es-EC" sz="1300" i="1" dirty="0">
              <a:solidFill>
                <a:srgbClr val="252525"/>
              </a:solidFill>
              <a:cs typeface="Arial" panose="020B0604020202020204" pitchFamily="34" charset="0"/>
            </a:endParaRPr>
          </a:p>
          <a:p>
            <a:pPr algn="ctr">
              <a:lnSpc>
                <a:spcPct val="115000"/>
              </a:lnSpc>
              <a:buSzPct val="100000"/>
            </a:pPr>
            <a:endParaRPr lang="es-EC" altLang="es-EC" sz="1300" i="1" dirty="0">
              <a:solidFill>
                <a:srgbClr val="252525"/>
              </a:solidFill>
              <a:cs typeface="Arial" panose="020B0604020202020204" pitchFamily="34" charset="0"/>
            </a:endParaRPr>
          </a:p>
        </p:txBody>
      </p:sp>
      <p:sp>
        <p:nvSpPr>
          <p:cNvPr id="4" name="Rectangle 10">
            <a:extLst>
              <a:ext uri="{FF2B5EF4-FFF2-40B4-BE49-F238E27FC236}">
                <a16:creationId xmlns:a16="http://schemas.microsoft.com/office/drawing/2014/main" id="{D32DD6C3-1290-447E-C7F2-3347514EEDAC}"/>
              </a:ext>
            </a:extLst>
          </p:cNvPr>
          <p:cNvSpPr>
            <a:spLocks noChangeArrowheads="1"/>
          </p:cNvSpPr>
          <p:nvPr/>
        </p:nvSpPr>
        <p:spPr bwMode="auto">
          <a:xfrm>
            <a:off x="7720064" y="2225526"/>
            <a:ext cx="3909791" cy="2989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4994" tIns="22497" rIns="44994" bIns="22497"/>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Lst>
              <a:defRPr>
                <a:solidFill>
                  <a:schemeClr val="bg1"/>
                </a:solidFill>
                <a:latin typeface="Arial" panose="020B0604020202020204" pitchFamily="34" charset="0"/>
                <a:ea typeface="Microsoft YaHei" panose="020B0503020204020204" pitchFamily="34" charset="-122"/>
              </a:defRPr>
            </a:lvl9pPr>
          </a:lstStyle>
          <a:p>
            <a:pPr algn="jus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altLang="es-EC" sz="1300" dirty="0">
                <a:solidFill>
                  <a:srgbClr val="252525"/>
                </a:solidFill>
                <a:ea typeface="+mn-ea"/>
                <a:cs typeface="Arial" panose="020B0604020202020204" pitchFamily="34" charset="0"/>
              </a:rPr>
              <a:t>Desde el Departamento de Inteligencia Tributaria en el presente Comité, debe comunicar si se ha identificado información relacionada a los servidores del Departamento que no deba ser publicada en Transparencia bajo el contexto de la Ley Orgánica de Transparencia y Acceso a la Información Pública y Ley Orgánica de Inteligencia.</a:t>
            </a:r>
            <a:endParaRPr lang="es-EC" altLang="es-EC" sz="1300" dirty="0">
              <a:solidFill>
                <a:srgbClr val="252525"/>
              </a:solidFill>
              <a:ea typeface="+mn-ea"/>
              <a:cs typeface="Arial" panose="020B0604020202020204" pitchFamily="34" charset="0"/>
            </a:endParaRPr>
          </a:p>
        </p:txBody>
      </p:sp>
      <p:sp>
        <p:nvSpPr>
          <p:cNvPr id="5" name="Google Shape;119;p4">
            <a:extLst>
              <a:ext uri="{FF2B5EF4-FFF2-40B4-BE49-F238E27FC236}">
                <a16:creationId xmlns:a16="http://schemas.microsoft.com/office/drawing/2014/main" id="{2A5D3A6B-AC9B-A6F9-020A-5E08C2A8859B}"/>
              </a:ext>
            </a:extLst>
          </p:cNvPr>
          <p:cNvSpPr txBox="1"/>
          <p:nvPr/>
        </p:nvSpPr>
        <p:spPr>
          <a:xfrm>
            <a:off x="971089" y="162291"/>
            <a:ext cx="5275385" cy="646290"/>
          </a:xfrm>
          <a:prstGeom prst="rect">
            <a:avLst/>
          </a:prstGeom>
          <a:noFill/>
          <a:ln>
            <a:noFill/>
          </a:ln>
        </p:spPr>
        <p:txBody>
          <a:bodyPr spcFirstLastPara="1" wrap="square" lIns="91425" tIns="45700" rIns="91425" bIns="45700" anchor="t" anchorCtr="0">
            <a:spAutoFit/>
          </a:bodyPr>
          <a:lstStyle/>
          <a:p>
            <a:pPr>
              <a:buFont typeface="Arial" panose="020B0604020202020204" pitchFamily="34" charset="0"/>
              <a:buNone/>
            </a:pPr>
            <a:r>
              <a:rPr lang="es-EC" altLang="es-EC" sz="3600" b="1" dirty="0">
                <a:solidFill>
                  <a:schemeClr val="accent1"/>
                </a:solidFill>
                <a:latin typeface="Barlow Condensed Medium" panose="00000606000000000000" pitchFamily="2" charset="0"/>
                <a:cs typeface="Arial" panose="020B0604020202020204" pitchFamily="34" charset="0"/>
              </a:rPr>
              <a:t>Compromisos</a:t>
            </a:r>
            <a:r>
              <a:rPr lang="es-EC" altLang="es-EC" sz="2800" b="1" dirty="0">
                <a:solidFill>
                  <a:schemeClr val="accent1"/>
                </a:solidFill>
                <a:latin typeface="Barlow Condensed Medium" panose="00000606000000000000" pitchFamily="2" charset="0"/>
                <a:cs typeface="Arial" panose="020B0604020202020204" pitchFamily="34" charset="0"/>
              </a:rPr>
              <a:t> </a:t>
            </a:r>
            <a:r>
              <a:rPr lang="es-EC" altLang="es-EC" sz="3600" b="1" dirty="0">
                <a:solidFill>
                  <a:schemeClr val="accent1"/>
                </a:solidFill>
                <a:latin typeface="Barlow Condensed Medium" panose="00000606000000000000" pitchFamily="2" charset="0"/>
                <a:cs typeface="Arial" panose="020B0604020202020204" pitchFamily="34" charset="0"/>
              </a:rPr>
              <a:t>recurrentes:</a:t>
            </a:r>
            <a:endParaRPr lang="es-EC" altLang="es-EC" sz="3600" b="1"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3318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8">
          <a:extLst>
            <a:ext uri="{FF2B5EF4-FFF2-40B4-BE49-F238E27FC236}">
              <a16:creationId xmlns:a16="http://schemas.microsoft.com/office/drawing/2014/main" id="{5604376A-FE30-39DF-244E-C2934D6DAD87}"/>
            </a:ext>
          </a:extLst>
        </p:cNvPr>
        <p:cNvGrpSpPr/>
        <p:nvPr/>
      </p:nvGrpSpPr>
      <p:grpSpPr>
        <a:xfrm>
          <a:off x="0" y="0"/>
          <a:ext cx="0" cy="0"/>
          <a:chOff x="0" y="0"/>
          <a:chExt cx="0" cy="0"/>
        </a:xfrm>
      </p:grpSpPr>
      <p:sp>
        <p:nvSpPr>
          <p:cNvPr id="5" name="Paralelogramo 4">
            <a:extLst>
              <a:ext uri="{FF2B5EF4-FFF2-40B4-BE49-F238E27FC236}">
                <a16:creationId xmlns:a16="http://schemas.microsoft.com/office/drawing/2014/main" id="{76067A22-36A2-E5F6-92DC-56F7E03636B4}"/>
              </a:ext>
            </a:extLst>
          </p:cNvPr>
          <p:cNvSpPr/>
          <p:nvPr/>
        </p:nvSpPr>
        <p:spPr>
          <a:xfrm>
            <a:off x="3081528" y="2224537"/>
            <a:ext cx="6789421" cy="1248153"/>
          </a:xfrm>
          <a:prstGeom prst="parallelogram">
            <a:avLst/>
          </a:prstGeom>
          <a:solidFill>
            <a:srgbClr val="FFC7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 name="CuadroTexto 2">
            <a:extLst>
              <a:ext uri="{FF2B5EF4-FFF2-40B4-BE49-F238E27FC236}">
                <a16:creationId xmlns:a16="http://schemas.microsoft.com/office/drawing/2014/main" id="{658CE422-B291-3AFE-5647-C17AD8FF5947}"/>
              </a:ext>
            </a:extLst>
          </p:cNvPr>
          <p:cNvSpPr txBox="1"/>
          <p:nvPr/>
        </p:nvSpPr>
        <p:spPr>
          <a:xfrm>
            <a:off x="2321051" y="2208853"/>
            <a:ext cx="8461248" cy="1384995"/>
          </a:xfrm>
          <a:prstGeom prst="rect">
            <a:avLst/>
          </a:prstGeom>
          <a:noFill/>
        </p:spPr>
        <p:txBody>
          <a:bodyPr wrap="square" rtlCol="0">
            <a:spAutoFit/>
          </a:bodyPr>
          <a:lstStyle/>
          <a:p>
            <a:pPr algn="ctr"/>
            <a:r>
              <a:rPr lang="es-ES" sz="3400" b="1" i="1" dirty="0">
                <a:solidFill>
                  <a:srgbClr val="2D2D93"/>
                </a:solidFill>
                <a:latin typeface="Arial" panose="020B0604020202020204" pitchFamily="34" charset="0"/>
                <a:cs typeface="Arial" panose="020B0604020202020204" pitchFamily="34" charset="0"/>
              </a:rPr>
              <a:t>2. Revisión de matrices en cumplimiento a la LOTAIP</a:t>
            </a:r>
            <a:endParaRPr lang="es-EC" altLang="es-EC" sz="2800" b="1" i="1" dirty="0">
              <a:solidFill>
                <a:srgbClr val="2D2D93"/>
              </a:solidFill>
              <a:latin typeface="Arial" panose="020B0604020202020204" pitchFamily="34" charset="0"/>
              <a:cs typeface="Arial" panose="020B0604020202020204" pitchFamily="34" charset="0"/>
            </a:endParaRPr>
          </a:p>
          <a:p>
            <a:pPr algn="ctr"/>
            <a:endParaRPr lang="es-ES" sz="1600" b="1" i="1" dirty="0">
              <a:solidFill>
                <a:srgbClr val="2D2D9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473342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6831</TotalTime>
  <Words>2286</Words>
  <Application>Microsoft Office PowerPoint</Application>
  <PresentationFormat>Panorámica</PresentationFormat>
  <Paragraphs>318</Paragraphs>
  <Slides>16</Slides>
  <Notes>15</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16</vt:i4>
      </vt:variant>
    </vt:vector>
  </HeadingPairs>
  <TitlesOfParts>
    <vt:vector size="26" baseType="lpstr">
      <vt:lpstr>Aptos</vt:lpstr>
      <vt:lpstr>Aptos Narrow</vt:lpstr>
      <vt:lpstr>Arial</vt:lpstr>
      <vt:lpstr>Barlow Condensed Medium</vt:lpstr>
      <vt:lpstr>Calibri</vt:lpstr>
      <vt:lpstr>Calibri Light</vt:lpstr>
      <vt:lpstr>Montserrat</vt:lpstr>
      <vt:lpstr>Times New Roman</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Microsoft Office User</dc:creator>
  <cp:lastModifiedBy>Villarroel Moscoso, Pamela Tamara</cp:lastModifiedBy>
  <cp:revision>106</cp:revision>
  <dcterms:created xsi:type="dcterms:W3CDTF">2025-06-03T13:46:12Z</dcterms:created>
  <dcterms:modified xsi:type="dcterms:W3CDTF">2026-04-10T14:03:29Z</dcterms:modified>
</cp:coreProperties>
</file>