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3" r:id="rId2"/>
    <p:sldId id="267" r:id="rId3"/>
    <p:sldId id="269" r:id="rId4"/>
    <p:sldId id="270" r:id="rId5"/>
    <p:sldId id="271" r:id="rId6"/>
    <p:sldId id="272" r:id="rId7"/>
    <p:sldId id="273" r:id="rId8"/>
    <p:sldId id="274" r:id="rId9"/>
    <p:sldId id="268" r:id="rId10"/>
  </p:sldIdLst>
  <p:sldSz cx="9144000" cy="5143500" type="screen16x9"/>
  <p:notesSz cx="6858000" cy="9144000"/>
  <p:defaultTextStyle>
    <a:defPPr>
      <a:defRPr lang="es-ES_tradnl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60"/>
    <p:restoredTop sz="94694"/>
  </p:normalViewPr>
  <p:slideViewPr>
    <p:cSldViewPr snapToGrid="0" snapToObjects="1">
      <p:cViewPr varScale="1">
        <p:scale>
          <a:sx n="90" d="100"/>
          <a:sy n="90" d="100"/>
        </p:scale>
        <p:origin x="6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_tradnl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73B44-3279-0143-9570-1E584C5A7ED4}" type="datetimeFigureOut">
              <a:rPr lang="es-ES_tradnl" smtClean="0"/>
              <a:t>19/05/2024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1855-1C5B-3741-9175-CD39F99CFDC9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73B44-3279-0143-9570-1E584C5A7ED4}" type="datetimeFigureOut">
              <a:rPr lang="es-ES_tradnl" smtClean="0"/>
              <a:t>19/05/2024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1855-1C5B-3741-9175-CD39F99CFDC9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73B44-3279-0143-9570-1E584C5A7ED4}" type="datetimeFigureOut">
              <a:rPr lang="es-ES_tradnl" smtClean="0"/>
              <a:t>19/05/2024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1855-1C5B-3741-9175-CD39F99CFDC9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73B44-3279-0143-9570-1E584C5A7ED4}" type="datetimeFigureOut">
              <a:rPr lang="es-ES_tradnl" smtClean="0"/>
              <a:t>19/05/2024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1855-1C5B-3741-9175-CD39F99CFDC9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73B44-3279-0143-9570-1E584C5A7ED4}" type="datetimeFigureOut">
              <a:rPr lang="es-ES_tradnl" smtClean="0"/>
              <a:t>19/05/2024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1855-1C5B-3741-9175-CD39F99CFDC9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73B44-3279-0143-9570-1E584C5A7ED4}" type="datetimeFigureOut">
              <a:rPr lang="es-ES_tradnl" smtClean="0"/>
              <a:t>19/05/2024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1855-1C5B-3741-9175-CD39F99CFDC9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73B44-3279-0143-9570-1E584C5A7ED4}" type="datetimeFigureOut">
              <a:rPr lang="es-ES_tradnl" smtClean="0"/>
              <a:t>19/05/2024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1855-1C5B-3741-9175-CD39F99CFDC9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73B44-3279-0143-9570-1E584C5A7ED4}" type="datetimeFigureOut">
              <a:rPr lang="es-ES_tradnl" smtClean="0"/>
              <a:t>19/05/2024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1855-1C5B-3741-9175-CD39F99CFDC9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73B44-3279-0143-9570-1E584C5A7ED4}" type="datetimeFigureOut">
              <a:rPr lang="es-ES_tradnl" smtClean="0"/>
              <a:t>19/05/2024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1855-1C5B-3741-9175-CD39F99CFDC9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73B44-3279-0143-9570-1E584C5A7ED4}" type="datetimeFigureOut">
              <a:rPr lang="es-ES_tradnl" smtClean="0"/>
              <a:t>19/05/2024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1855-1C5B-3741-9175-CD39F99CFDC9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_tradnl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73B44-3279-0143-9570-1E584C5A7ED4}" type="datetimeFigureOut">
              <a:rPr lang="es-ES_tradnl" smtClean="0"/>
              <a:t>19/05/2024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1855-1C5B-3741-9175-CD39F99CFDC9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73B44-3279-0143-9570-1E584C5A7ED4}" type="datetimeFigureOut">
              <a:rPr lang="es-ES_tradnl" smtClean="0"/>
              <a:t>19/05/2024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D01855-1C5B-3741-9175-CD39F99CFDC9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12435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manya@espol.edu.ec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DAAAB4E-28D9-4F4E-A60A-A2FDC310E2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506112"/>
            <a:ext cx="7886700" cy="3576789"/>
          </a:xfrm>
        </p:spPr>
        <p:txBody>
          <a:bodyPr>
            <a:normAutofit fontScale="77500" lnSpcReduction="20000"/>
          </a:bodyPr>
          <a:lstStyle/>
          <a:p>
            <a:pPr marL="308610" marR="5080" indent="-296545" algn="ctr">
              <a:lnSpc>
                <a:spcPts val="4750"/>
              </a:lnSpc>
              <a:spcBef>
                <a:spcPts val="695"/>
              </a:spcBef>
              <a:buNone/>
            </a:pPr>
            <a:r>
              <a:rPr lang="es-EC" sz="6300" b="1" spc="-60" dirty="0">
                <a:solidFill>
                  <a:srgbClr val="244278"/>
                </a:solidFill>
                <a:latin typeface="Calibri Light"/>
                <a:ea typeface="+mj-ea"/>
                <a:cs typeface="Calibri Light"/>
              </a:rPr>
              <a:t>PONENCIA</a:t>
            </a:r>
          </a:p>
          <a:p>
            <a:pPr marL="0" marR="5080" indent="0" algn="ctr">
              <a:lnSpc>
                <a:spcPct val="100000"/>
              </a:lnSpc>
              <a:spcBef>
                <a:spcPts val="100"/>
              </a:spcBef>
              <a:buNone/>
            </a:pPr>
            <a:endParaRPr lang="es-EC" sz="4400" b="1" i="1" dirty="0">
              <a:latin typeface="Calibri"/>
              <a:cs typeface="Calibri"/>
            </a:endParaRPr>
          </a:p>
          <a:p>
            <a:pPr marL="0" marR="5080" indent="0" algn="ctr">
              <a:lnSpc>
                <a:spcPct val="100000"/>
              </a:lnSpc>
              <a:spcBef>
                <a:spcPts val="100"/>
              </a:spcBef>
              <a:buNone/>
            </a:pPr>
            <a:r>
              <a:rPr lang="es-ES" sz="3200" b="1" i="1" dirty="0">
                <a:latin typeface="Calibri"/>
                <a:cs typeface="Calibri"/>
              </a:rPr>
              <a:t>Limitación del Crédito Externo para fines tributarios</a:t>
            </a:r>
            <a:endParaRPr lang="es-ES" sz="2000" dirty="0">
              <a:latin typeface="Calibri"/>
              <a:cs typeface="Calibri"/>
            </a:endParaRPr>
          </a:p>
          <a:p>
            <a:pPr marL="1945639" marR="1987550" indent="-233679" algn="ctr">
              <a:lnSpc>
                <a:spcPct val="124800"/>
              </a:lnSpc>
            </a:pPr>
            <a:endParaRPr lang="es-ES" sz="2800" b="1" dirty="0">
              <a:latin typeface="Calibri"/>
              <a:cs typeface="Calibri"/>
            </a:endParaRPr>
          </a:p>
          <a:p>
            <a:pPr marL="1711960" marR="1987550" indent="0" algn="ctr">
              <a:lnSpc>
                <a:spcPct val="124800"/>
              </a:lnSpc>
              <a:buNone/>
            </a:pPr>
            <a:r>
              <a:rPr lang="es-ES" sz="2800" b="1" dirty="0">
                <a:latin typeface="Calibri"/>
                <a:cs typeface="Calibri"/>
              </a:rPr>
              <a:t>PhD. Marlon Manya Orellana</a:t>
            </a:r>
          </a:p>
          <a:p>
            <a:pPr marL="1711960" marR="1987550" indent="0" algn="ctr">
              <a:lnSpc>
                <a:spcPct val="124800"/>
              </a:lnSpc>
              <a:buNone/>
            </a:pPr>
            <a:r>
              <a:rPr lang="es-ES" sz="2800" b="1" dirty="0">
                <a:latin typeface="Calibri"/>
                <a:cs typeface="Calibri"/>
                <a:hlinkClick r:id="rId3"/>
              </a:rPr>
              <a:t>mmanya@espol.edu.ec</a:t>
            </a:r>
            <a:r>
              <a:rPr lang="es-ES" sz="2800" b="1" dirty="0">
                <a:latin typeface="Calibri"/>
                <a:cs typeface="Calibri"/>
              </a:rPr>
              <a:t> </a:t>
            </a:r>
          </a:p>
          <a:p>
            <a:pPr marL="1945639" marR="1987550" indent="-233679" algn="ctr">
              <a:lnSpc>
                <a:spcPct val="124800"/>
              </a:lnSpc>
            </a:pPr>
            <a:endParaRPr lang="es-ES" b="1" dirty="0">
              <a:latin typeface="Calibri"/>
              <a:cs typeface="Calibri"/>
            </a:endParaRPr>
          </a:p>
          <a:p>
            <a:pPr marL="1711960" marR="1987550" indent="0" algn="ctr">
              <a:lnSpc>
                <a:spcPct val="124800"/>
              </a:lnSpc>
              <a:buNone/>
            </a:pPr>
            <a:r>
              <a:rPr lang="es-ES" b="1" dirty="0">
                <a:latin typeface="Calibri"/>
                <a:cs typeface="Calibri"/>
              </a:rPr>
              <a:t>21 de mayo de 2024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241382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>
            <a:extLst>
              <a:ext uri="{FF2B5EF4-FFF2-40B4-BE49-F238E27FC236}">
                <a16:creationId xmlns:a16="http://schemas.microsoft.com/office/drawing/2014/main" id="{E631AB53-5A7E-4733-8CDE-7D6B222930A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72603" y="272945"/>
            <a:ext cx="5340894" cy="621965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308610" marR="5080" indent="-296545" algn="ctr">
              <a:lnSpc>
                <a:spcPts val="4750"/>
              </a:lnSpc>
              <a:spcBef>
                <a:spcPts val="695"/>
              </a:spcBef>
            </a:pPr>
            <a:r>
              <a:rPr lang="es-EC" sz="4400" b="1" spc="-60" dirty="0">
                <a:solidFill>
                  <a:srgbClr val="244278"/>
                </a:solidFill>
                <a:latin typeface="Calibri Light"/>
                <a:cs typeface="Calibri Light"/>
              </a:rPr>
              <a:t>ESQUEMAS</a:t>
            </a:r>
            <a:endParaRPr sz="4400" b="1" spc="-60" dirty="0">
              <a:solidFill>
                <a:srgbClr val="244278"/>
              </a:solidFill>
              <a:latin typeface="Calibri Light"/>
              <a:cs typeface="Calibri Light"/>
            </a:endParaRPr>
          </a:p>
        </p:txBody>
      </p:sp>
      <p:sp>
        <p:nvSpPr>
          <p:cNvPr id="5" name="object 4">
            <a:extLst>
              <a:ext uri="{FF2B5EF4-FFF2-40B4-BE49-F238E27FC236}">
                <a16:creationId xmlns:a16="http://schemas.microsoft.com/office/drawing/2014/main" id="{AC85CC13-6708-47E9-871E-EA7F0B971D9D}"/>
              </a:ext>
            </a:extLst>
          </p:cNvPr>
          <p:cNvSpPr txBox="1"/>
          <p:nvPr/>
        </p:nvSpPr>
        <p:spPr>
          <a:xfrm>
            <a:off x="194554" y="2279333"/>
            <a:ext cx="1578050" cy="1658146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6350">
              <a:spcBef>
                <a:spcPts val="50"/>
              </a:spcBef>
            </a:pPr>
            <a:r>
              <a:rPr lang="es-EC" sz="1200" b="1" spc="-60" dirty="0">
                <a:solidFill>
                  <a:srgbClr val="24427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Subcapitalización</a:t>
            </a:r>
          </a:p>
          <a:p>
            <a:pPr marL="6350">
              <a:spcBef>
                <a:spcPts val="50"/>
              </a:spcBef>
            </a:pPr>
            <a:endParaRPr lang="es-ES" sz="1200" dirty="0">
              <a:solidFill>
                <a:srgbClr val="0D0D0D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6350">
              <a:spcBef>
                <a:spcPts val="50"/>
              </a:spcBef>
            </a:pPr>
            <a:r>
              <a:rPr lang="es-ES" sz="1000" dirty="0">
                <a:solidFill>
                  <a:srgbClr val="0D0D0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Mayor deuda de una PR en una jurisdicción de baja tributación.</a:t>
            </a:r>
          </a:p>
          <a:p>
            <a:pPr marL="6350">
              <a:spcBef>
                <a:spcPts val="50"/>
              </a:spcBef>
            </a:pPr>
            <a:endParaRPr lang="es-ES" sz="1000" dirty="0">
              <a:solidFill>
                <a:srgbClr val="0D0D0D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6350">
              <a:spcBef>
                <a:spcPts val="50"/>
              </a:spcBef>
            </a:pPr>
            <a:r>
              <a:rPr lang="es-ES" sz="1000" b="0" i="0" dirty="0">
                <a:solidFill>
                  <a:srgbClr val="0D0D0D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Los pagos de intereses se deducen en la jurisdicción de alta tributación, reduciendo la BI.</a:t>
            </a:r>
            <a:endParaRPr sz="1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6" name="object 5">
            <a:extLst>
              <a:ext uri="{FF2B5EF4-FFF2-40B4-BE49-F238E27FC236}">
                <a16:creationId xmlns:a16="http://schemas.microsoft.com/office/drawing/2014/main" id="{1F58566D-CB9D-4338-A975-9BFE7A0EA373}"/>
              </a:ext>
            </a:extLst>
          </p:cNvPr>
          <p:cNvGrpSpPr/>
          <p:nvPr/>
        </p:nvGrpSpPr>
        <p:grpSpPr>
          <a:xfrm>
            <a:off x="514350" y="1108918"/>
            <a:ext cx="1272223" cy="519113"/>
            <a:chOff x="1028700" y="4102571"/>
            <a:chExt cx="2544445" cy="1038225"/>
          </a:xfrm>
        </p:grpSpPr>
        <p:sp>
          <p:nvSpPr>
            <p:cNvPr id="7" name="object 6">
              <a:extLst>
                <a:ext uri="{FF2B5EF4-FFF2-40B4-BE49-F238E27FC236}">
                  <a16:creationId xmlns:a16="http://schemas.microsoft.com/office/drawing/2014/main" id="{3136CFBC-7650-4E1D-8163-16EAFF7918CC}"/>
                </a:ext>
              </a:extLst>
            </p:cNvPr>
            <p:cNvSpPr/>
            <p:nvPr/>
          </p:nvSpPr>
          <p:spPr>
            <a:xfrm>
              <a:off x="1028687" y="4102581"/>
              <a:ext cx="2544445" cy="1038225"/>
            </a:xfrm>
            <a:custGeom>
              <a:avLst/>
              <a:gdLst/>
              <a:ahLst/>
              <a:cxnLst/>
              <a:rect l="l" t="t" r="r" b="b"/>
              <a:pathLst>
                <a:path w="2544445" h="1038225">
                  <a:moveTo>
                    <a:pt x="2543911" y="514324"/>
                  </a:moveTo>
                  <a:lnTo>
                    <a:pt x="2539974" y="499198"/>
                  </a:lnTo>
                  <a:lnTo>
                    <a:pt x="2525979" y="483463"/>
                  </a:lnTo>
                  <a:lnTo>
                    <a:pt x="2515832" y="475881"/>
                  </a:lnTo>
                  <a:lnTo>
                    <a:pt x="2293772" y="309829"/>
                  </a:lnTo>
                  <a:lnTo>
                    <a:pt x="2276487" y="301167"/>
                  </a:lnTo>
                  <a:lnTo>
                    <a:pt x="2262276" y="302514"/>
                  </a:lnTo>
                  <a:lnTo>
                    <a:pt x="2252649" y="313093"/>
                  </a:lnTo>
                  <a:lnTo>
                    <a:pt x="2249106" y="332168"/>
                  </a:lnTo>
                  <a:lnTo>
                    <a:pt x="2249106" y="475881"/>
                  </a:lnTo>
                  <a:lnTo>
                    <a:pt x="1113155" y="475881"/>
                  </a:lnTo>
                  <a:lnTo>
                    <a:pt x="1104900" y="459054"/>
                  </a:lnTo>
                  <a:lnTo>
                    <a:pt x="1104900" y="0"/>
                  </a:lnTo>
                  <a:lnTo>
                    <a:pt x="0" y="0"/>
                  </a:lnTo>
                  <a:lnTo>
                    <a:pt x="0" y="1038225"/>
                  </a:lnTo>
                  <a:lnTo>
                    <a:pt x="1104900" y="1038225"/>
                  </a:lnTo>
                  <a:lnTo>
                    <a:pt x="1104900" y="575322"/>
                  </a:lnTo>
                  <a:lnTo>
                    <a:pt x="1113155" y="558482"/>
                  </a:lnTo>
                  <a:lnTo>
                    <a:pt x="2248725" y="558482"/>
                  </a:lnTo>
                  <a:lnTo>
                    <a:pt x="2248725" y="701763"/>
                  </a:lnTo>
                  <a:lnTo>
                    <a:pt x="2252256" y="720839"/>
                  </a:lnTo>
                  <a:lnTo>
                    <a:pt x="2261870" y="731418"/>
                  </a:lnTo>
                  <a:lnTo>
                    <a:pt x="2276068" y="732764"/>
                  </a:lnTo>
                  <a:lnTo>
                    <a:pt x="2293353" y="724103"/>
                  </a:lnTo>
                  <a:lnTo>
                    <a:pt x="2514714" y="558482"/>
                  </a:lnTo>
                  <a:lnTo>
                    <a:pt x="2525979" y="550049"/>
                  </a:lnTo>
                  <a:lnTo>
                    <a:pt x="2539974" y="534784"/>
                  </a:lnTo>
                  <a:lnTo>
                    <a:pt x="2543911" y="519798"/>
                  </a:lnTo>
                  <a:lnTo>
                    <a:pt x="2543911" y="514324"/>
                  </a:lnTo>
                  <a:close/>
                </a:path>
              </a:pathLst>
            </a:custGeom>
            <a:solidFill>
              <a:srgbClr val="86E9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7">
              <a:extLst>
                <a:ext uri="{FF2B5EF4-FFF2-40B4-BE49-F238E27FC236}">
                  <a16:creationId xmlns:a16="http://schemas.microsoft.com/office/drawing/2014/main" id="{1597A60E-B4CA-4F82-ADE7-EDAA90D1B4AA}"/>
                </a:ext>
              </a:extLst>
            </p:cNvPr>
            <p:cNvSpPr/>
            <p:nvPr/>
          </p:nvSpPr>
          <p:spPr>
            <a:xfrm>
              <a:off x="1325370" y="4370658"/>
              <a:ext cx="523875" cy="500380"/>
            </a:xfrm>
            <a:custGeom>
              <a:avLst/>
              <a:gdLst/>
              <a:ahLst/>
              <a:cxnLst/>
              <a:rect l="l" t="t" r="r" b="b"/>
              <a:pathLst>
                <a:path w="523875" h="500379">
                  <a:moveTo>
                    <a:pt x="474434" y="425053"/>
                  </a:moveTo>
                  <a:lnTo>
                    <a:pt x="49381" y="425053"/>
                  </a:lnTo>
                  <a:lnTo>
                    <a:pt x="49381" y="400049"/>
                  </a:lnTo>
                  <a:lnTo>
                    <a:pt x="99387" y="350043"/>
                  </a:lnTo>
                  <a:lnTo>
                    <a:pt x="99387" y="212526"/>
                  </a:lnTo>
                  <a:lnTo>
                    <a:pt x="105512" y="168201"/>
                  </a:lnTo>
                  <a:lnTo>
                    <a:pt x="122762" y="128586"/>
                  </a:lnTo>
                  <a:lnTo>
                    <a:pt x="149451" y="95331"/>
                  </a:lnTo>
                  <a:lnTo>
                    <a:pt x="183893" y="70088"/>
                  </a:lnTo>
                  <a:lnTo>
                    <a:pt x="224403" y="54506"/>
                  </a:lnTo>
                  <a:lnTo>
                    <a:pt x="224403" y="37504"/>
                  </a:lnTo>
                  <a:lnTo>
                    <a:pt x="227344" y="22889"/>
                  </a:lnTo>
                  <a:lnTo>
                    <a:pt x="235373" y="10970"/>
                  </a:lnTo>
                  <a:lnTo>
                    <a:pt x="247292" y="2941"/>
                  </a:lnTo>
                  <a:lnTo>
                    <a:pt x="261907" y="0"/>
                  </a:lnTo>
                  <a:lnTo>
                    <a:pt x="276522" y="2941"/>
                  </a:lnTo>
                  <a:lnTo>
                    <a:pt x="288442" y="10970"/>
                  </a:lnTo>
                  <a:lnTo>
                    <a:pt x="296470" y="22889"/>
                  </a:lnTo>
                  <a:lnTo>
                    <a:pt x="299412" y="37504"/>
                  </a:lnTo>
                  <a:lnTo>
                    <a:pt x="299412" y="54506"/>
                  </a:lnTo>
                  <a:lnTo>
                    <a:pt x="339921" y="70088"/>
                  </a:lnTo>
                  <a:lnTo>
                    <a:pt x="374363" y="95331"/>
                  </a:lnTo>
                  <a:lnTo>
                    <a:pt x="401053" y="128586"/>
                  </a:lnTo>
                  <a:lnTo>
                    <a:pt x="418303" y="168201"/>
                  </a:lnTo>
                  <a:lnTo>
                    <a:pt x="424428" y="212526"/>
                  </a:lnTo>
                  <a:lnTo>
                    <a:pt x="424428" y="350043"/>
                  </a:lnTo>
                  <a:lnTo>
                    <a:pt x="474434" y="400049"/>
                  </a:lnTo>
                  <a:lnTo>
                    <a:pt x="474434" y="425053"/>
                  </a:lnTo>
                  <a:close/>
                </a:path>
                <a:path w="523875" h="500379">
                  <a:moveTo>
                    <a:pt x="50006" y="200024"/>
                  </a:moveTo>
                  <a:lnTo>
                    <a:pt x="0" y="200024"/>
                  </a:lnTo>
                  <a:lnTo>
                    <a:pt x="6417" y="153221"/>
                  </a:lnTo>
                  <a:lnTo>
                    <a:pt x="20678" y="109459"/>
                  </a:lnTo>
                  <a:lnTo>
                    <a:pt x="42044" y="69472"/>
                  </a:lnTo>
                  <a:lnTo>
                    <a:pt x="69776" y="33992"/>
                  </a:lnTo>
                  <a:lnTo>
                    <a:pt x="103137" y="3750"/>
                  </a:lnTo>
                  <a:lnTo>
                    <a:pt x="138892" y="39504"/>
                  </a:lnTo>
                  <a:lnTo>
                    <a:pt x="104083" y="70563"/>
                  </a:lnTo>
                  <a:lnTo>
                    <a:pt x="76822" y="108513"/>
                  </a:lnTo>
                  <a:lnTo>
                    <a:pt x="58374" y="152089"/>
                  </a:lnTo>
                  <a:lnTo>
                    <a:pt x="50006" y="200024"/>
                  </a:lnTo>
                  <a:close/>
                </a:path>
                <a:path w="523875" h="500379">
                  <a:moveTo>
                    <a:pt x="523815" y="200024"/>
                  </a:moveTo>
                  <a:lnTo>
                    <a:pt x="473809" y="200024"/>
                  </a:lnTo>
                  <a:lnTo>
                    <a:pt x="465442" y="152087"/>
                  </a:lnTo>
                  <a:lnTo>
                    <a:pt x="447009" y="108497"/>
                  </a:lnTo>
                  <a:lnTo>
                    <a:pt x="419784" y="70510"/>
                  </a:lnTo>
                  <a:lnTo>
                    <a:pt x="385048" y="39379"/>
                  </a:lnTo>
                  <a:lnTo>
                    <a:pt x="420677" y="3750"/>
                  </a:lnTo>
                  <a:lnTo>
                    <a:pt x="454038" y="33992"/>
                  </a:lnTo>
                  <a:lnTo>
                    <a:pt x="481771" y="69472"/>
                  </a:lnTo>
                  <a:lnTo>
                    <a:pt x="503136" y="109459"/>
                  </a:lnTo>
                  <a:lnTo>
                    <a:pt x="517397" y="153221"/>
                  </a:lnTo>
                  <a:lnTo>
                    <a:pt x="523815" y="200024"/>
                  </a:lnTo>
                  <a:close/>
                </a:path>
                <a:path w="523875" h="500379">
                  <a:moveTo>
                    <a:pt x="265408" y="500062"/>
                  </a:moveTo>
                  <a:lnTo>
                    <a:pt x="261907" y="500062"/>
                  </a:lnTo>
                  <a:lnTo>
                    <a:pt x="242438" y="496134"/>
                  </a:lnTo>
                  <a:lnTo>
                    <a:pt x="226543" y="485419"/>
                  </a:lnTo>
                  <a:lnTo>
                    <a:pt x="215829" y="469525"/>
                  </a:lnTo>
                  <a:lnTo>
                    <a:pt x="211901" y="450056"/>
                  </a:lnTo>
                  <a:lnTo>
                    <a:pt x="311913" y="450056"/>
                  </a:lnTo>
                  <a:lnTo>
                    <a:pt x="311913" y="457057"/>
                  </a:lnTo>
                  <a:lnTo>
                    <a:pt x="310538" y="463557"/>
                  </a:lnTo>
                  <a:lnTo>
                    <a:pt x="283619" y="495120"/>
                  </a:lnTo>
                  <a:lnTo>
                    <a:pt x="265408" y="50006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8">
            <a:extLst>
              <a:ext uri="{FF2B5EF4-FFF2-40B4-BE49-F238E27FC236}">
                <a16:creationId xmlns:a16="http://schemas.microsoft.com/office/drawing/2014/main" id="{9B95486C-66BE-4F75-A181-5B187A20F2BA}"/>
              </a:ext>
            </a:extLst>
          </p:cNvPr>
          <p:cNvGrpSpPr/>
          <p:nvPr/>
        </p:nvGrpSpPr>
        <p:grpSpPr>
          <a:xfrm>
            <a:off x="2225110" y="1108918"/>
            <a:ext cx="1272223" cy="519113"/>
            <a:chOff x="4450220" y="4102571"/>
            <a:chExt cx="2544445" cy="1038225"/>
          </a:xfrm>
        </p:grpSpPr>
        <p:sp>
          <p:nvSpPr>
            <p:cNvPr id="10" name="object 9">
              <a:extLst>
                <a:ext uri="{FF2B5EF4-FFF2-40B4-BE49-F238E27FC236}">
                  <a16:creationId xmlns:a16="http://schemas.microsoft.com/office/drawing/2014/main" id="{060FBDC7-A4CA-4FE6-AF24-31284CA6A24C}"/>
                </a:ext>
              </a:extLst>
            </p:cNvPr>
            <p:cNvSpPr/>
            <p:nvPr/>
          </p:nvSpPr>
          <p:spPr>
            <a:xfrm>
              <a:off x="4450220" y="4102581"/>
              <a:ext cx="2544445" cy="1038225"/>
            </a:xfrm>
            <a:custGeom>
              <a:avLst/>
              <a:gdLst/>
              <a:ahLst/>
              <a:cxnLst/>
              <a:rect l="l" t="t" r="r" b="b"/>
              <a:pathLst>
                <a:path w="2544445" h="1038225">
                  <a:moveTo>
                    <a:pt x="2543899" y="514324"/>
                  </a:moveTo>
                  <a:lnTo>
                    <a:pt x="2539962" y="499198"/>
                  </a:lnTo>
                  <a:lnTo>
                    <a:pt x="2525966" y="483463"/>
                  </a:lnTo>
                  <a:lnTo>
                    <a:pt x="2515819" y="475881"/>
                  </a:lnTo>
                  <a:lnTo>
                    <a:pt x="2293759" y="309829"/>
                  </a:lnTo>
                  <a:lnTo>
                    <a:pt x="2276475" y="301167"/>
                  </a:lnTo>
                  <a:lnTo>
                    <a:pt x="2262263" y="302514"/>
                  </a:lnTo>
                  <a:lnTo>
                    <a:pt x="2252637" y="313093"/>
                  </a:lnTo>
                  <a:lnTo>
                    <a:pt x="2249093" y="332168"/>
                  </a:lnTo>
                  <a:lnTo>
                    <a:pt x="2249093" y="475881"/>
                  </a:lnTo>
                  <a:lnTo>
                    <a:pt x="1113142" y="475881"/>
                  </a:lnTo>
                  <a:lnTo>
                    <a:pt x="1104900" y="459066"/>
                  </a:lnTo>
                  <a:lnTo>
                    <a:pt x="1104900" y="0"/>
                  </a:lnTo>
                  <a:lnTo>
                    <a:pt x="0" y="0"/>
                  </a:lnTo>
                  <a:lnTo>
                    <a:pt x="0" y="1038225"/>
                  </a:lnTo>
                  <a:lnTo>
                    <a:pt x="1104900" y="1038225"/>
                  </a:lnTo>
                  <a:lnTo>
                    <a:pt x="1104900" y="575310"/>
                  </a:lnTo>
                  <a:lnTo>
                    <a:pt x="1113142" y="558482"/>
                  </a:lnTo>
                  <a:lnTo>
                    <a:pt x="2248712" y="558482"/>
                  </a:lnTo>
                  <a:lnTo>
                    <a:pt x="2248712" y="701763"/>
                  </a:lnTo>
                  <a:lnTo>
                    <a:pt x="2252256" y="720839"/>
                  </a:lnTo>
                  <a:lnTo>
                    <a:pt x="2261857" y="731418"/>
                  </a:lnTo>
                  <a:lnTo>
                    <a:pt x="2276056" y="732764"/>
                  </a:lnTo>
                  <a:lnTo>
                    <a:pt x="2293340" y="724103"/>
                  </a:lnTo>
                  <a:lnTo>
                    <a:pt x="2514701" y="558482"/>
                  </a:lnTo>
                  <a:lnTo>
                    <a:pt x="2525966" y="550049"/>
                  </a:lnTo>
                  <a:lnTo>
                    <a:pt x="2539962" y="534784"/>
                  </a:lnTo>
                  <a:lnTo>
                    <a:pt x="2543899" y="519785"/>
                  </a:lnTo>
                  <a:lnTo>
                    <a:pt x="2543899" y="514324"/>
                  </a:lnTo>
                  <a:close/>
                </a:path>
              </a:pathLst>
            </a:custGeom>
            <a:solidFill>
              <a:srgbClr val="3DD9D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0">
              <a:extLst>
                <a:ext uri="{FF2B5EF4-FFF2-40B4-BE49-F238E27FC236}">
                  <a16:creationId xmlns:a16="http://schemas.microsoft.com/office/drawing/2014/main" id="{C8CC7D8C-8D80-46CE-8C6A-C5F90DDA881A}"/>
                </a:ext>
              </a:extLst>
            </p:cNvPr>
            <p:cNvSpPr/>
            <p:nvPr/>
          </p:nvSpPr>
          <p:spPr>
            <a:xfrm>
              <a:off x="4752451" y="4317751"/>
              <a:ext cx="521970" cy="595630"/>
            </a:xfrm>
            <a:custGeom>
              <a:avLst/>
              <a:gdLst/>
              <a:ahLst/>
              <a:cxnLst/>
              <a:rect l="l" t="t" r="r" b="b"/>
              <a:pathLst>
                <a:path w="521970" h="595629">
                  <a:moveTo>
                    <a:pt x="260746" y="173831"/>
                  </a:moveTo>
                  <a:lnTo>
                    <a:pt x="226938" y="166993"/>
                  </a:lnTo>
                  <a:lnTo>
                    <a:pt x="199308" y="148354"/>
                  </a:lnTo>
                  <a:lnTo>
                    <a:pt x="180669" y="120724"/>
                  </a:lnTo>
                  <a:lnTo>
                    <a:pt x="173831" y="86915"/>
                  </a:lnTo>
                  <a:lnTo>
                    <a:pt x="180669" y="53106"/>
                  </a:lnTo>
                  <a:lnTo>
                    <a:pt x="199308" y="25477"/>
                  </a:lnTo>
                  <a:lnTo>
                    <a:pt x="226938" y="6837"/>
                  </a:lnTo>
                  <a:lnTo>
                    <a:pt x="260746" y="0"/>
                  </a:lnTo>
                  <a:lnTo>
                    <a:pt x="294555" y="6837"/>
                  </a:lnTo>
                  <a:lnTo>
                    <a:pt x="322185" y="25477"/>
                  </a:lnTo>
                  <a:lnTo>
                    <a:pt x="340824" y="53106"/>
                  </a:lnTo>
                  <a:lnTo>
                    <a:pt x="347662" y="86915"/>
                  </a:lnTo>
                  <a:lnTo>
                    <a:pt x="340824" y="120724"/>
                  </a:lnTo>
                  <a:lnTo>
                    <a:pt x="322185" y="148354"/>
                  </a:lnTo>
                  <a:lnTo>
                    <a:pt x="294555" y="166993"/>
                  </a:lnTo>
                  <a:lnTo>
                    <a:pt x="260746" y="173831"/>
                  </a:lnTo>
                  <a:close/>
                </a:path>
                <a:path w="521970" h="595629">
                  <a:moveTo>
                    <a:pt x="260746" y="595227"/>
                  </a:moveTo>
                  <a:lnTo>
                    <a:pt x="224642" y="565538"/>
                  </a:lnTo>
                  <a:lnTo>
                    <a:pt x="185098" y="540336"/>
                  </a:lnTo>
                  <a:lnTo>
                    <a:pt x="142487" y="520027"/>
                  </a:lnTo>
                  <a:lnTo>
                    <a:pt x="97184" y="505017"/>
                  </a:lnTo>
                  <a:lnTo>
                    <a:pt x="49564" y="495713"/>
                  </a:lnTo>
                  <a:lnTo>
                    <a:pt x="0" y="492521"/>
                  </a:lnTo>
                  <a:lnTo>
                    <a:pt x="0" y="173831"/>
                  </a:lnTo>
                  <a:lnTo>
                    <a:pt x="49564" y="177022"/>
                  </a:lnTo>
                  <a:lnTo>
                    <a:pt x="97184" y="186326"/>
                  </a:lnTo>
                  <a:lnTo>
                    <a:pt x="142487" y="201336"/>
                  </a:lnTo>
                  <a:lnTo>
                    <a:pt x="185098" y="221645"/>
                  </a:lnTo>
                  <a:lnTo>
                    <a:pt x="224642" y="246847"/>
                  </a:lnTo>
                  <a:lnTo>
                    <a:pt x="260746" y="276536"/>
                  </a:lnTo>
                  <a:lnTo>
                    <a:pt x="521493" y="276536"/>
                  </a:lnTo>
                  <a:lnTo>
                    <a:pt x="521493" y="492521"/>
                  </a:lnTo>
                  <a:lnTo>
                    <a:pt x="471929" y="495713"/>
                  </a:lnTo>
                  <a:lnTo>
                    <a:pt x="424309" y="505017"/>
                  </a:lnTo>
                  <a:lnTo>
                    <a:pt x="379006" y="520027"/>
                  </a:lnTo>
                  <a:lnTo>
                    <a:pt x="336395" y="540336"/>
                  </a:lnTo>
                  <a:lnTo>
                    <a:pt x="296851" y="565538"/>
                  </a:lnTo>
                  <a:lnTo>
                    <a:pt x="260746" y="595227"/>
                  </a:lnTo>
                  <a:close/>
                </a:path>
                <a:path w="521970" h="595629">
                  <a:moveTo>
                    <a:pt x="521493" y="276536"/>
                  </a:moveTo>
                  <a:lnTo>
                    <a:pt x="260746" y="276536"/>
                  </a:lnTo>
                  <a:lnTo>
                    <a:pt x="296851" y="246847"/>
                  </a:lnTo>
                  <a:lnTo>
                    <a:pt x="336395" y="221645"/>
                  </a:lnTo>
                  <a:lnTo>
                    <a:pt x="379006" y="201336"/>
                  </a:lnTo>
                  <a:lnTo>
                    <a:pt x="424309" y="186326"/>
                  </a:lnTo>
                  <a:lnTo>
                    <a:pt x="471929" y="177022"/>
                  </a:lnTo>
                  <a:lnTo>
                    <a:pt x="521493" y="173831"/>
                  </a:lnTo>
                  <a:lnTo>
                    <a:pt x="521493" y="27653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" name="object 11">
            <a:extLst>
              <a:ext uri="{FF2B5EF4-FFF2-40B4-BE49-F238E27FC236}">
                <a16:creationId xmlns:a16="http://schemas.microsoft.com/office/drawing/2014/main" id="{B46FA92A-3597-469E-8566-7CCA031968D1}"/>
              </a:ext>
            </a:extLst>
          </p:cNvPr>
          <p:cNvGrpSpPr/>
          <p:nvPr/>
        </p:nvGrpSpPr>
        <p:grpSpPr>
          <a:xfrm>
            <a:off x="3935870" y="1108918"/>
            <a:ext cx="1272223" cy="519113"/>
            <a:chOff x="7871740" y="4102571"/>
            <a:chExt cx="2544445" cy="1038225"/>
          </a:xfrm>
        </p:grpSpPr>
        <p:sp>
          <p:nvSpPr>
            <p:cNvPr id="13" name="object 12">
              <a:extLst>
                <a:ext uri="{FF2B5EF4-FFF2-40B4-BE49-F238E27FC236}">
                  <a16:creationId xmlns:a16="http://schemas.microsoft.com/office/drawing/2014/main" id="{601C9D2D-F81C-4C7C-9ACB-F75BDDA3FC6A}"/>
                </a:ext>
              </a:extLst>
            </p:cNvPr>
            <p:cNvSpPr/>
            <p:nvPr/>
          </p:nvSpPr>
          <p:spPr>
            <a:xfrm>
              <a:off x="7871740" y="4102581"/>
              <a:ext cx="2544445" cy="1038225"/>
            </a:xfrm>
            <a:custGeom>
              <a:avLst/>
              <a:gdLst/>
              <a:ahLst/>
              <a:cxnLst/>
              <a:rect l="l" t="t" r="r" b="b"/>
              <a:pathLst>
                <a:path w="2544445" h="1038225">
                  <a:moveTo>
                    <a:pt x="2543899" y="514324"/>
                  </a:moveTo>
                  <a:lnTo>
                    <a:pt x="2515832" y="475881"/>
                  </a:lnTo>
                  <a:lnTo>
                    <a:pt x="2293759" y="309829"/>
                  </a:lnTo>
                  <a:lnTo>
                    <a:pt x="2276475" y="301167"/>
                  </a:lnTo>
                  <a:lnTo>
                    <a:pt x="2262263" y="302514"/>
                  </a:lnTo>
                  <a:lnTo>
                    <a:pt x="2252637" y="313093"/>
                  </a:lnTo>
                  <a:lnTo>
                    <a:pt x="2249093" y="332168"/>
                  </a:lnTo>
                  <a:lnTo>
                    <a:pt x="2249093" y="475881"/>
                  </a:lnTo>
                  <a:lnTo>
                    <a:pt x="1113142" y="475881"/>
                  </a:lnTo>
                  <a:lnTo>
                    <a:pt x="1104900" y="459066"/>
                  </a:lnTo>
                  <a:lnTo>
                    <a:pt x="1104900" y="0"/>
                  </a:lnTo>
                  <a:lnTo>
                    <a:pt x="0" y="0"/>
                  </a:lnTo>
                  <a:lnTo>
                    <a:pt x="0" y="1038225"/>
                  </a:lnTo>
                  <a:lnTo>
                    <a:pt x="1104900" y="1038225"/>
                  </a:lnTo>
                  <a:lnTo>
                    <a:pt x="1104900" y="575310"/>
                  </a:lnTo>
                  <a:lnTo>
                    <a:pt x="1113142" y="558482"/>
                  </a:lnTo>
                  <a:lnTo>
                    <a:pt x="2248712" y="558482"/>
                  </a:lnTo>
                  <a:lnTo>
                    <a:pt x="2248712" y="701763"/>
                  </a:lnTo>
                  <a:lnTo>
                    <a:pt x="2252256" y="720839"/>
                  </a:lnTo>
                  <a:lnTo>
                    <a:pt x="2261857" y="731418"/>
                  </a:lnTo>
                  <a:lnTo>
                    <a:pt x="2276056" y="732764"/>
                  </a:lnTo>
                  <a:lnTo>
                    <a:pt x="2293340" y="724103"/>
                  </a:lnTo>
                  <a:lnTo>
                    <a:pt x="2514701" y="558482"/>
                  </a:lnTo>
                  <a:lnTo>
                    <a:pt x="2525966" y="550049"/>
                  </a:lnTo>
                  <a:lnTo>
                    <a:pt x="2539962" y="534784"/>
                  </a:lnTo>
                  <a:lnTo>
                    <a:pt x="2543899" y="519798"/>
                  </a:lnTo>
                  <a:lnTo>
                    <a:pt x="2543899" y="514324"/>
                  </a:lnTo>
                  <a:close/>
                </a:path>
              </a:pathLst>
            </a:custGeom>
            <a:solidFill>
              <a:srgbClr val="37C8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3">
              <a:extLst>
                <a:ext uri="{FF2B5EF4-FFF2-40B4-BE49-F238E27FC236}">
                  <a16:creationId xmlns:a16="http://schemas.microsoft.com/office/drawing/2014/main" id="{D171837D-D942-4845-AD28-598730063E35}"/>
                </a:ext>
              </a:extLst>
            </p:cNvPr>
            <p:cNvSpPr/>
            <p:nvPr/>
          </p:nvSpPr>
          <p:spPr>
            <a:xfrm>
              <a:off x="8157312" y="4339084"/>
              <a:ext cx="557530" cy="557530"/>
            </a:xfrm>
            <a:custGeom>
              <a:avLst/>
              <a:gdLst/>
              <a:ahLst/>
              <a:cxnLst/>
              <a:rect l="l" t="t" r="r" b="b"/>
              <a:pathLst>
                <a:path w="557529" h="557529">
                  <a:moveTo>
                    <a:pt x="491430" y="181790"/>
                  </a:moveTo>
                  <a:lnTo>
                    <a:pt x="375344" y="65704"/>
                  </a:lnTo>
                  <a:lnTo>
                    <a:pt x="431994" y="9054"/>
                  </a:lnTo>
                  <a:lnTo>
                    <a:pt x="442234" y="2263"/>
                  </a:lnTo>
                  <a:lnTo>
                    <a:pt x="453896" y="0"/>
                  </a:lnTo>
                  <a:lnTo>
                    <a:pt x="465557" y="2263"/>
                  </a:lnTo>
                  <a:lnTo>
                    <a:pt x="475797" y="9054"/>
                  </a:lnTo>
                  <a:lnTo>
                    <a:pt x="548080" y="81337"/>
                  </a:lnTo>
                  <a:lnTo>
                    <a:pt x="554871" y="91577"/>
                  </a:lnTo>
                  <a:lnTo>
                    <a:pt x="557135" y="103239"/>
                  </a:lnTo>
                  <a:lnTo>
                    <a:pt x="554871" y="114900"/>
                  </a:lnTo>
                  <a:lnTo>
                    <a:pt x="548080" y="125140"/>
                  </a:lnTo>
                  <a:lnTo>
                    <a:pt x="491430" y="181790"/>
                  </a:lnTo>
                  <a:close/>
                </a:path>
                <a:path w="557529" h="557529">
                  <a:moveTo>
                    <a:pt x="116085" y="557135"/>
                  </a:moveTo>
                  <a:lnTo>
                    <a:pt x="0" y="557135"/>
                  </a:lnTo>
                  <a:lnTo>
                    <a:pt x="0" y="441049"/>
                  </a:lnTo>
                  <a:lnTo>
                    <a:pt x="342530" y="98518"/>
                  </a:lnTo>
                  <a:lnTo>
                    <a:pt x="458616" y="214604"/>
                  </a:lnTo>
                  <a:lnTo>
                    <a:pt x="116085" y="55713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5" name="object 14">
            <a:extLst>
              <a:ext uri="{FF2B5EF4-FFF2-40B4-BE49-F238E27FC236}">
                <a16:creationId xmlns:a16="http://schemas.microsoft.com/office/drawing/2014/main" id="{917E5FC9-19E7-494F-9EAA-199C2B9E0FD1}"/>
              </a:ext>
            </a:extLst>
          </p:cNvPr>
          <p:cNvGrpSpPr/>
          <p:nvPr/>
        </p:nvGrpSpPr>
        <p:grpSpPr>
          <a:xfrm>
            <a:off x="5646630" y="1108918"/>
            <a:ext cx="1272223" cy="519113"/>
            <a:chOff x="11293259" y="4102571"/>
            <a:chExt cx="2544445" cy="1038225"/>
          </a:xfrm>
        </p:grpSpPr>
        <p:sp>
          <p:nvSpPr>
            <p:cNvPr id="16" name="object 15">
              <a:extLst>
                <a:ext uri="{FF2B5EF4-FFF2-40B4-BE49-F238E27FC236}">
                  <a16:creationId xmlns:a16="http://schemas.microsoft.com/office/drawing/2014/main" id="{B267C8B1-D5D9-48D9-8146-1BF968CCB4C9}"/>
                </a:ext>
              </a:extLst>
            </p:cNvPr>
            <p:cNvSpPr/>
            <p:nvPr/>
          </p:nvSpPr>
          <p:spPr>
            <a:xfrm>
              <a:off x="11293259" y="4102581"/>
              <a:ext cx="2544445" cy="1038225"/>
            </a:xfrm>
            <a:custGeom>
              <a:avLst/>
              <a:gdLst/>
              <a:ahLst/>
              <a:cxnLst/>
              <a:rect l="l" t="t" r="r" b="b"/>
              <a:pathLst>
                <a:path w="2544444" h="1038225">
                  <a:moveTo>
                    <a:pt x="2543899" y="514324"/>
                  </a:moveTo>
                  <a:lnTo>
                    <a:pt x="2515832" y="475881"/>
                  </a:lnTo>
                  <a:lnTo>
                    <a:pt x="2293759" y="309829"/>
                  </a:lnTo>
                  <a:lnTo>
                    <a:pt x="2276475" y="301167"/>
                  </a:lnTo>
                  <a:lnTo>
                    <a:pt x="2262263" y="302514"/>
                  </a:lnTo>
                  <a:lnTo>
                    <a:pt x="2252637" y="313093"/>
                  </a:lnTo>
                  <a:lnTo>
                    <a:pt x="2249093" y="332168"/>
                  </a:lnTo>
                  <a:lnTo>
                    <a:pt x="2249093" y="475881"/>
                  </a:lnTo>
                  <a:lnTo>
                    <a:pt x="1113142" y="475881"/>
                  </a:lnTo>
                  <a:lnTo>
                    <a:pt x="1104900" y="459066"/>
                  </a:lnTo>
                  <a:lnTo>
                    <a:pt x="1104900" y="0"/>
                  </a:lnTo>
                  <a:lnTo>
                    <a:pt x="0" y="0"/>
                  </a:lnTo>
                  <a:lnTo>
                    <a:pt x="0" y="1038225"/>
                  </a:lnTo>
                  <a:lnTo>
                    <a:pt x="1104900" y="1038225"/>
                  </a:lnTo>
                  <a:lnTo>
                    <a:pt x="1104900" y="575310"/>
                  </a:lnTo>
                  <a:lnTo>
                    <a:pt x="1113142" y="558482"/>
                  </a:lnTo>
                  <a:lnTo>
                    <a:pt x="2248712" y="558482"/>
                  </a:lnTo>
                  <a:lnTo>
                    <a:pt x="2248712" y="701763"/>
                  </a:lnTo>
                  <a:lnTo>
                    <a:pt x="2252256" y="720839"/>
                  </a:lnTo>
                  <a:lnTo>
                    <a:pt x="2261857" y="731418"/>
                  </a:lnTo>
                  <a:lnTo>
                    <a:pt x="2276056" y="732764"/>
                  </a:lnTo>
                  <a:lnTo>
                    <a:pt x="2293340" y="724103"/>
                  </a:lnTo>
                  <a:lnTo>
                    <a:pt x="2514701" y="558482"/>
                  </a:lnTo>
                  <a:lnTo>
                    <a:pt x="2525966" y="550049"/>
                  </a:lnTo>
                  <a:lnTo>
                    <a:pt x="2539962" y="534784"/>
                  </a:lnTo>
                  <a:lnTo>
                    <a:pt x="2543899" y="519798"/>
                  </a:lnTo>
                  <a:lnTo>
                    <a:pt x="2543899" y="514324"/>
                  </a:lnTo>
                  <a:close/>
                </a:path>
              </a:pathLst>
            </a:custGeom>
            <a:solidFill>
              <a:srgbClr val="2B91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6">
              <a:extLst>
                <a:ext uri="{FF2B5EF4-FFF2-40B4-BE49-F238E27FC236}">
                  <a16:creationId xmlns:a16="http://schemas.microsoft.com/office/drawing/2014/main" id="{3AB4DC70-58A3-4141-BD74-F5E084C4BF40}"/>
                </a:ext>
              </a:extLst>
            </p:cNvPr>
            <p:cNvSpPr/>
            <p:nvPr/>
          </p:nvSpPr>
          <p:spPr>
            <a:xfrm>
              <a:off x="11630479" y="4312042"/>
              <a:ext cx="463550" cy="579755"/>
            </a:xfrm>
            <a:custGeom>
              <a:avLst/>
              <a:gdLst/>
              <a:ahLst/>
              <a:cxnLst/>
              <a:rect l="l" t="t" r="r" b="b"/>
              <a:pathLst>
                <a:path w="463550" h="579754">
                  <a:moveTo>
                    <a:pt x="405606" y="579437"/>
                  </a:moveTo>
                  <a:lnTo>
                    <a:pt x="57654" y="579437"/>
                  </a:lnTo>
                  <a:lnTo>
                    <a:pt x="35139" y="574885"/>
                  </a:lnTo>
                  <a:lnTo>
                    <a:pt x="16821" y="562470"/>
                  </a:lnTo>
                  <a:lnTo>
                    <a:pt x="4506" y="544053"/>
                  </a:lnTo>
                  <a:lnTo>
                    <a:pt x="0" y="521493"/>
                  </a:lnTo>
                  <a:lnTo>
                    <a:pt x="289" y="57943"/>
                  </a:lnTo>
                  <a:lnTo>
                    <a:pt x="4796" y="35384"/>
                  </a:lnTo>
                  <a:lnTo>
                    <a:pt x="17111" y="16966"/>
                  </a:lnTo>
                  <a:lnTo>
                    <a:pt x="35429" y="4551"/>
                  </a:lnTo>
                  <a:lnTo>
                    <a:pt x="57943" y="0"/>
                  </a:lnTo>
                  <a:lnTo>
                    <a:pt x="289718" y="0"/>
                  </a:lnTo>
                  <a:lnTo>
                    <a:pt x="463549" y="173831"/>
                  </a:lnTo>
                  <a:lnTo>
                    <a:pt x="231774" y="173831"/>
                  </a:lnTo>
                  <a:lnTo>
                    <a:pt x="186004" y="181220"/>
                  </a:lnTo>
                  <a:lnTo>
                    <a:pt x="146240" y="201792"/>
                  </a:lnTo>
                  <a:lnTo>
                    <a:pt x="114876" y="233156"/>
                  </a:lnTo>
                  <a:lnTo>
                    <a:pt x="94304" y="272919"/>
                  </a:lnTo>
                  <a:lnTo>
                    <a:pt x="86915" y="318690"/>
                  </a:lnTo>
                  <a:lnTo>
                    <a:pt x="94304" y="364461"/>
                  </a:lnTo>
                  <a:lnTo>
                    <a:pt x="114876" y="404224"/>
                  </a:lnTo>
                  <a:lnTo>
                    <a:pt x="146240" y="435588"/>
                  </a:lnTo>
                  <a:lnTo>
                    <a:pt x="186004" y="456161"/>
                  </a:lnTo>
                  <a:lnTo>
                    <a:pt x="231774" y="463550"/>
                  </a:lnTo>
                  <a:lnTo>
                    <a:pt x="335639" y="463550"/>
                  </a:lnTo>
                  <a:lnTo>
                    <a:pt x="439937" y="567848"/>
                  </a:lnTo>
                  <a:lnTo>
                    <a:pt x="432353" y="572715"/>
                  </a:lnTo>
                  <a:lnTo>
                    <a:pt x="424021" y="576359"/>
                  </a:lnTo>
                  <a:lnTo>
                    <a:pt x="415065" y="578645"/>
                  </a:lnTo>
                  <a:lnTo>
                    <a:pt x="405606" y="579437"/>
                  </a:lnTo>
                  <a:close/>
                </a:path>
                <a:path w="463550" h="579754">
                  <a:moveTo>
                    <a:pt x="463549" y="509470"/>
                  </a:moveTo>
                  <a:lnTo>
                    <a:pt x="352587" y="398508"/>
                  </a:lnTo>
                  <a:lnTo>
                    <a:pt x="362700" y="380536"/>
                  </a:lnTo>
                  <a:lnTo>
                    <a:pt x="370260" y="361098"/>
                  </a:lnTo>
                  <a:lnTo>
                    <a:pt x="374995" y="340410"/>
                  </a:lnTo>
                  <a:lnTo>
                    <a:pt x="376634" y="318690"/>
                  </a:lnTo>
                  <a:lnTo>
                    <a:pt x="369245" y="272919"/>
                  </a:lnTo>
                  <a:lnTo>
                    <a:pt x="348673" y="233156"/>
                  </a:lnTo>
                  <a:lnTo>
                    <a:pt x="317309" y="201792"/>
                  </a:lnTo>
                  <a:lnTo>
                    <a:pt x="277545" y="181220"/>
                  </a:lnTo>
                  <a:lnTo>
                    <a:pt x="231774" y="173831"/>
                  </a:lnTo>
                  <a:lnTo>
                    <a:pt x="463549" y="173831"/>
                  </a:lnTo>
                  <a:lnTo>
                    <a:pt x="463549" y="509470"/>
                  </a:lnTo>
                  <a:close/>
                </a:path>
                <a:path w="463550" h="579754">
                  <a:moveTo>
                    <a:pt x="231774" y="405606"/>
                  </a:moveTo>
                  <a:lnTo>
                    <a:pt x="197966" y="398768"/>
                  </a:lnTo>
                  <a:lnTo>
                    <a:pt x="170336" y="380129"/>
                  </a:lnTo>
                  <a:lnTo>
                    <a:pt x="151697" y="352499"/>
                  </a:lnTo>
                  <a:lnTo>
                    <a:pt x="144859" y="318690"/>
                  </a:lnTo>
                  <a:lnTo>
                    <a:pt x="151697" y="284881"/>
                  </a:lnTo>
                  <a:lnTo>
                    <a:pt x="170336" y="257252"/>
                  </a:lnTo>
                  <a:lnTo>
                    <a:pt x="197966" y="238612"/>
                  </a:lnTo>
                  <a:lnTo>
                    <a:pt x="231774" y="231774"/>
                  </a:lnTo>
                  <a:lnTo>
                    <a:pt x="265583" y="238612"/>
                  </a:lnTo>
                  <a:lnTo>
                    <a:pt x="293213" y="257252"/>
                  </a:lnTo>
                  <a:lnTo>
                    <a:pt x="311852" y="284881"/>
                  </a:lnTo>
                  <a:lnTo>
                    <a:pt x="318690" y="318690"/>
                  </a:lnTo>
                  <a:lnTo>
                    <a:pt x="311852" y="352499"/>
                  </a:lnTo>
                  <a:lnTo>
                    <a:pt x="293213" y="380129"/>
                  </a:lnTo>
                  <a:lnTo>
                    <a:pt x="265583" y="398768"/>
                  </a:lnTo>
                  <a:lnTo>
                    <a:pt x="231774" y="405606"/>
                  </a:lnTo>
                  <a:close/>
                </a:path>
                <a:path w="463550" h="579754">
                  <a:moveTo>
                    <a:pt x="335639" y="463550"/>
                  </a:moveTo>
                  <a:lnTo>
                    <a:pt x="231774" y="463550"/>
                  </a:lnTo>
                  <a:lnTo>
                    <a:pt x="253492" y="461909"/>
                  </a:lnTo>
                  <a:lnTo>
                    <a:pt x="274164" y="457158"/>
                  </a:lnTo>
                  <a:lnTo>
                    <a:pt x="293559" y="449555"/>
                  </a:lnTo>
                  <a:lnTo>
                    <a:pt x="311447" y="439358"/>
                  </a:lnTo>
                  <a:lnTo>
                    <a:pt x="335639" y="46355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8" name="object 17">
            <a:extLst>
              <a:ext uri="{FF2B5EF4-FFF2-40B4-BE49-F238E27FC236}">
                <a16:creationId xmlns:a16="http://schemas.microsoft.com/office/drawing/2014/main" id="{0BDAE007-7F7F-4BAA-A2E5-619A22CEAD1D}"/>
              </a:ext>
            </a:extLst>
          </p:cNvPr>
          <p:cNvGrpSpPr/>
          <p:nvPr/>
        </p:nvGrpSpPr>
        <p:grpSpPr>
          <a:xfrm>
            <a:off x="7357390" y="1108918"/>
            <a:ext cx="1272223" cy="519113"/>
            <a:chOff x="14714780" y="4102571"/>
            <a:chExt cx="2544445" cy="1038225"/>
          </a:xfrm>
        </p:grpSpPr>
        <p:sp>
          <p:nvSpPr>
            <p:cNvPr id="19" name="object 18">
              <a:extLst>
                <a:ext uri="{FF2B5EF4-FFF2-40B4-BE49-F238E27FC236}">
                  <a16:creationId xmlns:a16="http://schemas.microsoft.com/office/drawing/2014/main" id="{C1C8B875-2430-4123-97E1-B692E2EC8FD0}"/>
                </a:ext>
              </a:extLst>
            </p:cNvPr>
            <p:cNvSpPr/>
            <p:nvPr/>
          </p:nvSpPr>
          <p:spPr>
            <a:xfrm>
              <a:off x="14714779" y="4102581"/>
              <a:ext cx="2544445" cy="1038225"/>
            </a:xfrm>
            <a:custGeom>
              <a:avLst/>
              <a:gdLst/>
              <a:ahLst/>
              <a:cxnLst/>
              <a:rect l="l" t="t" r="r" b="b"/>
              <a:pathLst>
                <a:path w="2544444" h="1038225">
                  <a:moveTo>
                    <a:pt x="2543899" y="514324"/>
                  </a:moveTo>
                  <a:lnTo>
                    <a:pt x="2515832" y="475881"/>
                  </a:lnTo>
                  <a:lnTo>
                    <a:pt x="2293759" y="309829"/>
                  </a:lnTo>
                  <a:lnTo>
                    <a:pt x="2276475" y="301167"/>
                  </a:lnTo>
                  <a:lnTo>
                    <a:pt x="2262263" y="302514"/>
                  </a:lnTo>
                  <a:lnTo>
                    <a:pt x="2252637" y="313093"/>
                  </a:lnTo>
                  <a:lnTo>
                    <a:pt x="2249093" y="332168"/>
                  </a:lnTo>
                  <a:lnTo>
                    <a:pt x="2249093" y="475881"/>
                  </a:lnTo>
                  <a:lnTo>
                    <a:pt x="1113142" y="475881"/>
                  </a:lnTo>
                  <a:lnTo>
                    <a:pt x="1104900" y="459066"/>
                  </a:lnTo>
                  <a:lnTo>
                    <a:pt x="1104900" y="0"/>
                  </a:lnTo>
                  <a:lnTo>
                    <a:pt x="0" y="0"/>
                  </a:lnTo>
                  <a:lnTo>
                    <a:pt x="0" y="1038225"/>
                  </a:lnTo>
                  <a:lnTo>
                    <a:pt x="1104900" y="1038225"/>
                  </a:lnTo>
                  <a:lnTo>
                    <a:pt x="1104900" y="575310"/>
                  </a:lnTo>
                  <a:lnTo>
                    <a:pt x="1113142" y="558482"/>
                  </a:lnTo>
                  <a:lnTo>
                    <a:pt x="2248712" y="558482"/>
                  </a:lnTo>
                  <a:lnTo>
                    <a:pt x="2248712" y="701763"/>
                  </a:lnTo>
                  <a:lnTo>
                    <a:pt x="2252256" y="720839"/>
                  </a:lnTo>
                  <a:lnTo>
                    <a:pt x="2261870" y="731418"/>
                  </a:lnTo>
                  <a:lnTo>
                    <a:pt x="2276056" y="732764"/>
                  </a:lnTo>
                  <a:lnTo>
                    <a:pt x="2293340" y="724103"/>
                  </a:lnTo>
                  <a:lnTo>
                    <a:pt x="2514701" y="558482"/>
                  </a:lnTo>
                  <a:lnTo>
                    <a:pt x="2525966" y="550049"/>
                  </a:lnTo>
                  <a:lnTo>
                    <a:pt x="2539962" y="534784"/>
                  </a:lnTo>
                  <a:lnTo>
                    <a:pt x="2543899" y="519798"/>
                  </a:lnTo>
                  <a:lnTo>
                    <a:pt x="2543899" y="514324"/>
                  </a:lnTo>
                  <a:close/>
                </a:path>
              </a:pathLst>
            </a:custGeom>
            <a:solidFill>
              <a:srgbClr val="12538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19">
              <a:extLst>
                <a:ext uri="{FF2B5EF4-FFF2-40B4-BE49-F238E27FC236}">
                  <a16:creationId xmlns:a16="http://schemas.microsoft.com/office/drawing/2014/main" id="{9F3B7664-F111-4C69-A3A8-D5F2633F823E}"/>
                </a:ext>
              </a:extLst>
            </p:cNvPr>
            <p:cNvSpPr/>
            <p:nvPr/>
          </p:nvSpPr>
          <p:spPr>
            <a:xfrm>
              <a:off x="15000098" y="4339017"/>
              <a:ext cx="579755" cy="579755"/>
            </a:xfrm>
            <a:custGeom>
              <a:avLst/>
              <a:gdLst/>
              <a:ahLst/>
              <a:cxnLst/>
              <a:rect l="l" t="t" r="r" b="b"/>
              <a:pathLst>
                <a:path w="579755" h="579754">
                  <a:moveTo>
                    <a:pt x="579437" y="579437"/>
                  </a:moveTo>
                  <a:lnTo>
                    <a:pt x="463549" y="463549"/>
                  </a:lnTo>
                  <a:lnTo>
                    <a:pt x="57943" y="463549"/>
                  </a:lnTo>
                  <a:lnTo>
                    <a:pt x="35384" y="458998"/>
                  </a:lnTo>
                  <a:lnTo>
                    <a:pt x="16966" y="446583"/>
                  </a:lnTo>
                  <a:lnTo>
                    <a:pt x="4551" y="428165"/>
                  </a:lnTo>
                  <a:lnTo>
                    <a:pt x="0" y="405606"/>
                  </a:lnTo>
                  <a:lnTo>
                    <a:pt x="0" y="57943"/>
                  </a:lnTo>
                  <a:lnTo>
                    <a:pt x="4551" y="35384"/>
                  </a:lnTo>
                  <a:lnTo>
                    <a:pt x="16966" y="16966"/>
                  </a:lnTo>
                  <a:lnTo>
                    <a:pt x="35384" y="4551"/>
                  </a:lnTo>
                  <a:lnTo>
                    <a:pt x="57943" y="0"/>
                  </a:lnTo>
                  <a:lnTo>
                    <a:pt x="521493" y="0"/>
                  </a:lnTo>
                  <a:lnTo>
                    <a:pt x="562325" y="16966"/>
                  </a:lnTo>
                  <a:lnTo>
                    <a:pt x="579147" y="57943"/>
                  </a:lnTo>
                  <a:lnTo>
                    <a:pt x="579179" y="115887"/>
                  </a:lnTo>
                  <a:lnTo>
                    <a:pt x="115887" y="115887"/>
                  </a:lnTo>
                  <a:lnTo>
                    <a:pt x="115887" y="173831"/>
                  </a:lnTo>
                  <a:lnTo>
                    <a:pt x="579212" y="173831"/>
                  </a:lnTo>
                  <a:lnTo>
                    <a:pt x="579228" y="202803"/>
                  </a:lnTo>
                  <a:lnTo>
                    <a:pt x="115887" y="202803"/>
                  </a:lnTo>
                  <a:lnTo>
                    <a:pt x="115887" y="260746"/>
                  </a:lnTo>
                  <a:lnTo>
                    <a:pt x="579260" y="260746"/>
                  </a:lnTo>
                  <a:lnTo>
                    <a:pt x="579276" y="289718"/>
                  </a:lnTo>
                  <a:lnTo>
                    <a:pt x="115887" y="289718"/>
                  </a:lnTo>
                  <a:lnTo>
                    <a:pt x="115887" y="347662"/>
                  </a:lnTo>
                  <a:lnTo>
                    <a:pt x="579308" y="347662"/>
                  </a:lnTo>
                  <a:lnTo>
                    <a:pt x="579437" y="579437"/>
                  </a:lnTo>
                  <a:close/>
                </a:path>
                <a:path w="579755" h="579754">
                  <a:moveTo>
                    <a:pt x="579212" y="173831"/>
                  </a:moveTo>
                  <a:lnTo>
                    <a:pt x="463549" y="173831"/>
                  </a:lnTo>
                  <a:lnTo>
                    <a:pt x="463549" y="115887"/>
                  </a:lnTo>
                  <a:lnTo>
                    <a:pt x="579179" y="115887"/>
                  </a:lnTo>
                  <a:lnTo>
                    <a:pt x="579212" y="173831"/>
                  </a:lnTo>
                  <a:close/>
                </a:path>
                <a:path w="579755" h="579754">
                  <a:moveTo>
                    <a:pt x="579260" y="260746"/>
                  </a:moveTo>
                  <a:lnTo>
                    <a:pt x="463549" y="260746"/>
                  </a:lnTo>
                  <a:lnTo>
                    <a:pt x="463549" y="202803"/>
                  </a:lnTo>
                  <a:lnTo>
                    <a:pt x="579228" y="202803"/>
                  </a:lnTo>
                  <a:lnTo>
                    <a:pt x="579260" y="260746"/>
                  </a:lnTo>
                  <a:close/>
                </a:path>
                <a:path w="579755" h="579754">
                  <a:moveTo>
                    <a:pt x="579308" y="347662"/>
                  </a:moveTo>
                  <a:lnTo>
                    <a:pt x="463549" y="347662"/>
                  </a:lnTo>
                  <a:lnTo>
                    <a:pt x="463549" y="289718"/>
                  </a:lnTo>
                  <a:lnTo>
                    <a:pt x="579276" y="289718"/>
                  </a:lnTo>
                  <a:lnTo>
                    <a:pt x="579308" y="34766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20">
            <a:extLst>
              <a:ext uri="{FF2B5EF4-FFF2-40B4-BE49-F238E27FC236}">
                <a16:creationId xmlns:a16="http://schemas.microsoft.com/office/drawing/2014/main" id="{496EC820-2B56-45A8-B090-DB7BD86E16AD}"/>
              </a:ext>
            </a:extLst>
          </p:cNvPr>
          <p:cNvSpPr txBox="1"/>
          <p:nvPr/>
        </p:nvSpPr>
        <p:spPr>
          <a:xfrm>
            <a:off x="2013626" y="2279333"/>
            <a:ext cx="1483707" cy="2047612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6350">
              <a:spcBef>
                <a:spcPts val="50"/>
              </a:spcBef>
            </a:pPr>
            <a:r>
              <a:rPr lang="es-EC" sz="1200" b="1" spc="-60" dirty="0">
                <a:solidFill>
                  <a:srgbClr val="24427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Transferencia de préstamos </a:t>
            </a:r>
            <a:endParaRPr sz="1200" b="1" spc="-60" dirty="0">
              <a:solidFill>
                <a:srgbClr val="244278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6350" marR="2540">
              <a:lnSpc>
                <a:spcPct val="125000"/>
              </a:lnSpc>
              <a:spcBef>
                <a:spcPts val="563"/>
              </a:spcBef>
            </a:pPr>
            <a:r>
              <a:rPr lang="es-EC" sz="1000" spc="35" dirty="0">
                <a:solidFill>
                  <a:srgbClr val="181818"/>
                </a:solidFill>
                <a:latin typeface="Tahoma"/>
                <a:cs typeface="Tahoma"/>
              </a:rPr>
              <a:t>Reestructuras de deudas (tasas, plazos).</a:t>
            </a:r>
          </a:p>
          <a:p>
            <a:pPr marL="6350" marR="2540">
              <a:lnSpc>
                <a:spcPct val="125000"/>
              </a:lnSpc>
              <a:spcBef>
                <a:spcPts val="563"/>
              </a:spcBef>
            </a:pPr>
            <a:r>
              <a:rPr lang="es-EC" sz="1000" spc="35" dirty="0">
                <a:solidFill>
                  <a:srgbClr val="181818"/>
                </a:solidFill>
                <a:latin typeface="Tahoma"/>
                <a:cs typeface="Tahoma"/>
              </a:rPr>
              <a:t>Deducciones artificiales</a:t>
            </a:r>
          </a:p>
          <a:p>
            <a:pPr marL="6350" marR="2540">
              <a:lnSpc>
                <a:spcPct val="125000"/>
              </a:lnSpc>
              <a:spcBef>
                <a:spcPts val="563"/>
              </a:spcBef>
            </a:pPr>
            <a:r>
              <a:rPr lang="es-EC" sz="1000" spc="35" dirty="0">
                <a:solidFill>
                  <a:srgbClr val="181818"/>
                </a:solidFill>
                <a:latin typeface="Tahoma"/>
                <a:cs typeface="Tahoma"/>
              </a:rPr>
              <a:t>Repatriación de beneficios como pago de intereses.</a:t>
            </a:r>
          </a:p>
          <a:p>
            <a:pPr marL="6350" marR="2540">
              <a:lnSpc>
                <a:spcPct val="125000"/>
              </a:lnSpc>
              <a:spcBef>
                <a:spcPts val="563"/>
              </a:spcBef>
            </a:pPr>
            <a:endParaRPr sz="1050" dirty="0">
              <a:latin typeface="Tahoma"/>
              <a:cs typeface="Tahoma"/>
            </a:endParaRPr>
          </a:p>
        </p:txBody>
      </p:sp>
      <p:sp>
        <p:nvSpPr>
          <p:cNvPr id="22" name="object 21">
            <a:extLst>
              <a:ext uri="{FF2B5EF4-FFF2-40B4-BE49-F238E27FC236}">
                <a16:creationId xmlns:a16="http://schemas.microsoft.com/office/drawing/2014/main" id="{15CFAC29-131E-4213-A6F2-E0789965FC66}"/>
              </a:ext>
            </a:extLst>
          </p:cNvPr>
          <p:cNvSpPr txBox="1"/>
          <p:nvPr/>
        </p:nvSpPr>
        <p:spPr>
          <a:xfrm>
            <a:off x="3768232" y="2279333"/>
            <a:ext cx="1483706" cy="1939057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6350">
              <a:spcBef>
                <a:spcPts val="50"/>
              </a:spcBef>
            </a:pPr>
            <a:r>
              <a:rPr lang="es-ES" sz="1200" b="1" spc="-60" dirty="0">
                <a:solidFill>
                  <a:srgbClr val="24427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Round-</a:t>
            </a:r>
            <a:r>
              <a:rPr lang="es-ES" sz="1200" b="1" spc="-60" dirty="0" err="1">
                <a:solidFill>
                  <a:srgbClr val="24427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Tripping</a:t>
            </a:r>
            <a:endParaRPr lang="es-ES" sz="1200" b="1" spc="-60" dirty="0">
              <a:solidFill>
                <a:srgbClr val="244278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6350" marR="2540">
              <a:lnSpc>
                <a:spcPct val="125000"/>
              </a:lnSpc>
              <a:spcBef>
                <a:spcPts val="563"/>
              </a:spcBef>
            </a:pPr>
            <a:r>
              <a:rPr lang="es-EC" sz="1000" spc="43" dirty="0">
                <a:solidFill>
                  <a:srgbClr val="18181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Préstamos de ida y vuelta</a:t>
            </a:r>
          </a:p>
          <a:p>
            <a:pPr marL="6350" marR="2540">
              <a:lnSpc>
                <a:spcPct val="125000"/>
              </a:lnSpc>
              <a:spcBef>
                <a:spcPts val="563"/>
              </a:spcBef>
            </a:pPr>
            <a:r>
              <a:rPr lang="es-EC" sz="1000" spc="43" dirty="0">
                <a:solidFill>
                  <a:srgbClr val="18181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Disfrazar movimiento de fondos.</a:t>
            </a:r>
          </a:p>
          <a:p>
            <a:pPr marL="6350" marR="2540">
              <a:lnSpc>
                <a:spcPct val="125000"/>
              </a:lnSpc>
              <a:spcBef>
                <a:spcPts val="563"/>
              </a:spcBef>
            </a:pPr>
            <a:r>
              <a:rPr lang="es-ES" sz="1000" dirty="0">
                <a:solidFill>
                  <a:srgbClr val="0D0D0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</a:t>
            </a:r>
            <a:r>
              <a:rPr lang="es-ES" sz="1000" b="0" i="0" dirty="0">
                <a:solidFill>
                  <a:srgbClr val="0D0D0D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ear transacciones financieras que no tienen una sustancia económica real.</a:t>
            </a:r>
            <a:endParaRPr sz="1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3" name="object 22">
            <a:extLst>
              <a:ext uri="{FF2B5EF4-FFF2-40B4-BE49-F238E27FC236}">
                <a16:creationId xmlns:a16="http://schemas.microsoft.com/office/drawing/2014/main" id="{84278215-05BC-4A1B-8D5E-1548E7A9C207}"/>
              </a:ext>
            </a:extLst>
          </p:cNvPr>
          <p:cNvSpPr txBox="1"/>
          <p:nvPr/>
        </p:nvSpPr>
        <p:spPr>
          <a:xfrm>
            <a:off x="5522837" y="2279333"/>
            <a:ext cx="1590659" cy="1208088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6350">
              <a:spcBef>
                <a:spcPts val="50"/>
              </a:spcBef>
            </a:pPr>
            <a:r>
              <a:rPr lang="es-EC" sz="1200" b="1" spc="-60" dirty="0">
                <a:solidFill>
                  <a:srgbClr val="24427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Híbridos financieros </a:t>
            </a:r>
            <a:endParaRPr sz="1200" b="1" spc="-60" dirty="0">
              <a:solidFill>
                <a:srgbClr val="244278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6350" marR="144780">
              <a:lnSpc>
                <a:spcPct val="125000"/>
              </a:lnSpc>
              <a:spcBef>
                <a:spcPts val="563"/>
              </a:spcBef>
            </a:pPr>
            <a:r>
              <a:rPr lang="es-EC" sz="1000" spc="53" dirty="0">
                <a:solidFill>
                  <a:srgbClr val="181818"/>
                </a:solidFill>
                <a:latin typeface="Tahoma"/>
                <a:cs typeface="Tahoma"/>
              </a:rPr>
              <a:t>C</a:t>
            </a:r>
            <a:r>
              <a:rPr lang="es-ES" sz="1000" spc="53" dirty="0">
                <a:solidFill>
                  <a:srgbClr val="181818"/>
                </a:solidFill>
                <a:latin typeface="Tahoma"/>
                <a:cs typeface="Tahoma"/>
              </a:rPr>
              <a:t>ómo se clasifican los instrumentos financieros, como deudas (intereses) y acciones (dividendos)</a:t>
            </a:r>
            <a:r>
              <a:rPr lang="es-EC" sz="1000" spc="53" dirty="0">
                <a:solidFill>
                  <a:srgbClr val="181818"/>
                </a:solidFill>
                <a:latin typeface="Tahoma"/>
                <a:cs typeface="Tahoma"/>
              </a:rPr>
              <a:t>?</a:t>
            </a:r>
            <a:endParaRPr sz="1000" dirty="0">
              <a:latin typeface="Tahoma"/>
              <a:cs typeface="Tahoma"/>
            </a:endParaRPr>
          </a:p>
        </p:txBody>
      </p:sp>
      <p:sp>
        <p:nvSpPr>
          <p:cNvPr id="24" name="object 23">
            <a:extLst>
              <a:ext uri="{FF2B5EF4-FFF2-40B4-BE49-F238E27FC236}">
                <a16:creationId xmlns:a16="http://schemas.microsoft.com/office/drawing/2014/main" id="{598A2EEA-398A-4E99-9A7B-4FB60A19DA65}"/>
              </a:ext>
            </a:extLst>
          </p:cNvPr>
          <p:cNvSpPr txBox="1"/>
          <p:nvPr/>
        </p:nvSpPr>
        <p:spPr>
          <a:xfrm>
            <a:off x="7351040" y="2279333"/>
            <a:ext cx="1598406" cy="1615892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6350">
              <a:spcBef>
                <a:spcPts val="50"/>
              </a:spcBef>
            </a:pPr>
            <a:r>
              <a:rPr lang="es-EC" sz="1200" b="1" spc="-60" dirty="0">
                <a:solidFill>
                  <a:srgbClr val="24427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Abuso de tratados fiscales</a:t>
            </a:r>
            <a:endParaRPr sz="1200" b="1" spc="-60" dirty="0">
              <a:solidFill>
                <a:srgbClr val="244278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6350" marR="2540">
              <a:lnSpc>
                <a:spcPct val="125000"/>
              </a:lnSpc>
              <a:spcBef>
                <a:spcPts val="595"/>
              </a:spcBef>
            </a:pPr>
            <a:r>
              <a:rPr lang="es-EC" sz="1000" dirty="0">
                <a:solidFill>
                  <a:srgbClr val="181818"/>
                </a:solidFill>
                <a:latin typeface="Tahoma"/>
                <a:cs typeface="Tahoma"/>
              </a:rPr>
              <a:t>F</a:t>
            </a:r>
            <a:r>
              <a:rPr lang="es-ES" sz="1000" dirty="0">
                <a:solidFill>
                  <a:srgbClr val="181818"/>
                </a:solidFill>
                <a:latin typeface="Tahoma"/>
                <a:cs typeface="Tahoma"/>
              </a:rPr>
              <a:t>lujos de financiamiento a través de países con tratados fiscales favorables para minimizar la retención de impuestos en los pagos de intereses</a:t>
            </a:r>
            <a:endParaRPr sz="1000" dirty="0">
              <a:latin typeface="Tahoma"/>
              <a:cs typeface="Tahoma"/>
            </a:endParaRPr>
          </a:p>
        </p:txBody>
      </p:sp>
      <p:sp>
        <p:nvSpPr>
          <p:cNvPr id="2" name="Elipse 1">
            <a:extLst>
              <a:ext uri="{FF2B5EF4-FFF2-40B4-BE49-F238E27FC236}">
                <a16:creationId xmlns:a16="http://schemas.microsoft.com/office/drawing/2014/main" id="{252F23AF-5FC2-48B2-B124-C7AF45EC9177}"/>
              </a:ext>
            </a:extLst>
          </p:cNvPr>
          <p:cNvSpPr/>
          <p:nvPr/>
        </p:nvSpPr>
        <p:spPr>
          <a:xfrm>
            <a:off x="514343" y="1720722"/>
            <a:ext cx="538794" cy="4659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1800" b="1" dirty="0"/>
              <a:t>1</a:t>
            </a:r>
          </a:p>
        </p:txBody>
      </p:sp>
      <p:sp>
        <p:nvSpPr>
          <p:cNvPr id="29" name="Elipse 28">
            <a:extLst>
              <a:ext uri="{FF2B5EF4-FFF2-40B4-BE49-F238E27FC236}">
                <a16:creationId xmlns:a16="http://schemas.microsoft.com/office/drawing/2014/main" id="{95624CDA-AF09-48DC-BE6A-B9E55B07EDC6}"/>
              </a:ext>
            </a:extLst>
          </p:cNvPr>
          <p:cNvSpPr/>
          <p:nvPr/>
        </p:nvSpPr>
        <p:spPr>
          <a:xfrm>
            <a:off x="7503504" y="1734893"/>
            <a:ext cx="538794" cy="4659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1800" b="1" dirty="0"/>
              <a:t>5</a:t>
            </a:r>
          </a:p>
        </p:txBody>
      </p:sp>
      <p:sp>
        <p:nvSpPr>
          <p:cNvPr id="30" name="Elipse 29">
            <a:extLst>
              <a:ext uri="{FF2B5EF4-FFF2-40B4-BE49-F238E27FC236}">
                <a16:creationId xmlns:a16="http://schemas.microsoft.com/office/drawing/2014/main" id="{A0B4DD89-9304-4D7D-BF36-87AC9A19D690}"/>
              </a:ext>
            </a:extLst>
          </p:cNvPr>
          <p:cNvSpPr/>
          <p:nvPr/>
        </p:nvSpPr>
        <p:spPr>
          <a:xfrm>
            <a:off x="5749119" y="1713633"/>
            <a:ext cx="538794" cy="4659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1800" b="1" dirty="0"/>
              <a:t>4</a:t>
            </a:r>
          </a:p>
        </p:txBody>
      </p:sp>
      <p:sp>
        <p:nvSpPr>
          <p:cNvPr id="31" name="Elipse 30">
            <a:extLst>
              <a:ext uri="{FF2B5EF4-FFF2-40B4-BE49-F238E27FC236}">
                <a16:creationId xmlns:a16="http://schemas.microsoft.com/office/drawing/2014/main" id="{F4F6A4B1-F9F5-416B-80D5-F9750BE1F941}"/>
              </a:ext>
            </a:extLst>
          </p:cNvPr>
          <p:cNvSpPr/>
          <p:nvPr/>
        </p:nvSpPr>
        <p:spPr>
          <a:xfrm>
            <a:off x="3984111" y="1734895"/>
            <a:ext cx="538794" cy="4659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1800" b="1" dirty="0"/>
              <a:t>3</a:t>
            </a:r>
          </a:p>
        </p:txBody>
      </p:sp>
      <p:sp>
        <p:nvSpPr>
          <p:cNvPr id="32" name="Elipse 31">
            <a:extLst>
              <a:ext uri="{FF2B5EF4-FFF2-40B4-BE49-F238E27FC236}">
                <a16:creationId xmlns:a16="http://schemas.microsoft.com/office/drawing/2014/main" id="{A9A013E0-7849-4F98-B0B4-1F96E7CCDE8D}"/>
              </a:ext>
            </a:extLst>
          </p:cNvPr>
          <p:cNvSpPr/>
          <p:nvPr/>
        </p:nvSpPr>
        <p:spPr>
          <a:xfrm>
            <a:off x="2219095" y="1734897"/>
            <a:ext cx="538794" cy="4659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1800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752403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3">
            <a:extLst>
              <a:ext uri="{FF2B5EF4-FFF2-40B4-BE49-F238E27FC236}">
                <a16:creationId xmlns:a16="http://schemas.microsoft.com/office/drawing/2014/main" id="{FD98B3A6-A288-4E51-9B36-B57BF608163C}"/>
              </a:ext>
            </a:extLst>
          </p:cNvPr>
          <p:cNvSpPr txBox="1"/>
          <p:nvPr/>
        </p:nvSpPr>
        <p:spPr>
          <a:xfrm>
            <a:off x="3326516" y="416190"/>
            <a:ext cx="5830032" cy="382221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6350" marR="1751648" algn="just">
              <a:lnSpc>
                <a:spcPct val="125000"/>
              </a:lnSpc>
              <a:spcBef>
                <a:spcPts val="50"/>
              </a:spcBef>
            </a:pPr>
            <a:r>
              <a:rPr lang="es-ES" sz="1000" spc="33" dirty="0">
                <a:solidFill>
                  <a:srgbClr val="181818"/>
                </a:solidFill>
                <a:latin typeface="Tahoma"/>
                <a:cs typeface="Tahoma"/>
              </a:rPr>
              <a:t>Alfa (País A) y una subsidiaria operativa, Beta (País B). </a:t>
            </a:r>
          </a:p>
          <a:p>
            <a:pPr marL="6350" marR="1751648" algn="just">
              <a:lnSpc>
                <a:spcPct val="125000"/>
              </a:lnSpc>
              <a:spcBef>
                <a:spcPts val="50"/>
              </a:spcBef>
            </a:pPr>
            <a:r>
              <a:rPr lang="es-ES" sz="1000" spc="33" dirty="0">
                <a:solidFill>
                  <a:srgbClr val="181818"/>
                </a:solidFill>
                <a:latin typeface="Tahoma"/>
                <a:cs typeface="Tahoma"/>
              </a:rPr>
              <a:t>Los países A (IR 25%) y B (IR 35%)</a:t>
            </a:r>
            <a:endParaRPr sz="1000" dirty="0">
              <a:latin typeface="Tahoma"/>
              <a:cs typeface="Tahoma"/>
            </a:endParaRPr>
          </a:p>
        </p:txBody>
      </p:sp>
      <p:grpSp>
        <p:nvGrpSpPr>
          <p:cNvPr id="9" name="object 7">
            <a:extLst>
              <a:ext uri="{FF2B5EF4-FFF2-40B4-BE49-F238E27FC236}">
                <a16:creationId xmlns:a16="http://schemas.microsoft.com/office/drawing/2014/main" id="{78408BBA-8B99-4FA0-A78C-E76006CA35EC}"/>
              </a:ext>
            </a:extLst>
          </p:cNvPr>
          <p:cNvGrpSpPr/>
          <p:nvPr/>
        </p:nvGrpSpPr>
        <p:grpSpPr>
          <a:xfrm>
            <a:off x="914098" y="384317"/>
            <a:ext cx="1965960" cy="451485"/>
            <a:chOff x="1828195" y="3271123"/>
            <a:chExt cx="3931920" cy="902969"/>
          </a:xfrm>
        </p:grpSpPr>
        <p:sp>
          <p:nvSpPr>
            <p:cNvPr id="10" name="object 8">
              <a:extLst>
                <a:ext uri="{FF2B5EF4-FFF2-40B4-BE49-F238E27FC236}">
                  <a16:creationId xmlns:a16="http://schemas.microsoft.com/office/drawing/2014/main" id="{F06F7E97-4E30-4643-AA64-3E8463DFE9B3}"/>
                </a:ext>
              </a:extLst>
            </p:cNvPr>
            <p:cNvSpPr/>
            <p:nvPr/>
          </p:nvSpPr>
          <p:spPr>
            <a:xfrm>
              <a:off x="1828195" y="3271123"/>
              <a:ext cx="3931920" cy="902969"/>
            </a:xfrm>
            <a:custGeom>
              <a:avLst/>
              <a:gdLst/>
              <a:ahLst/>
              <a:cxnLst/>
              <a:rect l="l" t="t" r="r" b="b"/>
              <a:pathLst>
                <a:path w="3931920" h="902970">
                  <a:moveTo>
                    <a:pt x="3485366" y="902617"/>
                  </a:moveTo>
                  <a:lnTo>
                    <a:pt x="448735" y="897471"/>
                  </a:lnTo>
                  <a:lnTo>
                    <a:pt x="399804" y="894840"/>
                  </a:lnTo>
                  <a:lnTo>
                    <a:pt x="352408" y="887131"/>
                  </a:lnTo>
                  <a:lnTo>
                    <a:pt x="306819" y="874614"/>
                  </a:lnTo>
                  <a:lnTo>
                    <a:pt x="263311" y="857564"/>
                  </a:lnTo>
                  <a:lnTo>
                    <a:pt x="222156" y="836252"/>
                  </a:lnTo>
                  <a:lnTo>
                    <a:pt x="183627" y="810951"/>
                  </a:lnTo>
                  <a:lnTo>
                    <a:pt x="147996" y="781935"/>
                  </a:lnTo>
                  <a:lnTo>
                    <a:pt x="115536" y="749474"/>
                  </a:lnTo>
                  <a:lnTo>
                    <a:pt x="86519" y="713843"/>
                  </a:lnTo>
                  <a:lnTo>
                    <a:pt x="61218" y="675314"/>
                  </a:lnTo>
                  <a:lnTo>
                    <a:pt x="39907" y="634159"/>
                  </a:lnTo>
                  <a:lnTo>
                    <a:pt x="22856" y="590651"/>
                  </a:lnTo>
                  <a:lnTo>
                    <a:pt x="10340" y="545063"/>
                  </a:lnTo>
                  <a:lnTo>
                    <a:pt x="2630" y="497666"/>
                  </a:lnTo>
                  <a:lnTo>
                    <a:pt x="0" y="448736"/>
                  </a:lnTo>
                  <a:lnTo>
                    <a:pt x="2630" y="399804"/>
                  </a:lnTo>
                  <a:lnTo>
                    <a:pt x="10340" y="352408"/>
                  </a:lnTo>
                  <a:lnTo>
                    <a:pt x="22856" y="306819"/>
                  </a:lnTo>
                  <a:lnTo>
                    <a:pt x="39907" y="263311"/>
                  </a:lnTo>
                  <a:lnTo>
                    <a:pt x="61218" y="222156"/>
                  </a:lnTo>
                  <a:lnTo>
                    <a:pt x="86519" y="183627"/>
                  </a:lnTo>
                  <a:lnTo>
                    <a:pt x="115536" y="147996"/>
                  </a:lnTo>
                  <a:lnTo>
                    <a:pt x="147996" y="115536"/>
                  </a:lnTo>
                  <a:lnTo>
                    <a:pt x="183627" y="86519"/>
                  </a:lnTo>
                  <a:lnTo>
                    <a:pt x="222156" y="61218"/>
                  </a:lnTo>
                  <a:lnTo>
                    <a:pt x="263311" y="39907"/>
                  </a:lnTo>
                  <a:lnTo>
                    <a:pt x="306819" y="22856"/>
                  </a:lnTo>
                  <a:lnTo>
                    <a:pt x="352408" y="10340"/>
                  </a:lnTo>
                  <a:lnTo>
                    <a:pt x="399804" y="2630"/>
                  </a:lnTo>
                  <a:lnTo>
                    <a:pt x="448735" y="0"/>
                  </a:lnTo>
                  <a:lnTo>
                    <a:pt x="3485366" y="0"/>
                  </a:lnTo>
                  <a:lnTo>
                    <a:pt x="3931583" y="451346"/>
                  </a:lnTo>
                  <a:lnTo>
                    <a:pt x="3931583" y="454349"/>
                  </a:lnTo>
                  <a:lnTo>
                    <a:pt x="3485366" y="902617"/>
                  </a:lnTo>
                  <a:close/>
                </a:path>
              </a:pathLst>
            </a:custGeom>
            <a:solidFill>
              <a:srgbClr val="86E9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9">
              <a:extLst>
                <a:ext uri="{FF2B5EF4-FFF2-40B4-BE49-F238E27FC236}">
                  <a16:creationId xmlns:a16="http://schemas.microsoft.com/office/drawing/2014/main" id="{F129065D-6C3C-4980-944D-47827D2AF496}"/>
                </a:ext>
              </a:extLst>
            </p:cNvPr>
            <p:cNvSpPr/>
            <p:nvPr/>
          </p:nvSpPr>
          <p:spPr>
            <a:xfrm>
              <a:off x="1959749" y="3411096"/>
              <a:ext cx="615950" cy="617855"/>
            </a:xfrm>
            <a:custGeom>
              <a:avLst/>
              <a:gdLst/>
              <a:ahLst/>
              <a:cxnLst/>
              <a:rect l="l" t="t" r="r" b="b"/>
              <a:pathLst>
                <a:path w="615950" h="617854">
                  <a:moveTo>
                    <a:pt x="307918" y="617526"/>
                  </a:moveTo>
                  <a:lnTo>
                    <a:pt x="261268" y="613987"/>
                  </a:lnTo>
                  <a:lnTo>
                    <a:pt x="216314" y="603631"/>
                  </a:lnTo>
                  <a:lnTo>
                    <a:pt x="173730" y="586843"/>
                  </a:lnTo>
                  <a:lnTo>
                    <a:pt x="134188" y="564013"/>
                  </a:lnTo>
                  <a:lnTo>
                    <a:pt x="98357" y="535528"/>
                  </a:lnTo>
                  <a:lnTo>
                    <a:pt x="66912" y="501776"/>
                  </a:lnTo>
                  <a:lnTo>
                    <a:pt x="40522" y="463144"/>
                  </a:lnTo>
                  <a:lnTo>
                    <a:pt x="20261" y="420974"/>
                  </a:lnTo>
                  <a:lnTo>
                    <a:pt x="6753" y="376865"/>
                  </a:lnTo>
                  <a:lnTo>
                    <a:pt x="0" y="331593"/>
                  </a:lnTo>
                  <a:lnTo>
                    <a:pt x="0" y="285933"/>
                  </a:lnTo>
                  <a:lnTo>
                    <a:pt x="6753" y="240660"/>
                  </a:lnTo>
                  <a:lnTo>
                    <a:pt x="20261" y="196551"/>
                  </a:lnTo>
                  <a:lnTo>
                    <a:pt x="40522" y="154381"/>
                  </a:lnTo>
                  <a:lnTo>
                    <a:pt x="66912" y="115749"/>
                  </a:lnTo>
                  <a:lnTo>
                    <a:pt x="98357" y="81997"/>
                  </a:lnTo>
                  <a:lnTo>
                    <a:pt x="134188" y="53512"/>
                  </a:lnTo>
                  <a:lnTo>
                    <a:pt x="173730" y="30682"/>
                  </a:lnTo>
                  <a:lnTo>
                    <a:pt x="216314" y="13895"/>
                  </a:lnTo>
                  <a:lnTo>
                    <a:pt x="261268" y="3538"/>
                  </a:lnTo>
                  <a:lnTo>
                    <a:pt x="307918" y="0"/>
                  </a:lnTo>
                  <a:lnTo>
                    <a:pt x="354569" y="3538"/>
                  </a:lnTo>
                  <a:lnTo>
                    <a:pt x="399523" y="13895"/>
                  </a:lnTo>
                  <a:lnTo>
                    <a:pt x="442106" y="30682"/>
                  </a:lnTo>
                  <a:lnTo>
                    <a:pt x="481649" y="53512"/>
                  </a:lnTo>
                  <a:lnTo>
                    <a:pt x="517479" y="81997"/>
                  </a:lnTo>
                  <a:lnTo>
                    <a:pt x="548925" y="115749"/>
                  </a:lnTo>
                  <a:lnTo>
                    <a:pt x="575315" y="154381"/>
                  </a:lnTo>
                  <a:lnTo>
                    <a:pt x="595576" y="196551"/>
                  </a:lnTo>
                  <a:lnTo>
                    <a:pt x="609084" y="240660"/>
                  </a:lnTo>
                  <a:lnTo>
                    <a:pt x="615837" y="285933"/>
                  </a:lnTo>
                  <a:lnTo>
                    <a:pt x="615837" y="331593"/>
                  </a:lnTo>
                  <a:lnTo>
                    <a:pt x="609084" y="376865"/>
                  </a:lnTo>
                  <a:lnTo>
                    <a:pt x="595576" y="420974"/>
                  </a:lnTo>
                  <a:lnTo>
                    <a:pt x="575315" y="463144"/>
                  </a:lnTo>
                  <a:lnTo>
                    <a:pt x="548925" y="501776"/>
                  </a:lnTo>
                  <a:lnTo>
                    <a:pt x="517479" y="535528"/>
                  </a:lnTo>
                  <a:lnTo>
                    <a:pt x="481649" y="564013"/>
                  </a:lnTo>
                  <a:lnTo>
                    <a:pt x="442106" y="586843"/>
                  </a:lnTo>
                  <a:lnTo>
                    <a:pt x="399523" y="603631"/>
                  </a:lnTo>
                  <a:lnTo>
                    <a:pt x="354569" y="613987"/>
                  </a:lnTo>
                  <a:lnTo>
                    <a:pt x="307918" y="61752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0">
            <a:extLst>
              <a:ext uri="{FF2B5EF4-FFF2-40B4-BE49-F238E27FC236}">
                <a16:creationId xmlns:a16="http://schemas.microsoft.com/office/drawing/2014/main" id="{45B3CC44-28D2-4017-A7C0-0E1F3B4D5531}"/>
              </a:ext>
            </a:extLst>
          </p:cNvPr>
          <p:cNvSpPr txBox="1"/>
          <p:nvPr/>
        </p:nvSpPr>
        <p:spPr>
          <a:xfrm>
            <a:off x="1371600" y="508141"/>
            <a:ext cx="944828" cy="167995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6350">
              <a:spcBef>
                <a:spcPts val="50"/>
              </a:spcBef>
            </a:pPr>
            <a:r>
              <a:rPr lang="es-EC" sz="1050" b="1" spc="33" dirty="0">
                <a:solidFill>
                  <a:srgbClr val="FFFFFF"/>
                </a:solidFill>
                <a:latin typeface="Trebuchet MS"/>
                <a:cs typeface="Trebuchet MS"/>
              </a:rPr>
              <a:t>Antecedentes</a:t>
            </a:r>
            <a:endParaRPr sz="1050" dirty="0">
              <a:latin typeface="Trebuchet MS"/>
              <a:cs typeface="Trebuchet MS"/>
            </a:endParaRPr>
          </a:p>
        </p:txBody>
      </p:sp>
      <p:grpSp>
        <p:nvGrpSpPr>
          <p:cNvPr id="13" name="object 11">
            <a:extLst>
              <a:ext uri="{FF2B5EF4-FFF2-40B4-BE49-F238E27FC236}">
                <a16:creationId xmlns:a16="http://schemas.microsoft.com/office/drawing/2014/main" id="{F5ED0FF0-D6D3-4F1A-8BDE-B9A7E6AEEF74}"/>
              </a:ext>
            </a:extLst>
          </p:cNvPr>
          <p:cNvGrpSpPr/>
          <p:nvPr/>
        </p:nvGrpSpPr>
        <p:grpSpPr>
          <a:xfrm>
            <a:off x="914098" y="1231914"/>
            <a:ext cx="1965960" cy="451485"/>
            <a:chOff x="1828195" y="4966317"/>
            <a:chExt cx="3931920" cy="902969"/>
          </a:xfrm>
        </p:grpSpPr>
        <p:sp>
          <p:nvSpPr>
            <p:cNvPr id="14" name="object 12">
              <a:extLst>
                <a:ext uri="{FF2B5EF4-FFF2-40B4-BE49-F238E27FC236}">
                  <a16:creationId xmlns:a16="http://schemas.microsoft.com/office/drawing/2014/main" id="{0DFE789D-B23A-418F-AD1F-6E2B17A03D12}"/>
                </a:ext>
              </a:extLst>
            </p:cNvPr>
            <p:cNvSpPr/>
            <p:nvPr/>
          </p:nvSpPr>
          <p:spPr>
            <a:xfrm>
              <a:off x="1828195" y="4966317"/>
              <a:ext cx="3931920" cy="902969"/>
            </a:xfrm>
            <a:custGeom>
              <a:avLst/>
              <a:gdLst/>
              <a:ahLst/>
              <a:cxnLst/>
              <a:rect l="l" t="t" r="r" b="b"/>
              <a:pathLst>
                <a:path w="3931920" h="902970">
                  <a:moveTo>
                    <a:pt x="3485366" y="902617"/>
                  </a:moveTo>
                  <a:lnTo>
                    <a:pt x="448735" y="897471"/>
                  </a:lnTo>
                  <a:lnTo>
                    <a:pt x="399804" y="894841"/>
                  </a:lnTo>
                  <a:lnTo>
                    <a:pt x="352408" y="887131"/>
                  </a:lnTo>
                  <a:lnTo>
                    <a:pt x="306819" y="874614"/>
                  </a:lnTo>
                  <a:lnTo>
                    <a:pt x="263311" y="857564"/>
                  </a:lnTo>
                  <a:lnTo>
                    <a:pt x="222156" y="836252"/>
                  </a:lnTo>
                  <a:lnTo>
                    <a:pt x="183627" y="810951"/>
                  </a:lnTo>
                  <a:lnTo>
                    <a:pt x="147996" y="781935"/>
                  </a:lnTo>
                  <a:lnTo>
                    <a:pt x="115536" y="749475"/>
                  </a:lnTo>
                  <a:lnTo>
                    <a:pt x="86519" y="713843"/>
                  </a:lnTo>
                  <a:lnTo>
                    <a:pt x="61218" y="675314"/>
                  </a:lnTo>
                  <a:lnTo>
                    <a:pt x="39907" y="634159"/>
                  </a:lnTo>
                  <a:lnTo>
                    <a:pt x="22856" y="590651"/>
                  </a:lnTo>
                  <a:lnTo>
                    <a:pt x="10340" y="545063"/>
                  </a:lnTo>
                  <a:lnTo>
                    <a:pt x="2630" y="497667"/>
                  </a:lnTo>
                  <a:lnTo>
                    <a:pt x="0" y="448736"/>
                  </a:lnTo>
                  <a:lnTo>
                    <a:pt x="2630" y="399804"/>
                  </a:lnTo>
                  <a:lnTo>
                    <a:pt x="10340" y="352408"/>
                  </a:lnTo>
                  <a:lnTo>
                    <a:pt x="22856" y="306819"/>
                  </a:lnTo>
                  <a:lnTo>
                    <a:pt x="39907" y="263311"/>
                  </a:lnTo>
                  <a:lnTo>
                    <a:pt x="61218" y="222156"/>
                  </a:lnTo>
                  <a:lnTo>
                    <a:pt x="86519" y="183627"/>
                  </a:lnTo>
                  <a:lnTo>
                    <a:pt x="115536" y="147996"/>
                  </a:lnTo>
                  <a:lnTo>
                    <a:pt x="147996" y="115536"/>
                  </a:lnTo>
                  <a:lnTo>
                    <a:pt x="183627" y="86519"/>
                  </a:lnTo>
                  <a:lnTo>
                    <a:pt x="222156" y="61218"/>
                  </a:lnTo>
                  <a:lnTo>
                    <a:pt x="263311" y="39907"/>
                  </a:lnTo>
                  <a:lnTo>
                    <a:pt x="306819" y="22856"/>
                  </a:lnTo>
                  <a:lnTo>
                    <a:pt x="352408" y="10340"/>
                  </a:lnTo>
                  <a:lnTo>
                    <a:pt x="399804" y="2630"/>
                  </a:lnTo>
                  <a:lnTo>
                    <a:pt x="448735" y="0"/>
                  </a:lnTo>
                  <a:lnTo>
                    <a:pt x="3485366" y="0"/>
                  </a:lnTo>
                  <a:lnTo>
                    <a:pt x="3931583" y="451346"/>
                  </a:lnTo>
                  <a:lnTo>
                    <a:pt x="3931583" y="454349"/>
                  </a:lnTo>
                  <a:lnTo>
                    <a:pt x="3485366" y="902617"/>
                  </a:lnTo>
                  <a:close/>
                </a:path>
              </a:pathLst>
            </a:custGeom>
            <a:solidFill>
              <a:srgbClr val="3DD9D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5" name="object 13">
              <a:extLst>
                <a:ext uri="{FF2B5EF4-FFF2-40B4-BE49-F238E27FC236}">
                  <a16:creationId xmlns:a16="http://schemas.microsoft.com/office/drawing/2014/main" id="{FBA0075F-0125-494C-AE3D-3F8AF73E2FDC}"/>
                </a:ext>
              </a:extLst>
            </p:cNvPr>
            <p:cNvSpPr/>
            <p:nvPr/>
          </p:nvSpPr>
          <p:spPr>
            <a:xfrm>
              <a:off x="1959749" y="5106289"/>
              <a:ext cx="615950" cy="617855"/>
            </a:xfrm>
            <a:custGeom>
              <a:avLst/>
              <a:gdLst/>
              <a:ahLst/>
              <a:cxnLst/>
              <a:rect l="l" t="t" r="r" b="b"/>
              <a:pathLst>
                <a:path w="615950" h="617854">
                  <a:moveTo>
                    <a:pt x="307918" y="617526"/>
                  </a:moveTo>
                  <a:lnTo>
                    <a:pt x="261268" y="613987"/>
                  </a:lnTo>
                  <a:lnTo>
                    <a:pt x="216314" y="603630"/>
                  </a:lnTo>
                  <a:lnTo>
                    <a:pt x="173730" y="586843"/>
                  </a:lnTo>
                  <a:lnTo>
                    <a:pt x="134188" y="564013"/>
                  </a:lnTo>
                  <a:lnTo>
                    <a:pt x="98357" y="535528"/>
                  </a:lnTo>
                  <a:lnTo>
                    <a:pt x="66912" y="501776"/>
                  </a:lnTo>
                  <a:lnTo>
                    <a:pt x="40522" y="463144"/>
                  </a:lnTo>
                  <a:lnTo>
                    <a:pt x="20261" y="420974"/>
                  </a:lnTo>
                  <a:lnTo>
                    <a:pt x="6753" y="376865"/>
                  </a:lnTo>
                  <a:lnTo>
                    <a:pt x="0" y="331593"/>
                  </a:lnTo>
                  <a:lnTo>
                    <a:pt x="0" y="285933"/>
                  </a:lnTo>
                  <a:lnTo>
                    <a:pt x="6753" y="240660"/>
                  </a:lnTo>
                  <a:lnTo>
                    <a:pt x="20261" y="196551"/>
                  </a:lnTo>
                  <a:lnTo>
                    <a:pt x="40522" y="154381"/>
                  </a:lnTo>
                  <a:lnTo>
                    <a:pt x="66912" y="115749"/>
                  </a:lnTo>
                  <a:lnTo>
                    <a:pt x="98357" y="81997"/>
                  </a:lnTo>
                  <a:lnTo>
                    <a:pt x="134188" y="53512"/>
                  </a:lnTo>
                  <a:lnTo>
                    <a:pt x="173730" y="30682"/>
                  </a:lnTo>
                  <a:lnTo>
                    <a:pt x="216314" y="13895"/>
                  </a:lnTo>
                  <a:lnTo>
                    <a:pt x="261268" y="3538"/>
                  </a:lnTo>
                  <a:lnTo>
                    <a:pt x="307918" y="0"/>
                  </a:lnTo>
                  <a:lnTo>
                    <a:pt x="354569" y="3538"/>
                  </a:lnTo>
                  <a:lnTo>
                    <a:pt x="399523" y="13895"/>
                  </a:lnTo>
                  <a:lnTo>
                    <a:pt x="442106" y="30682"/>
                  </a:lnTo>
                  <a:lnTo>
                    <a:pt x="481649" y="53512"/>
                  </a:lnTo>
                  <a:lnTo>
                    <a:pt x="517479" y="81997"/>
                  </a:lnTo>
                  <a:lnTo>
                    <a:pt x="548925" y="115749"/>
                  </a:lnTo>
                  <a:lnTo>
                    <a:pt x="575315" y="154381"/>
                  </a:lnTo>
                  <a:lnTo>
                    <a:pt x="595576" y="196551"/>
                  </a:lnTo>
                  <a:lnTo>
                    <a:pt x="609084" y="240660"/>
                  </a:lnTo>
                  <a:lnTo>
                    <a:pt x="615837" y="285933"/>
                  </a:lnTo>
                  <a:lnTo>
                    <a:pt x="615837" y="331593"/>
                  </a:lnTo>
                  <a:lnTo>
                    <a:pt x="609084" y="376865"/>
                  </a:lnTo>
                  <a:lnTo>
                    <a:pt x="595576" y="420974"/>
                  </a:lnTo>
                  <a:lnTo>
                    <a:pt x="575315" y="463144"/>
                  </a:lnTo>
                  <a:lnTo>
                    <a:pt x="548925" y="501776"/>
                  </a:lnTo>
                  <a:lnTo>
                    <a:pt x="517479" y="535528"/>
                  </a:lnTo>
                  <a:lnTo>
                    <a:pt x="481649" y="564013"/>
                  </a:lnTo>
                  <a:lnTo>
                    <a:pt x="442106" y="586843"/>
                  </a:lnTo>
                  <a:lnTo>
                    <a:pt x="399523" y="603630"/>
                  </a:lnTo>
                  <a:lnTo>
                    <a:pt x="354569" y="613987"/>
                  </a:lnTo>
                  <a:lnTo>
                    <a:pt x="307918" y="61752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4">
            <a:extLst>
              <a:ext uri="{FF2B5EF4-FFF2-40B4-BE49-F238E27FC236}">
                <a16:creationId xmlns:a16="http://schemas.microsoft.com/office/drawing/2014/main" id="{5766BA11-E210-4E6E-B375-F9715748FD70}"/>
              </a:ext>
            </a:extLst>
          </p:cNvPr>
          <p:cNvSpPr txBox="1"/>
          <p:nvPr/>
        </p:nvSpPr>
        <p:spPr>
          <a:xfrm>
            <a:off x="1372772" y="1360476"/>
            <a:ext cx="1370428" cy="167995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6350">
              <a:spcBef>
                <a:spcPts val="50"/>
              </a:spcBef>
            </a:pPr>
            <a:r>
              <a:rPr lang="es-EC" sz="1050" b="1" spc="57" dirty="0">
                <a:solidFill>
                  <a:srgbClr val="FFFFFF"/>
                </a:solidFill>
                <a:latin typeface="Trebuchet MS"/>
                <a:cs typeface="Trebuchet MS"/>
              </a:rPr>
              <a:t>Operación</a:t>
            </a:r>
            <a:endParaRPr sz="1050" dirty="0">
              <a:latin typeface="Trebuchet MS"/>
              <a:cs typeface="Trebuchet MS"/>
            </a:endParaRPr>
          </a:p>
        </p:txBody>
      </p:sp>
      <p:sp>
        <p:nvSpPr>
          <p:cNvPr id="26" name="object 27">
            <a:extLst>
              <a:ext uri="{FF2B5EF4-FFF2-40B4-BE49-F238E27FC236}">
                <a16:creationId xmlns:a16="http://schemas.microsoft.com/office/drawing/2014/main" id="{1A610E76-C7EF-4F91-9675-7F26B48038B3}"/>
              </a:ext>
            </a:extLst>
          </p:cNvPr>
          <p:cNvSpPr txBox="1"/>
          <p:nvPr/>
        </p:nvSpPr>
        <p:spPr>
          <a:xfrm>
            <a:off x="1054281" y="1335091"/>
            <a:ext cx="146050" cy="221856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6350">
              <a:spcBef>
                <a:spcPts val="50"/>
              </a:spcBef>
            </a:pPr>
            <a:r>
              <a:rPr lang="es-EC" sz="1400" b="1" spc="148" dirty="0">
                <a:solidFill>
                  <a:srgbClr val="3DD9D8"/>
                </a:solidFill>
                <a:latin typeface="Trebuchet MS"/>
                <a:cs typeface="Trebuchet MS"/>
              </a:rPr>
              <a:t>2</a:t>
            </a:r>
            <a:endParaRPr sz="1400" dirty="0">
              <a:latin typeface="Trebuchet MS"/>
              <a:cs typeface="Trebuchet MS"/>
            </a:endParaRPr>
          </a:p>
        </p:txBody>
      </p:sp>
      <p:sp>
        <p:nvSpPr>
          <p:cNvPr id="28" name="object 14">
            <a:extLst>
              <a:ext uri="{FF2B5EF4-FFF2-40B4-BE49-F238E27FC236}">
                <a16:creationId xmlns:a16="http://schemas.microsoft.com/office/drawing/2014/main" id="{4A900F5E-551B-4987-8EDA-E071A69951FC}"/>
              </a:ext>
            </a:extLst>
          </p:cNvPr>
          <p:cNvSpPr txBox="1"/>
          <p:nvPr/>
        </p:nvSpPr>
        <p:spPr>
          <a:xfrm>
            <a:off x="1372772" y="2234905"/>
            <a:ext cx="1370428" cy="167995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6350">
              <a:spcBef>
                <a:spcPts val="50"/>
              </a:spcBef>
            </a:pPr>
            <a:r>
              <a:rPr lang="es-EC" sz="1050" b="1" spc="57" dirty="0">
                <a:solidFill>
                  <a:srgbClr val="FFFFFF"/>
                </a:solidFill>
                <a:latin typeface="Trebuchet MS"/>
                <a:cs typeface="Trebuchet MS"/>
              </a:rPr>
              <a:t>Periodo 2015-2018</a:t>
            </a:r>
            <a:endParaRPr sz="1050" dirty="0">
              <a:latin typeface="Trebuchet MS"/>
              <a:cs typeface="Trebuchet MS"/>
            </a:endParaRPr>
          </a:p>
        </p:txBody>
      </p:sp>
      <p:sp>
        <p:nvSpPr>
          <p:cNvPr id="29" name="object 14">
            <a:extLst>
              <a:ext uri="{FF2B5EF4-FFF2-40B4-BE49-F238E27FC236}">
                <a16:creationId xmlns:a16="http://schemas.microsoft.com/office/drawing/2014/main" id="{013BE156-2859-4A31-B0AC-9EFE89D33A9F}"/>
              </a:ext>
            </a:extLst>
          </p:cNvPr>
          <p:cNvSpPr txBox="1"/>
          <p:nvPr/>
        </p:nvSpPr>
        <p:spPr>
          <a:xfrm>
            <a:off x="1372772" y="3073105"/>
            <a:ext cx="1370428" cy="167995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6350">
              <a:spcBef>
                <a:spcPts val="50"/>
              </a:spcBef>
            </a:pPr>
            <a:r>
              <a:rPr lang="es-EC" sz="1050" b="1" spc="57" dirty="0">
                <a:solidFill>
                  <a:srgbClr val="FFFFFF"/>
                </a:solidFill>
                <a:latin typeface="Trebuchet MS"/>
                <a:cs typeface="Trebuchet MS"/>
              </a:rPr>
              <a:t>Periodo 2019</a:t>
            </a:r>
            <a:endParaRPr sz="1050" dirty="0">
              <a:latin typeface="Trebuchet MS"/>
              <a:cs typeface="Trebuchet MS"/>
            </a:endParaRPr>
          </a:p>
        </p:txBody>
      </p:sp>
      <p:sp>
        <p:nvSpPr>
          <p:cNvPr id="35" name="object 14">
            <a:extLst>
              <a:ext uri="{FF2B5EF4-FFF2-40B4-BE49-F238E27FC236}">
                <a16:creationId xmlns:a16="http://schemas.microsoft.com/office/drawing/2014/main" id="{5A06B6F9-3E9B-4AE5-8257-F13DE0A59DED}"/>
              </a:ext>
            </a:extLst>
          </p:cNvPr>
          <p:cNvSpPr txBox="1"/>
          <p:nvPr/>
        </p:nvSpPr>
        <p:spPr>
          <a:xfrm>
            <a:off x="1372772" y="3971910"/>
            <a:ext cx="1370428" cy="167995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6350">
              <a:spcBef>
                <a:spcPts val="50"/>
              </a:spcBef>
            </a:pPr>
            <a:r>
              <a:rPr lang="es-EC" sz="1050" b="1" spc="57" dirty="0">
                <a:solidFill>
                  <a:srgbClr val="FFFFFF"/>
                </a:solidFill>
                <a:latin typeface="Trebuchet MS"/>
                <a:cs typeface="Trebuchet MS"/>
              </a:rPr>
              <a:t>PRESENTE</a:t>
            </a:r>
            <a:endParaRPr sz="1050" dirty="0">
              <a:latin typeface="Trebuchet MS"/>
              <a:cs typeface="Trebuchet MS"/>
            </a:endParaRPr>
          </a:p>
        </p:txBody>
      </p:sp>
      <p:sp>
        <p:nvSpPr>
          <p:cNvPr id="38" name="object 27">
            <a:extLst>
              <a:ext uri="{FF2B5EF4-FFF2-40B4-BE49-F238E27FC236}">
                <a16:creationId xmlns:a16="http://schemas.microsoft.com/office/drawing/2014/main" id="{81EABC93-BD3E-4D24-B989-792ED69C84B6}"/>
              </a:ext>
            </a:extLst>
          </p:cNvPr>
          <p:cNvSpPr txBox="1"/>
          <p:nvPr/>
        </p:nvSpPr>
        <p:spPr>
          <a:xfrm>
            <a:off x="1045316" y="476271"/>
            <a:ext cx="146050" cy="221856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6350">
              <a:spcBef>
                <a:spcPts val="50"/>
              </a:spcBef>
            </a:pPr>
            <a:r>
              <a:rPr lang="es-EC" sz="1400" b="1" spc="148" dirty="0">
                <a:solidFill>
                  <a:srgbClr val="3DD9D8"/>
                </a:solidFill>
                <a:latin typeface="Trebuchet MS"/>
                <a:cs typeface="Trebuchet MS"/>
              </a:rPr>
              <a:t>1</a:t>
            </a:r>
            <a:endParaRPr sz="1400" dirty="0">
              <a:latin typeface="Trebuchet MS"/>
              <a:cs typeface="Trebuchet MS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32A4E895-7D3C-4E58-86F2-7606CFC7BA2A}"/>
              </a:ext>
            </a:extLst>
          </p:cNvPr>
          <p:cNvSpPr txBox="1"/>
          <p:nvPr/>
        </p:nvSpPr>
        <p:spPr>
          <a:xfrm>
            <a:off x="3326516" y="1196974"/>
            <a:ext cx="5137000" cy="561757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6350" marR="1751648" algn="just">
              <a:lnSpc>
                <a:spcPct val="125000"/>
              </a:lnSpc>
              <a:spcBef>
                <a:spcPts val="50"/>
              </a:spcBef>
            </a:pPr>
            <a:r>
              <a:rPr lang="es-ES" sz="1000" spc="33" dirty="0">
                <a:solidFill>
                  <a:srgbClr val="181818"/>
                </a:solidFill>
                <a:latin typeface="Tahoma"/>
                <a:cs typeface="Tahoma"/>
              </a:rPr>
              <a:t>Alfa decide financiar a Beta mediante un préstamo de $100 millones al 15% anual, siendo la tasa de mercado 6%.</a:t>
            </a:r>
            <a:endParaRPr sz="1000" dirty="0">
              <a:latin typeface="Tahoma"/>
              <a:cs typeface="Tahoma"/>
            </a:endParaRPr>
          </a:p>
        </p:txBody>
      </p:sp>
      <p:sp>
        <p:nvSpPr>
          <p:cNvPr id="40" name="object 3">
            <a:extLst>
              <a:ext uri="{FF2B5EF4-FFF2-40B4-BE49-F238E27FC236}">
                <a16:creationId xmlns:a16="http://schemas.microsoft.com/office/drawing/2014/main" id="{7A883DA6-53E4-4795-ADFC-CB3566F44FBF}"/>
              </a:ext>
            </a:extLst>
          </p:cNvPr>
          <p:cNvSpPr txBox="1"/>
          <p:nvPr/>
        </p:nvSpPr>
        <p:spPr>
          <a:xfrm>
            <a:off x="985257" y="1898009"/>
            <a:ext cx="5770545" cy="792589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6350" marR="1751648" algn="just">
              <a:lnSpc>
                <a:spcPct val="125000"/>
              </a:lnSpc>
              <a:spcBef>
                <a:spcPts val="50"/>
              </a:spcBef>
            </a:pPr>
            <a:r>
              <a:rPr lang="es-ES" sz="1000" b="1" spc="33" dirty="0">
                <a:solidFill>
                  <a:srgbClr val="181818"/>
                </a:solidFill>
                <a:latin typeface="Tahoma"/>
                <a:cs typeface="Tahoma"/>
              </a:rPr>
              <a:t>Intereses pagados por Beta:</a:t>
            </a:r>
          </a:p>
          <a:p>
            <a:pPr marL="6350" marR="1751648" algn="just">
              <a:lnSpc>
                <a:spcPct val="125000"/>
              </a:lnSpc>
              <a:spcBef>
                <a:spcPts val="50"/>
              </a:spcBef>
            </a:pPr>
            <a:r>
              <a:rPr lang="es-ES" sz="1000" spc="33" dirty="0">
                <a:solidFill>
                  <a:srgbClr val="181818"/>
                </a:solidFill>
                <a:latin typeface="Tahoma"/>
                <a:cs typeface="Tahoma"/>
              </a:rPr>
              <a:t>Intereses anuales = $100 millones × 15% = $15 millones.</a:t>
            </a:r>
          </a:p>
          <a:p>
            <a:pPr marL="6350" marR="1751648" algn="just">
              <a:lnSpc>
                <a:spcPct val="125000"/>
              </a:lnSpc>
              <a:spcBef>
                <a:spcPts val="50"/>
              </a:spcBef>
            </a:pPr>
            <a:r>
              <a:rPr lang="es-ES" sz="1000" spc="33" dirty="0">
                <a:solidFill>
                  <a:srgbClr val="181818"/>
                </a:solidFill>
                <a:latin typeface="Tahoma"/>
                <a:cs typeface="Tahoma"/>
              </a:rPr>
              <a:t>Estos intereses son deducibles para Beta en el país B.</a:t>
            </a:r>
          </a:p>
          <a:p>
            <a:pPr marL="6350" marR="1751648" algn="just">
              <a:lnSpc>
                <a:spcPct val="125000"/>
              </a:lnSpc>
              <a:spcBef>
                <a:spcPts val="50"/>
              </a:spcBef>
            </a:pPr>
            <a:r>
              <a:rPr lang="es-ES" sz="1000" spc="33" dirty="0">
                <a:solidFill>
                  <a:srgbClr val="181818"/>
                </a:solidFill>
                <a:latin typeface="Tahoma"/>
                <a:cs typeface="Tahoma"/>
              </a:rPr>
              <a:t>Ahorro fiscal en país B = $15 millones × 35% = $5.25 millones.</a:t>
            </a:r>
            <a:endParaRPr sz="1000" dirty="0">
              <a:latin typeface="Tahoma"/>
              <a:cs typeface="Tahoma"/>
            </a:endParaRPr>
          </a:p>
        </p:txBody>
      </p:sp>
      <p:sp>
        <p:nvSpPr>
          <p:cNvPr id="41" name="object 3">
            <a:extLst>
              <a:ext uri="{FF2B5EF4-FFF2-40B4-BE49-F238E27FC236}">
                <a16:creationId xmlns:a16="http://schemas.microsoft.com/office/drawing/2014/main" id="{BB48581E-6B3C-49B1-8ECC-CA34F9E39F9F}"/>
              </a:ext>
            </a:extLst>
          </p:cNvPr>
          <p:cNvSpPr txBox="1"/>
          <p:nvPr/>
        </p:nvSpPr>
        <p:spPr>
          <a:xfrm>
            <a:off x="985257" y="2918898"/>
            <a:ext cx="8158743" cy="587405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6350" marR="1751648" algn="just">
              <a:lnSpc>
                <a:spcPct val="125000"/>
              </a:lnSpc>
              <a:spcBef>
                <a:spcPts val="50"/>
              </a:spcBef>
            </a:pPr>
            <a:r>
              <a:rPr lang="es-ES" sz="1000" b="1" spc="33" dirty="0">
                <a:solidFill>
                  <a:srgbClr val="181818"/>
                </a:solidFill>
                <a:latin typeface="Tahoma"/>
                <a:cs typeface="Tahoma"/>
              </a:rPr>
              <a:t>Ingresos por intereses para Alfa:</a:t>
            </a:r>
          </a:p>
          <a:p>
            <a:pPr marL="6350" marR="1751648" algn="just">
              <a:lnSpc>
                <a:spcPct val="125000"/>
              </a:lnSpc>
              <a:spcBef>
                <a:spcPts val="50"/>
              </a:spcBef>
            </a:pPr>
            <a:r>
              <a:rPr lang="es-ES" sz="1000" spc="33" dirty="0">
                <a:solidFill>
                  <a:srgbClr val="181818"/>
                </a:solidFill>
                <a:latin typeface="Tahoma"/>
                <a:cs typeface="Tahoma"/>
              </a:rPr>
              <a:t>Ingresos por intereses = $15 millones.</a:t>
            </a:r>
          </a:p>
          <a:p>
            <a:pPr marL="6350" marR="1751648" algn="just">
              <a:lnSpc>
                <a:spcPct val="125000"/>
              </a:lnSpc>
              <a:spcBef>
                <a:spcPts val="50"/>
              </a:spcBef>
            </a:pPr>
            <a:r>
              <a:rPr lang="es-ES" sz="1000" spc="33" dirty="0">
                <a:solidFill>
                  <a:srgbClr val="181818"/>
                </a:solidFill>
                <a:latin typeface="Tahoma"/>
                <a:cs typeface="Tahoma"/>
              </a:rPr>
              <a:t>Impuesto sobre estos ingresos en país A = $15 millones × 25% = $3.75 millones.</a:t>
            </a:r>
            <a:endParaRPr sz="1000" dirty="0">
              <a:latin typeface="Tahoma"/>
              <a:cs typeface="Tahoma"/>
            </a:endParaRPr>
          </a:p>
        </p:txBody>
      </p:sp>
      <p:sp>
        <p:nvSpPr>
          <p:cNvPr id="42" name="object 3">
            <a:extLst>
              <a:ext uri="{FF2B5EF4-FFF2-40B4-BE49-F238E27FC236}">
                <a16:creationId xmlns:a16="http://schemas.microsoft.com/office/drawing/2014/main" id="{846ABDE2-5D51-4B75-9692-A2BE29F34E9B}"/>
              </a:ext>
            </a:extLst>
          </p:cNvPr>
          <p:cNvSpPr txBox="1"/>
          <p:nvPr/>
        </p:nvSpPr>
        <p:spPr>
          <a:xfrm>
            <a:off x="985257" y="3743610"/>
            <a:ext cx="7392289" cy="792589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6350" marR="1751648" algn="just">
              <a:lnSpc>
                <a:spcPct val="125000"/>
              </a:lnSpc>
              <a:spcBef>
                <a:spcPts val="50"/>
              </a:spcBef>
            </a:pPr>
            <a:r>
              <a:rPr lang="es-ES" sz="1000" b="1" spc="33" dirty="0">
                <a:solidFill>
                  <a:srgbClr val="181818"/>
                </a:solidFill>
                <a:latin typeface="Tahoma"/>
                <a:cs typeface="Tahoma"/>
              </a:rPr>
              <a:t>Beneficio neto del Grupo:</a:t>
            </a:r>
          </a:p>
          <a:p>
            <a:pPr marL="6350" marR="1751648" algn="just">
              <a:lnSpc>
                <a:spcPct val="125000"/>
              </a:lnSpc>
              <a:spcBef>
                <a:spcPts val="50"/>
              </a:spcBef>
            </a:pPr>
            <a:r>
              <a:rPr lang="es-ES" sz="1000" spc="33" dirty="0">
                <a:solidFill>
                  <a:srgbClr val="181818"/>
                </a:solidFill>
                <a:latin typeface="Tahoma"/>
                <a:cs typeface="Tahoma"/>
              </a:rPr>
              <a:t>Ahorro fiscal en país B = $5.25 millones.</a:t>
            </a:r>
          </a:p>
          <a:p>
            <a:pPr marL="6350" marR="1751648" algn="just">
              <a:lnSpc>
                <a:spcPct val="125000"/>
              </a:lnSpc>
              <a:spcBef>
                <a:spcPts val="50"/>
              </a:spcBef>
            </a:pPr>
            <a:r>
              <a:rPr lang="es-ES" sz="1000" spc="33" dirty="0">
                <a:solidFill>
                  <a:srgbClr val="181818"/>
                </a:solidFill>
                <a:latin typeface="Tahoma"/>
                <a:cs typeface="Tahoma"/>
              </a:rPr>
              <a:t>Impuesto pagado en país A = -$3.75 millones.</a:t>
            </a:r>
          </a:p>
          <a:p>
            <a:pPr marL="6350" marR="1751648" algn="just">
              <a:lnSpc>
                <a:spcPct val="125000"/>
              </a:lnSpc>
              <a:spcBef>
                <a:spcPts val="50"/>
              </a:spcBef>
            </a:pPr>
            <a:r>
              <a:rPr lang="es-ES" sz="1000" spc="33" dirty="0">
                <a:solidFill>
                  <a:srgbClr val="181818"/>
                </a:solidFill>
                <a:latin typeface="Tahoma"/>
                <a:cs typeface="Tahoma"/>
              </a:rPr>
              <a:t>Beneficio neto por diferencial fiscal = $5.25 millones - $3.75 millones = $1.5 millones.</a:t>
            </a:r>
            <a:endParaRPr sz="1000" dirty="0">
              <a:latin typeface="Tahoma"/>
              <a:cs typeface="Tahoma"/>
            </a:endParaRPr>
          </a:p>
        </p:txBody>
      </p:sp>
      <p:grpSp>
        <p:nvGrpSpPr>
          <p:cNvPr id="43" name="object 11">
            <a:extLst>
              <a:ext uri="{FF2B5EF4-FFF2-40B4-BE49-F238E27FC236}">
                <a16:creationId xmlns:a16="http://schemas.microsoft.com/office/drawing/2014/main" id="{F77C06C7-5A07-40BC-A635-FFF7A164FA7F}"/>
              </a:ext>
            </a:extLst>
          </p:cNvPr>
          <p:cNvGrpSpPr/>
          <p:nvPr/>
        </p:nvGrpSpPr>
        <p:grpSpPr>
          <a:xfrm>
            <a:off x="6400802" y="2681591"/>
            <a:ext cx="1965960" cy="451485"/>
            <a:chOff x="1828195" y="4966317"/>
            <a:chExt cx="3931920" cy="902969"/>
          </a:xfrm>
        </p:grpSpPr>
        <p:sp>
          <p:nvSpPr>
            <p:cNvPr id="44" name="object 12">
              <a:extLst>
                <a:ext uri="{FF2B5EF4-FFF2-40B4-BE49-F238E27FC236}">
                  <a16:creationId xmlns:a16="http://schemas.microsoft.com/office/drawing/2014/main" id="{FDD04F06-66BC-4D82-B171-734261C85EB0}"/>
                </a:ext>
              </a:extLst>
            </p:cNvPr>
            <p:cNvSpPr/>
            <p:nvPr/>
          </p:nvSpPr>
          <p:spPr>
            <a:xfrm>
              <a:off x="1828195" y="4966317"/>
              <a:ext cx="3931920" cy="902969"/>
            </a:xfrm>
            <a:custGeom>
              <a:avLst/>
              <a:gdLst/>
              <a:ahLst/>
              <a:cxnLst/>
              <a:rect l="l" t="t" r="r" b="b"/>
              <a:pathLst>
                <a:path w="3931920" h="902970">
                  <a:moveTo>
                    <a:pt x="3485366" y="902617"/>
                  </a:moveTo>
                  <a:lnTo>
                    <a:pt x="448735" y="897471"/>
                  </a:lnTo>
                  <a:lnTo>
                    <a:pt x="399804" y="894841"/>
                  </a:lnTo>
                  <a:lnTo>
                    <a:pt x="352408" y="887131"/>
                  </a:lnTo>
                  <a:lnTo>
                    <a:pt x="306819" y="874614"/>
                  </a:lnTo>
                  <a:lnTo>
                    <a:pt x="263311" y="857564"/>
                  </a:lnTo>
                  <a:lnTo>
                    <a:pt x="222156" y="836252"/>
                  </a:lnTo>
                  <a:lnTo>
                    <a:pt x="183627" y="810951"/>
                  </a:lnTo>
                  <a:lnTo>
                    <a:pt x="147996" y="781935"/>
                  </a:lnTo>
                  <a:lnTo>
                    <a:pt x="115536" y="749475"/>
                  </a:lnTo>
                  <a:lnTo>
                    <a:pt x="86519" y="713843"/>
                  </a:lnTo>
                  <a:lnTo>
                    <a:pt x="61218" y="675314"/>
                  </a:lnTo>
                  <a:lnTo>
                    <a:pt x="39907" y="634159"/>
                  </a:lnTo>
                  <a:lnTo>
                    <a:pt x="22856" y="590651"/>
                  </a:lnTo>
                  <a:lnTo>
                    <a:pt x="10340" y="545063"/>
                  </a:lnTo>
                  <a:lnTo>
                    <a:pt x="2630" y="497667"/>
                  </a:lnTo>
                  <a:lnTo>
                    <a:pt x="0" y="448736"/>
                  </a:lnTo>
                  <a:lnTo>
                    <a:pt x="2630" y="399804"/>
                  </a:lnTo>
                  <a:lnTo>
                    <a:pt x="10340" y="352408"/>
                  </a:lnTo>
                  <a:lnTo>
                    <a:pt x="22856" y="306819"/>
                  </a:lnTo>
                  <a:lnTo>
                    <a:pt x="39907" y="263311"/>
                  </a:lnTo>
                  <a:lnTo>
                    <a:pt x="61218" y="222156"/>
                  </a:lnTo>
                  <a:lnTo>
                    <a:pt x="86519" y="183627"/>
                  </a:lnTo>
                  <a:lnTo>
                    <a:pt x="115536" y="147996"/>
                  </a:lnTo>
                  <a:lnTo>
                    <a:pt x="147996" y="115536"/>
                  </a:lnTo>
                  <a:lnTo>
                    <a:pt x="183627" y="86519"/>
                  </a:lnTo>
                  <a:lnTo>
                    <a:pt x="222156" y="61218"/>
                  </a:lnTo>
                  <a:lnTo>
                    <a:pt x="263311" y="39907"/>
                  </a:lnTo>
                  <a:lnTo>
                    <a:pt x="306819" y="22856"/>
                  </a:lnTo>
                  <a:lnTo>
                    <a:pt x="352408" y="10340"/>
                  </a:lnTo>
                  <a:lnTo>
                    <a:pt x="399804" y="2630"/>
                  </a:lnTo>
                  <a:lnTo>
                    <a:pt x="448735" y="0"/>
                  </a:lnTo>
                  <a:lnTo>
                    <a:pt x="3485366" y="0"/>
                  </a:lnTo>
                  <a:lnTo>
                    <a:pt x="3931583" y="451346"/>
                  </a:lnTo>
                  <a:lnTo>
                    <a:pt x="3931583" y="454349"/>
                  </a:lnTo>
                  <a:lnTo>
                    <a:pt x="3485366" y="902617"/>
                  </a:lnTo>
                  <a:close/>
                </a:path>
              </a:pathLst>
            </a:custGeom>
            <a:solidFill>
              <a:srgbClr val="3DD9D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5" name="object 13">
              <a:extLst>
                <a:ext uri="{FF2B5EF4-FFF2-40B4-BE49-F238E27FC236}">
                  <a16:creationId xmlns:a16="http://schemas.microsoft.com/office/drawing/2014/main" id="{E14C2F00-A658-4608-8E80-55F9079997FB}"/>
                </a:ext>
              </a:extLst>
            </p:cNvPr>
            <p:cNvSpPr/>
            <p:nvPr/>
          </p:nvSpPr>
          <p:spPr>
            <a:xfrm>
              <a:off x="1959749" y="5106289"/>
              <a:ext cx="615950" cy="617855"/>
            </a:xfrm>
            <a:custGeom>
              <a:avLst/>
              <a:gdLst/>
              <a:ahLst/>
              <a:cxnLst/>
              <a:rect l="l" t="t" r="r" b="b"/>
              <a:pathLst>
                <a:path w="615950" h="617854">
                  <a:moveTo>
                    <a:pt x="307918" y="617526"/>
                  </a:moveTo>
                  <a:lnTo>
                    <a:pt x="261268" y="613987"/>
                  </a:lnTo>
                  <a:lnTo>
                    <a:pt x="216314" y="603630"/>
                  </a:lnTo>
                  <a:lnTo>
                    <a:pt x="173730" y="586843"/>
                  </a:lnTo>
                  <a:lnTo>
                    <a:pt x="134188" y="564013"/>
                  </a:lnTo>
                  <a:lnTo>
                    <a:pt x="98357" y="535528"/>
                  </a:lnTo>
                  <a:lnTo>
                    <a:pt x="66912" y="501776"/>
                  </a:lnTo>
                  <a:lnTo>
                    <a:pt x="40522" y="463144"/>
                  </a:lnTo>
                  <a:lnTo>
                    <a:pt x="20261" y="420974"/>
                  </a:lnTo>
                  <a:lnTo>
                    <a:pt x="6753" y="376865"/>
                  </a:lnTo>
                  <a:lnTo>
                    <a:pt x="0" y="331593"/>
                  </a:lnTo>
                  <a:lnTo>
                    <a:pt x="0" y="285933"/>
                  </a:lnTo>
                  <a:lnTo>
                    <a:pt x="6753" y="240660"/>
                  </a:lnTo>
                  <a:lnTo>
                    <a:pt x="20261" y="196551"/>
                  </a:lnTo>
                  <a:lnTo>
                    <a:pt x="40522" y="154381"/>
                  </a:lnTo>
                  <a:lnTo>
                    <a:pt x="66912" y="115749"/>
                  </a:lnTo>
                  <a:lnTo>
                    <a:pt x="98357" y="81997"/>
                  </a:lnTo>
                  <a:lnTo>
                    <a:pt x="134188" y="53512"/>
                  </a:lnTo>
                  <a:lnTo>
                    <a:pt x="173730" y="30682"/>
                  </a:lnTo>
                  <a:lnTo>
                    <a:pt x="216314" y="13895"/>
                  </a:lnTo>
                  <a:lnTo>
                    <a:pt x="261268" y="3538"/>
                  </a:lnTo>
                  <a:lnTo>
                    <a:pt x="307918" y="0"/>
                  </a:lnTo>
                  <a:lnTo>
                    <a:pt x="354569" y="3538"/>
                  </a:lnTo>
                  <a:lnTo>
                    <a:pt x="399523" y="13895"/>
                  </a:lnTo>
                  <a:lnTo>
                    <a:pt x="442106" y="30682"/>
                  </a:lnTo>
                  <a:lnTo>
                    <a:pt x="481649" y="53512"/>
                  </a:lnTo>
                  <a:lnTo>
                    <a:pt x="517479" y="81997"/>
                  </a:lnTo>
                  <a:lnTo>
                    <a:pt x="548925" y="115749"/>
                  </a:lnTo>
                  <a:lnTo>
                    <a:pt x="575315" y="154381"/>
                  </a:lnTo>
                  <a:lnTo>
                    <a:pt x="595576" y="196551"/>
                  </a:lnTo>
                  <a:lnTo>
                    <a:pt x="609084" y="240660"/>
                  </a:lnTo>
                  <a:lnTo>
                    <a:pt x="615837" y="285933"/>
                  </a:lnTo>
                  <a:lnTo>
                    <a:pt x="615837" y="331593"/>
                  </a:lnTo>
                  <a:lnTo>
                    <a:pt x="609084" y="376865"/>
                  </a:lnTo>
                  <a:lnTo>
                    <a:pt x="595576" y="420974"/>
                  </a:lnTo>
                  <a:lnTo>
                    <a:pt x="575315" y="463144"/>
                  </a:lnTo>
                  <a:lnTo>
                    <a:pt x="548925" y="501776"/>
                  </a:lnTo>
                  <a:lnTo>
                    <a:pt x="517479" y="535528"/>
                  </a:lnTo>
                  <a:lnTo>
                    <a:pt x="481649" y="564013"/>
                  </a:lnTo>
                  <a:lnTo>
                    <a:pt x="442106" y="586843"/>
                  </a:lnTo>
                  <a:lnTo>
                    <a:pt x="399523" y="603630"/>
                  </a:lnTo>
                  <a:lnTo>
                    <a:pt x="354569" y="613987"/>
                  </a:lnTo>
                  <a:lnTo>
                    <a:pt x="307918" y="61752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6" name="object 14">
            <a:extLst>
              <a:ext uri="{FF2B5EF4-FFF2-40B4-BE49-F238E27FC236}">
                <a16:creationId xmlns:a16="http://schemas.microsoft.com/office/drawing/2014/main" id="{CF1CB99A-58EC-4C32-B0D8-D25F86E5279F}"/>
              </a:ext>
            </a:extLst>
          </p:cNvPr>
          <p:cNvSpPr txBox="1"/>
          <p:nvPr/>
        </p:nvSpPr>
        <p:spPr>
          <a:xfrm>
            <a:off x="6859476" y="2756363"/>
            <a:ext cx="1370428" cy="329577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6350">
              <a:spcBef>
                <a:spcPts val="50"/>
              </a:spcBef>
            </a:pPr>
            <a:r>
              <a:rPr lang="es-EC" sz="1050" b="1" spc="57" dirty="0">
                <a:solidFill>
                  <a:srgbClr val="FFFFFF"/>
                </a:solidFill>
                <a:latin typeface="Trebuchet MS"/>
                <a:cs typeface="Trebuchet MS"/>
              </a:rPr>
              <a:t>Sin regulación de Subcapitalización</a:t>
            </a:r>
            <a:endParaRPr sz="1050" dirty="0">
              <a:latin typeface="Trebuchet MS"/>
              <a:cs typeface="Trebuchet MS"/>
            </a:endParaRPr>
          </a:p>
        </p:txBody>
      </p:sp>
      <p:sp>
        <p:nvSpPr>
          <p:cNvPr id="47" name="object 27">
            <a:extLst>
              <a:ext uri="{FF2B5EF4-FFF2-40B4-BE49-F238E27FC236}">
                <a16:creationId xmlns:a16="http://schemas.microsoft.com/office/drawing/2014/main" id="{25B8F23F-9B39-4ACD-BEEB-1C4A5C0EDF02}"/>
              </a:ext>
            </a:extLst>
          </p:cNvPr>
          <p:cNvSpPr txBox="1"/>
          <p:nvPr/>
        </p:nvSpPr>
        <p:spPr>
          <a:xfrm>
            <a:off x="6540985" y="2784768"/>
            <a:ext cx="146050" cy="221856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6350">
              <a:spcBef>
                <a:spcPts val="50"/>
              </a:spcBef>
            </a:pPr>
            <a:r>
              <a:rPr lang="es-EC" sz="1400" b="1" spc="148" dirty="0">
                <a:solidFill>
                  <a:srgbClr val="3DD9D8"/>
                </a:solidFill>
                <a:latin typeface="Trebuchet MS"/>
                <a:cs typeface="Trebuchet MS"/>
              </a:rPr>
              <a:t>3</a:t>
            </a:r>
            <a:endParaRPr sz="1400" dirty="0">
              <a:latin typeface="Trebuchet MS"/>
              <a:cs typeface="Trebuchet MS"/>
            </a:endParaRPr>
          </a:p>
        </p:txBody>
      </p:sp>
      <p:sp>
        <p:nvSpPr>
          <p:cNvPr id="30" name="Elipse 29">
            <a:extLst>
              <a:ext uri="{FF2B5EF4-FFF2-40B4-BE49-F238E27FC236}">
                <a16:creationId xmlns:a16="http://schemas.microsoft.com/office/drawing/2014/main" id="{40E6CD45-3781-4D50-A5F0-9ADAF27A7C88}"/>
              </a:ext>
            </a:extLst>
          </p:cNvPr>
          <p:cNvSpPr/>
          <p:nvPr/>
        </p:nvSpPr>
        <p:spPr>
          <a:xfrm>
            <a:off x="23181" y="4078912"/>
            <a:ext cx="538794" cy="4659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1800" b="1" dirty="0"/>
              <a:t>1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70116DDF-ABC5-4E1C-A752-EBD4D8FD84B7}"/>
              </a:ext>
            </a:extLst>
          </p:cNvPr>
          <p:cNvSpPr/>
          <p:nvPr/>
        </p:nvSpPr>
        <p:spPr>
          <a:xfrm>
            <a:off x="118600" y="2384968"/>
            <a:ext cx="381222" cy="17134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ES" b="1" dirty="0">
                <a:solidFill>
                  <a:schemeClr val="accent1"/>
                </a:solidFill>
              </a:rPr>
              <a:t>Subcapitalización</a:t>
            </a:r>
            <a:endParaRPr lang="es-EC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373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3">
            <a:extLst>
              <a:ext uri="{FF2B5EF4-FFF2-40B4-BE49-F238E27FC236}">
                <a16:creationId xmlns:a16="http://schemas.microsoft.com/office/drawing/2014/main" id="{FD98B3A6-A288-4E51-9B36-B57BF608163C}"/>
              </a:ext>
            </a:extLst>
          </p:cNvPr>
          <p:cNvSpPr txBox="1"/>
          <p:nvPr/>
        </p:nvSpPr>
        <p:spPr>
          <a:xfrm>
            <a:off x="3313968" y="259263"/>
            <a:ext cx="5830032" cy="561757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6350" marR="1751648" algn="just">
              <a:lnSpc>
                <a:spcPct val="125000"/>
              </a:lnSpc>
              <a:spcBef>
                <a:spcPts val="50"/>
              </a:spcBef>
            </a:pPr>
            <a:r>
              <a:rPr lang="es-EC" sz="1000" spc="33" dirty="0">
                <a:solidFill>
                  <a:srgbClr val="181818"/>
                </a:solidFill>
                <a:latin typeface="Tahoma"/>
                <a:cs typeface="Tahoma"/>
              </a:rPr>
              <a:t>El </a:t>
            </a:r>
            <a:r>
              <a:rPr lang="es-ES" sz="1000" spc="33" dirty="0">
                <a:solidFill>
                  <a:srgbClr val="181818"/>
                </a:solidFill>
                <a:latin typeface="Tahoma"/>
                <a:cs typeface="Tahoma"/>
              </a:rPr>
              <a:t>país B implementa reglas de subcapitalización que limitan la deducción de intereses a un monto que no exceda el 30% del EBITDA.</a:t>
            </a:r>
            <a:endParaRPr sz="1000" dirty="0">
              <a:latin typeface="Tahoma"/>
              <a:cs typeface="Tahoma"/>
            </a:endParaRPr>
          </a:p>
        </p:txBody>
      </p:sp>
      <p:grpSp>
        <p:nvGrpSpPr>
          <p:cNvPr id="9" name="object 7">
            <a:extLst>
              <a:ext uri="{FF2B5EF4-FFF2-40B4-BE49-F238E27FC236}">
                <a16:creationId xmlns:a16="http://schemas.microsoft.com/office/drawing/2014/main" id="{78408BBA-8B99-4FA0-A78C-E76006CA35EC}"/>
              </a:ext>
            </a:extLst>
          </p:cNvPr>
          <p:cNvGrpSpPr/>
          <p:nvPr/>
        </p:nvGrpSpPr>
        <p:grpSpPr>
          <a:xfrm>
            <a:off x="914098" y="384317"/>
            <a:ext cx="1965960" cy="451485"/>
            <a:chOff x="1828195" y="3271123"/>
            <a:chExt cx="3931920" cy="902969"/>
          </a:xfrm>
        </p:grpSpPr>
        <p:sp>
          <p:nvSpPr>
            <p:cNvPr id="10" name="object 8">
              <a:extLst>
                <a:ext uri="{FF2B5EF4-FFF2-40B4-BE49-F238E27FC236}">
                  <a16:creationId xmlns:a16="http://schemas.microsoft.com/office/drawing/2014/main" id="{F06F7E97-4E30-4643-AA64-3E8463DFE9B3}"/>
                </a:ext>
              </a:extLst>
            </p:cNvPr>
            <p:cNvSpPr/>
            <p:nvPr/>
          </p:nvSpPr>
          <p:spPr>
            <a:xfrm>
              <a:off x="1828195" y="3271123"/>
              <a:ext cx="3931920" cy="902969"/>
            </a:xfrm>
            <a:custGeom>
              <a:avLst/>
              <a:gdLst/>
              <a:ahLst/>
              <a:cxnLst/>
              <a:rect l="l" t="t" r="r" b="b"/>
              <a:pathLst>
                <a:path w="3931920" h="902970">
                  <a:moveTo>
                    <a:pt x="3485366" y="902617"/>
                  </a:moveTo>
                  <a:lnTo>
                    <a:pt x="448735" y="897471"/>
                  </a:lnTo>
                  <a:lnTo>
                    <a:pt x="399804" y="894840"/>
                  </a:lnTo>
                  <a:lnTo>
                    <a:pt x="352408" y="887131"/>
                  </a:lnTo>
                  <a:lnTo>
                    <a:pt x="306819" y="874614"/>
                  </a:lnTo>
                  <a:lnTo>
                    <a:pt x="263311" y="857564"/>
                  </a:lnTo>
                  <a:lnTo>
                    <a:pt x="222156" y="836252"/>
                  </a:lnTo>
                  <a:lnTo>
                    <a:pt x="183627" y="810951"/>
                  </a:lnTo>
                  <a:lnTo>
                    <a:pt x="147996" y="781935"/>
                  </a:lnTo>
                  <a:lnTo>
                    <a:pt x="115536" y="749474"/>
                  </a:lnTo>
                  <a:lnTo>
                    <a:pt x="86519" y="713843"/>
                  </a:lnTo>
                  <a:lnTo>
                    <a:pt x="61218" y="675314"/>
                  </a:lnTo>
                  <a:lnTo>
                    <a:pt x="39907" y="634159"/>
                  </a:lnTo>
                  <a:lnTo>
                    <a:pt x="22856" y="590651"/>
                  </a:lnTo>
                  <a:lnTo>
                    <a:pt x="10340" y="545063"/>
                  </a:lnTo>
                  <a:lnTo>
                    <a:pt x="2630" y="497666"/>
                  </a:lnTo>
                  <a:lnTo>
                    <a:pt x="0" y="448736"/>
                  </a:lnTo>
                  <a:lnTo>
                    <a:pt x="2630" y="399804"/>
                  </a:lnTo>
                  <a:lnTo>
                    <a:pt x="10340" y="352408"/>
                  </a:lnTo>
                  <a:lnTo>
                    <a:pt x="22856" y="306819"/>
                  </a:lnTo>
                  <a:lnTo>
                    <a:pt x="39907" y="263311"/>
                  </a:lnTo>
                  <a:lnTo>
                    <a:pt x="61218" y="222156"/>
                  </a:lnTo>
                  <a:lnTo>
                    <a:pt x="86519" y="183627"/>
                  </a:lnTo>
                  <a:lnTo>
                    <a:pt x="115536" y="147996"/>
                  </a:lnTo>
                  <a:lnTo>
                    <a:pt x="147996" y="115536"/>
                  </a:lnTo>
                  <a:lnTo>
                    <a:pt x="183627" y="86519"/>
                  </a:lnTo>
                  <a:lnTo>
                    <a:pt x="222156" y="61218"/>
                  </a:lnTo>
                  <a:lnTo>
                    <a:pt x="263311" y="39907"/>
                  </a:lnTo>
                  <a:lnTo>
                    <a:pt x="306819" y="22856"/>
                  </a:lnTo>
                  <a:lnTo>
                    <a:pt x="352408" y="10340"/>
                  </a:lnTo>
                  <a:lnTo>
                    <a:pt x="399804" y="2630"/>
                  </a:lnTo>
                  <a:lnTo>
                    <a:pt x="448735" y="0"/>
                  </a:lnTo>
                  <a:lnTo>
                    <a:pt x="3485366" y="0"/>
                  </a:lnTo>
                  <a:lnTo>
                    <a:pt x="3931583" y="451346"/>
                  </a:lnTo>
                  <a:lnTo>
                    <a:pt x="3931583" y="454349"/>
                  </a:lnTo>
                  <a:lnTo>
                    <a:pt x="3485366" y="902617"/>
                  </a:lnTo>
                  <a:close/>
                </a:path>
              </a:pathLst>
            </a:custGeom>
            <a:solidFill>
              <a:srgbClr val="86E9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9">
              <a:extLst>
                <a:ext uri="{FF2B5EF4-FFF2-40B4-BE49-F238E27FC236}">
                  <a16:creationId xmlns:a16="http://schemas.microsoft.com/office/drawing/2014/main" id="{F129065D-6C3C-4980-944D-47827D2AF496}"/>
                </a:ext>
              </a:extLst>
            </p:cNvPr>
            <p:cNvSpPr/>
            <p:nvPr/>
          </p:nvSpPr>
          <p:spPr>
            <a:xfrm>
              <a:off x="1959749" y="3411096"/>
              <a:ext cx="615950" cy="617855"/>
            </a:xfrm>
            <a:custGeom>
              <a:avLst/>
              <a:gdLst/>
              <a:ahLst/>
              <a:cxnLst/>
              <a:rect l="l" t="t" r="r" b="b"/>
              <a:pathLst>
                <a:path w="615950" h="617854">
                  <a:moveTo>
                    <a:pt x="307918" y="617526"/>
                  </a:moveTo>
                  <a:lnTo>
                    <a:pt x="261268" y="613987"/>
                  </a:lnTo>
                  <a:lnTo>
                    <a:pt x="216314" y="603631"/>
                  </a:lnTo>
                  <a:lnTo>
                    <a:pt x="173730" y="586843"/>
                  </a:lnTo>
                  <a:lnTo>
                    <a:pt x="134188" y="564013"/>
                  </a:lnTo>
                  <a:lnTo>
                    <a:pt x="98357" y="535528"/>
                  </a:lnTo>
                  <a:lnTo>
                    <a:pt x="66912" y="501776"/>
                  </a:lnTo>
                  <a:lnTo>
                    <a:pt x="40522" y="463144"/>
                  </a:lnTo>
                  <a:lnTo>
                    <a:pt x="20261" y="420974"/>
                  </a:lnTo>
                  <a:lnTo>
                    <a:pt x="6753" y="376865"/>
                  </a:lnTo>
                  <a:lnTo>
                    <a:pt x="0" y="331593"/>
                  </a:lnTo>
                  <a:lnTo>
                    <a:pt x="0" y="285933"/>
                  </a:lnTo>
                  <a:lnTo>
                    <a:pt x="6753" y="240660"/>
                  </a:lnTo>
                  <a:lnTo>
                    <a:pt x="20261" y="196551"/>
                  </a:lnTo>
                  <a:lnTo>
                    <a:pt x="40522" y="154381"/>
                  </a:lnTo>
                  <a:lnTo>
                    <a:pt x="66912" y="115749"/>
                  </a:lnTo>
                  <a:lnTo>
                    <a:pt x="98357" y="81997"/>
                  </a:lnTo>
                  <a:lnTo>
                    <a:pt x="134188" y="53512"/>
                  </a:lnTo>
                  <a:lnTo>
                    <a:pt x="173730" y="30682"/>
                  </a:lnTo>
                  <a:lnTo>
                    <a:pt x="216314" y="13895"/>
                  </a:lnTo>
                  <a:lnTo>
                    <a:pt x="261268" y="3538"/>
                  </a:lnTo>
                  <a:lnTo>
                    <a:pt x="307918" y="0"/>
                  </a:lnTo>
                  <a:lnTo>
                    <a:pt x="354569" y="3538"/>
                  </a:lnTo>
                  <a:lnTo>
                    <a:pt x="399523" y="13895"/>
                  </a:lnTo>
                  <a:lnTo>
                    <a:pt x="442106" y="30682"/>
                  </a:lnTo>
                  <a:lnTo>
                    <a:pt x="481649" y="53512"/>
                  </a:lnTo>
                  <a:lnTo>
                    <a:pt x="517479" y="81997"/>
                  </a:lnTo>
                  <a:lnTo>
                    <a:pt x="548925" y="115749"/>
                  </a:lnTo>
                  <a:lnTo>
                    <a:pt x="575315" y="154381"/>
                  </a:lnTo>
                  <a:lnTo>
                    <a:pt x="595576" y="196551"/>
                  </a:lnTo>
                  <a:lnTo>
                    <a:pt x="609084" y="240660"/>
                  </a:lnTo>
                  <a:lnTo>
                    <a:pt x="615837" y="285933"/>
                  </a:lnTo>
                  <a:lnTo>
                    <a:pt x="615837" y="331593"/>
                  </a:lnTo>
                  <a:lnTo>
                    <a:pt x="609084" y="376865"/>
                  </a:lnTo>
                  <a:lnTo>
                    <a:pt x="595576" y="420974"/>
                  </a:lnTo>
                  <a:lnTo>
                    <a:pt x="575315" y="463144"/>
                  </a:lnTo>
                  <a:lnTo>
                    <a:pt x="548925" y="501776"/>
                  </a:lnTo>
                  <a:lnTo>
                    <a:pt x="517479" y="535528"/>
                  </a:lnTo>
                  <a:lnTo>
                    <a:pt x="481649" y="564013"/>
                  </a:lnTo>
                  <a:lnTo>
                    <a:pt x="442106" y="586843"/>
                  </a:lnTo>
                  <a:lnTo>
                    <a:pt x="399523" y="603631"/>
                  </a:lnTo>
                  <a:lnTo>
                    <a:pt x="354569" y="613987"/>
                  </a:lnTo>
                  <a:lnTo>
                    <a:pt x="307918" y="61752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0">
            <a:extLst>
              <a:ext uri="{FF2B5EF4-FFF2-40B4-BE49-F238E27FC236}">
                <a16:creationId xmlns:a16="http://schemas.microsoft.com/office/drawing/2014/main" id="{45B3CC44-28D2-4017-A7C0-0E1F3B4D5531}"/>
              </a:ext>
            </a:extLst>
          </p:cNvPr>
          <p:cNvSpPr txBox="1"/>
          <p:nvPr/>
        </p:nvSpPr>
        <p:spPr>
          <a:xfrm>
            <a:off x="1371600" y="508141"/>
            <a:ext cx="944828" cy="167995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6350">
              <a:spcBef>
                <a:spcPts val="50"/>
              </a:spcBef>
            </a:pPr>
            <a:r>
              <a:rPr lang="es-EC" sz="1050" b="1" spc="33" dirty="0">
                <a:solidFill>
                  <a:srgbClr val="FFFFFF"/>
                </a:solidFill>
                <a:latin typeface="Trebuchet MS"/>
                <a:cs typeface="Trebuchet MS"/>
              </a:rPr>
              <a:t>Efectos</a:t>
            </a:r>
            <a:endParaRPr sz="1050" dirty="0">
              <a:latin typeface="Trebuchet MS"/>
              <a:cs typeface="Trebuchet MS"/>
            </a:endParaRPr>
          </a:p>
        </p:txBody>
      </p:sp>
      <p:sp>
        <p:nvSpPr>
          <p:cNvPr id="28" name="object 14">
            <a:extLst>
              <a:ext uri="{FF2B5EF4-FFF2-40B4-BE49-F238E27FC236}">
                <a16:creationId xmlns:a16="http://schemas.microsoft.com/office/drawing/2014/main" id="{4A900F5E-551B-4987-8EDA-E071A69951FC}"/>
              </a:ext>
            </a:extLst>
          </p:cNvPr>
          <p:cNvSpPr txBox="1"/>
          <p:nvPr/>
        </p:nvSpPr>
        <p:spPr>
          <a:xfrm>
            <a:off x="1372772" y="2234905"/>
            <a:ext cx="1370428" cy="167995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6350">
              <a:spcBef>
                <a:spcPts val="50"/>
              </a:spcBef>
            </a:pPr>
            <a:r>
              <a:rPr lang="es-EC" sz="1050" b="1" spc="57" dirty="0">
                <a:solidFill>
                  <a:srgbClr val="FFFFFF"/>
                </a:solidFill>
                <a:latin typeface="Trebuchet MS"/>
                <a:cs typeface="Trebuchet MS"/>
              </a:rPr>
              <a:t>Periodo 2015-2018</a:t>
            </a:r>
            <a:endParaRPr sz="1050" dirty="0">
              <a:latin typeface="Trebuchet MS"/>
              <a:cs typeface="Trebuchet MS"/>
            </a:endParaRPr>
          </a:p>
        </p:txBody>
      </p:sp>
      <p:sp>
        <p:nvSpPr>
          <p:cNvPr id="29" name="object 14">
            <a:extLst>
              <a:ext uri="{FF2B5EF4-FFF2-40B4-BE49-F238E27FC236}">
                <a16:creationId xmlns:a16="http://schemas.microsoft.com/office/drawing/2014/main" id="{013BE156-2859-4A31-B0AC-9EFE89D33A9F}"/>
              </a:ext>
            </a:extLst>
          </p:cNvPr>
          <p:cNvSpPr txBox="1"/>
          <p:nvPr/>
        </p:nvSpPr>
        <p:spPr>
          <a:xfrm>
            <a:off x="1372772" y="3073105"/>
            <a:ext cx="1370428" cy="167995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6350">
              <a:spcBef>
                <a:spcPts val="50"/>
              </a:spcBef>
            </a:pPr>
            <a:r>
              <a:rPr lang="es-EC" sz="1050" b="1" spc="57" dirty="0">
                <a:solidFill>
                  <a:srgbClr val="FFFFFF"/>
                </a:solidFill>
                <a:latin typeface="Trebuchet MS"/>
                <a:cs typeface="Trebuchet MS"/>
              </a:rPr>
              <a:t>Periodo 2019</a:t>
            </a:r>
            <a:endParaRPr sz="1050" dirty="0">
              <a:latin typeface="Trebuchet MS"/>
              <a:cs typeface="Trebuchet MS"/>
            </a:endParaRPr>
          </a:p>
        </p:txBody>
      </p:sp>
      <p:sp>
        <p:nvSpPr>
          <p:cNvPr id="35" name="object 14">
            <a:extLst>
              <a:ext uri="{FF2B5EF4-FFF2-40B4-BE49-F238E27FC236}">
                <a16:creationId xmlns:a16="http://schemas.microsoft.com/office/drawing/2014/main" id="{5A06B6F9-3E9B-4AE5-8257-F13DE0A59DED}"/>
              </a:ext>
            </a:extLst>
          </p:cNvPr>
          <p:cNvSpPr txBox="1"/>
          <p:nvPr/>
        </p:nvSpPr>
        <p:spPr>
          <a:xfrm>
            <a:off x="1372772" y="3971910"/>
            <a:ext cx="1370428" cy="167995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6350">
              <a:spcBef>
                <a:spcPts val="50"/>
              </a:spcBef>
            </a:pPr>
            <a:r>
              <a:rPr lang="es-EC" sz="1050" b="1" spc="57" dirty="0">
                <a:solidFill>
                  <a:srgbClr val="FFFFFF"/>
                </a:solidFill>
                <a:latin typeface="Trebuchet MS"/>
                <a:cs typeface="Trebuchet MS"/>
              </a:rPr>
              <a:t>PRESENTE</a:t>
            </a:r>
            <a:endParaRPr sz="1050" dirty="0">
              <a:latin typeface="Trebuchet MS"/>
              <a:cs typeface="Trebuchet MS"/>
            </a:endParaRPr>
          </a:p>
        </p:txBody>
      </p:sp>
      <p:sp>
        <p:nvSpPr>
          <p:cNvPr id="38" name="object 27">
            <a:extLst>
              <a:ext uri="{FF2B5EF4-FFF2-40B4-BE49-F238E27FC236}">
                <a16:creationId xmlns:a16="http://schemas.microsoft.com/office/drawing/2014/main" id="{81EABC93-BD3E-4D24-B989-792ED69C84B6}"/>
              </a:ext>
            </a:extLst>
          </p:cNvPr>
          <p:cNvSpPr txBox="1"/>
          <p:nvPr/>
        </p:nvSpPr>
        <p:spPr>
          <a:xfrm>
            <a:off x="1045316" y="476271"/>
            <a:ext cx="146050" cy="221856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6350">
              <a:spcBef>
                <a:spcPts val="50"/>
              </a:spcBef>
            </a:pPr>
            <a:r>
              <a:rPr lang="es-EC" sz="1400" b="1" spc="148" dirty="0">
                <a:solidFill>
                  <a:srgbClr val="3DD9D8"/>
                </a:solidFill>
                <a:latin typeface="Trebuchet MS"/>
                <a:cs typeface="Trebuchet MS"/>
              </a:rPr>
              <a:t>4</a:t>
            </a:r>
            <a:endParaRPr sz="1400" dirty="0">
              <a:latin typeface="Trebuchet MS"/>
              <a:cs typeface="Trebuchet MS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32A4E895-7D3C-4E58-86F2-7606CFC7BA2A}"/>
              </a:ext>
            </a:extLst>
          </p:cNvPr>
          <p:cNvSpPr txBox="1"/>
          <p:nvPr/>
        </p:nvSpPr>
        <p:spPr>
          <a:xfrm>
            <a:off x="997805" y="1078636"/>
            <a:ext cx="8158743" cy="792589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6350" marR="1751648" algn="just">
              <a:lnSpc>
                <a:spcPct val="125000"/>
              </a:lnSpc>
              <a:spcBef>
                <a:spcPts val="50"/>
              </a:spcBef>
            </a:pPr>
            <a:r>
              <a:rPr lang="es-ES" sz="1000" b="1" spc="33" dirty="0">
                <a:solidFill>
                  <a:srgbClr val="181818"/>
                </a:solidFill>
                <a:latin typeface="Tahoma"/>
                <a:cs typeface="Tahoma"/>
              </a:rPr>
              <a:t>EBITDA de Beta = $30 millones.</a:t>
            </a:r>
          </a:p>
          <a:p>
            <a:pPr marL="6350" marR="1751648" algn="just">
              <a:lnSpc>
                <a:spcPct val="125000"/>
              </a:lnSpc>
              <a:spcBef>
                <a:spcPts val="50"/>
              </a:spcBef>
            </a:pPr>
            <a:r>
              <a:rPr lang="es-ES" sz="1000" spc="33" dirty="0">
                <a:solidFill>
                  <a:srgbClr val="181818"/>
                </a:solidFill>
                <a:latin typeface="Tahoma"/>
                <a:cs typeface="Tahoma"/>
              </a:rPr>
              <a:t>Límite de deducción de intereses = 30% de $30 millones = $9 millones.</a:t>
            </a:r>
          </a:p>
          <a:p>
            <a:pPr marL="6350" marR="1751648" algn="just">
              <a:lnSpc>
                <a:spcPct val="125000"/>
              </a:lnSpc>
              <a:spcBef>
                <a:spcPts val="50"/>
              </a:spcBef>
            </a:pPr>
            <a:r>
              <a:rPr lang="es-ES" sz="1000" spc="33" dirty="0">
                <a:solidFill>
                  <a:srgbClr val="181818"/>
                </a:solidFill>
                <a:latin typeface="Tahoma"/>
                <a:cs typeface="Tahoma"/>
              </a:rPr>
              <a:t>Intereses deducibles ahora limitados a $9 millones.</a:t>
            </a:r>
          </a:p>
          <a:p>
            <a:pPr marL="6350" marR="1751648" algn="just">
              <a:lnSpc>
                <a:spcPct val="125000"/>
              </a:lnSpc>
              <a:spcBef>
                <a:spcPts val="50"/>
              </a:spcBef>
            </a:pPr>
            <a:r>
              <a:rPr lang="es-ES" sz="1000" spc="33" dirty="0">
                <a:solidFill>
                  <a:srgbClr val="181818"/>
                </a:solidFill>
                <a:latin typeface="Tahoma"/>
                <a:cs typeface="Tahoma"/>
              </a:rPr>
              <a:t>Intereses no deducibles = $15 millones - $9 millones = $6 millones.</a:t>
            </a:r>
            <a:endParaRPr sz="1000" dirty="0">
              <a:latin typeface="Tahoma"/>
              <a:cs typeface="Tahoma"/>
            </a:endParaRPr>
          </a:p>
        </p:txBody>
      </p:sp>
      <p:sp>
        <p:nvSpPr>
          <p:cNvPr id="40" name="object 3">
            <a:extLst>
              <a:ext uri="{FF2B5EF4-FFF2-40B4-BE49-F238E27FC236}">
                <a16:creationId xmlns:a16="http://schemas.microsoft.com/office/drawing/2014/main" id="{7A883DA6-53E4-4795-ADFC-CB3566F44FBF}"/>
              </a:ext>
            </a:extLst>
          </p:cNvPr>
          <p:cNvSpPr txBox="1"/>
          <p:nvPr/>
        </p:nvSpPr>
        <p:spPr>
          <a:xfrm>
            <a:off x="985257" y="1951799"/>
            <a:ext cx="5770545" cy="779765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6350" marR="1751648" algn="just">
              <a:lnSpc>
                <a:spcPct val="125000"/>
              </a:lnSpc>
              <a:spcBef>
                <a:spcPts val="50"/>
              </a:spcBef>
            </a:pPr>
            <a:endParaRPr lang="es-ES" sz="1000" b="1" spc="33" dirty="0">
              <a:solidFill>
                <a:srgbClr val="181818"/>
              </a:solidFill>
              <a:latin typeface="Tahoma"/>
              <a:cs typeface="Tahoma"/>
            </a:endParaRPr>
          </a:p>
          <a:p>
            <a:pPr marL="6350" marR="1751648" algn="just">
              <a:lnSpc>
                <a:spcPct val="125000"/>
              </a:lnSpc>
              <a:spcBef>
                <a:spcPts val="50"/>
              </a:spcBef>
            </a:pPr>
            <a:r>
              <a:rPr lang="es-ES" sz="1000" b="1" spc="33" dirty="0">
                <a:solidFill>
                  <a:srgbClr val="181818"/>
                </a:solidFill>
                <a:latin typeface="Tahoma"/>
                <a:cs typeface="Tahoma"/>
              </a:rPr>
              <a:t>Ahorro fiscal ajustado en país B:</a:t>
            </a:r>
          </a:p>
          <a:p>
            <a:pPr marL="6350" marR="1751648" algn="just">
              <a:lnSpc>
                <a:spcPct val="125000"/>
              </a:lnSpc>
              <a:spcBef>
                <a:spcPts val="50"/>
              </a:spcBef>
            </a:pPr>
            <a:r>
              <a:rPr lang="es-ES" sz="1000" spc="33" dirty="0">
                <a:solidFill>
                  <a:srgbClr val="181818"/>
                </a:solidFill>
                <a:latin typeface="Tahoma"/>
                <a:cs typeface="Tahoma"/>
              </a:rPr>
              <a:t>Ahorro fiscal = $9 millones × 35% = $3.15 millones (reducción debido a intereses no deducibles).</a:t>
            </a:r>
            <a:endParaRPr sz="1000" dirty="0">
              <a:latin typeface="Tahoma"/>
              <a:cs typeface="Tahoma"/>
            </a:endParaRPr>
          </a:p>
        </p:txBody>
      </p:sp>
      <p:sp>
        <p:nvSpPr>
          <p:cNvPr id="41" name="object 3">
            <a:extLst>
              <a:ext uri="{FF2B5EF4-FFF2-40B4-BE49-F238E27FC236}">
                <a16:creationId xmlns:a16="http://schemas.microsoft.com/office/drawing/2014/main" id="{BB48581E-6B3C-49B1-8ECC-CA34F9E39F9F}"/>
              </a:ext>
            </a:extLst>
          </p:cNvPr>
          <p:cNvSpPr txBox="1"/>
          <p:nvPr/>
        </p:nvSpPr>
        <p:spPr>
          <a:xfrm>
            <a:off x="985257" y="2918898"/>
            <a:ext cx="8158743" cy="792589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6350" marR="1751648" algn="just">
              <a:lnSpc>
                <a:spcPct val="125000"/>
              </a:lnSpc>
              <a:spcBef>
                <a:spcPts val="50"/>
              </a:spcBef>
            </a:pPr>
            <a:r>
              <a:rPr lang="es-ES" sz="1000" b="1" spc="33" dirty="0">
                <a:solidFill>
                  <a:srgbClr val="181818"/>
                </a:solidFill>
                <a:latin typeface="Tahoma"/>
                <a:cs typeface="Tahoma"/>
              </a:rPr>
              <a:t>Beneficio neto ajustado del Grupo:</a:t>
            </a:r>
          </a:p>
          <a:p>
            <a:pPr marL="6350" marR="1751648" algn="just">
              <a:lnSpc>
                <a:spcPct val="125000"/>
              </a:lnSpc>
              <a:spcBef>
                <a:spcPts val="50"/>
              </a:spcBef>
            </a:pPr>
            <a:r>
              <a:rPr lang="es-ES" sz="1000" spc="33" dirty="0">
                <a:solidFill>
                  <a:srgbClr val="181818"/>
                </a:solidFill>
                <a:latin typeface="Tahoma"/>
                <a:cs typeface="Tahoma"/>
              </a:rPr>
              <a:t>Ahorro fiscal en país B = $3.15 millones.</a:t>
            </a:r>
          </a:p>
          <a:p>
            <a:pPr marL="6350" marR="1751648" algn="just">
              <a:lnSpc>
                <a:spcPct val="125000"/>
              </a:lnSpc>
              <a:spcBef>
                <a:spcPts val="50"/>
              </a:spcBef>
            </a:pPr>
            <a:r>
              <a:rPr lang="es-ES" sz="1000" spc="33" dirty="0">
                <a:solidFill>
                  <a:srgbClr val="181818"/>
                </a:solidFill>
                <a:latin typeface="Tahoma"/>
                <a:cs typeface="Tahoma"/>
              </a:rPr>
              <a:t>Impuesto pagado en país A = -$3.75 millones.</a:t>
            </a:r>
          </a:p>
          <a:p>
            <a:pPr marL="6350" marR="1751648" algn="just">
              <a:lnSpc>
                <a:spcPct val="125000"/>
              </a:lnSpc>
              <a:spcBef>
                <a:spcPts val="50"/>
              </a:spcBef>
            </a:pPr>
            <a:r>
              <a:rPr lang="es-ES" sz="1000" spc="33" dirty="0">
                <a:solidFill>
                  <a:srgbClr val="181818"/>
                </a:solidFill>
                <a:latin typeface="Tahoma"/>
                <a:cs typeface="Tahoma"/>
              </a:rPr>
              <a:t>Pérdida neta por diferencial fiscal = $3.15 millones - $3.75 millones = -$0.6 millones.</a:t>
            </a:r>
            <a:endParaRPr sz="1000" dirty="0">
              <a:latin typeface="Tahoma"/>
              <a:cs typeface="Tahoma"/>
            </a:endParaRPr>
          </a:p>
        </p:txBody>
      </p:sp>
      <p:sp>
        <p:nvSpPr>
          <p:cNvPr id="42" name="object 3">
            <a:extLst>
              <a:ext uri="{FF2B5EF4-FFF2-40B4-BE49-F238E27FC236}">
                <a16:creationId xmlns:a16="http://schemas.microsoft.com/office/drawing/2014/main" id="{846ABDE2-5D51-4B75-9692-A2BE29F34E9B}"/>
              </a:ext>
            </a:extLst>
          </p:cNvPr>
          <p:cNvSpPr txBox="1"/>
          <p:nvPr/>
        </p:nvSpPr>
        <p:spPr>
          <a:xfrm>
            <a:off x="1368483" y="3743610"/>
            <a:ext cx="7392289" cy="574581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6350" marR="1751648" algn="ctr">
              <a:lnSpc>
                <a:spcPct val="125000"/>
              </a:lnSpc>
              <a:spcBef>
                <a:spcPts val="50"/>
              </a:spcBef>
            </a:pPr>
            <a:endParaRPr lang="es-ES" sz="1000" spc="33" dirty="0">
              <a:solidFill>
                <a:srgbClr val="181818"/>
              </a:solidFill>
              <a:latin typeface="Tahoma"/>
              <a:cs typeface="Tahoma"/>
            </a:endParaRPr>
          </a:p>
          <a:p>
            <a:pPr marL="6350" marR="1751648" algn="ctr">
              <a:lnSpc>
                <a:spcPct val="125000"/>
              </a:lnSpc>
              <a:spcBef>
                <a:spcPts val="50"/>
              </a:spcBef>
            </a:pPr>
            <a:r>
              <a:rPr lang="es-ES" sz="1000" spc="33" dirty="0">
                <a:solidFill>
                  <a:srgbClr val="181818"/>
                </a:solidFill>
                <a:latin typeface="Tahoma"/>
                <a:cs typeface="Tahoma"/>
              </a:rPr>
              <a:t>El beneficio neto por la estructura de financiación excesivamente deudora se convierte en una pérdida neta para el grupo.</a:t>
            </a:r>
            <a:endParaRPr sz="1000" dirty="0">
              <a:latin typeface="Tahoma"/>
              <a:cs typeface="Tahoma"/>
            </a:endParaRPr>
          </a:p>
        </p:txBody>
      </p:sp>
      <p:grpSp>
        <p:nvGrpSpPr>
          <p:cNvPr id="43" name="object 11">
            <a:extLst>
              <a:ext uri="{FF2B5EF4-FFF2-40B4-BE49-F238E27FC236}">
                <a16:creationId xmlns:a16="http://schemas.microsoft.com/office/drawing/2014/main" id="{F77C06C7-5A07-40BC-A635-FFF7A164FA7F}"/>
              </a:ext>
            </a:extLst>
          </p:cNvPr>
          <p:cNvGrpSpPr/>
          <p:nvPr/>
        </p:nvGrpSpPr>
        <p:grpSpPr>
          <a:xfrm>
            <a:off x="6400802" y="2681591"/>
            <a:ext cx="1965960" cy="451485"/>
            <a:chOff x="1828195" y="4966317"/>
            <a:chExt cx="3931920" cy="902969"/>
          </a:xfrm>
        </p:grpSpPr>
        <p:sp>
          <p:nvSpPr>
            <p:cNvPr id="44" name="object 12">
              <a:extLst>
                <a:ext uri="{FF2B5EF4-FFF2-40B4-BE49-F238E27FC236}">
                  <a16:creationId xmlns:a16="http://schemas.microsoft.com/office/drawing/2014/main" id="{FDD04F06-66BC-4D82-B171-734261C85EB0}"/>
                </a:ext>
              </a:extLst>
            </p:cNvPr>
            <p:cNvSpPr/>
            <p:nvPr/>
          </p:nvSpPr>
          <p:spPr>
            <a:xfrm>
              <a:off x="1828195" y="4966317"/>
              <a:ext cx="3931920" cy="902969"/>
            </a:xfrm>
            <a:custGeom>
              <a:avLst/>
              <a:gdLst/>
              <a:ahLst/>
              <a:cxnLst/>
              <a:rect l="l" t="t" r="r" b="b"/>
              <a:pathLst>
                <a:path w="3931920" h="902970">
                  <a:moveTo>
                    <a:pt x="3485366" y="902617"/>
                  </a:moveTo>
                  <a:lnTo>
                    <a:pt x="448735" y="897471"/>
                  </a:lnTo>
                  <a:lnTo>
                    <a:pt x="399804" y="894841"/>
                  </a:lnTo>
                  <a:lnTo>
                    <a:pt x="352408" y="887131"/>
                  </a:lnTo>
                  <a:lnTo>
                    <a:pt x="306819" y="874614"/>
                  </a:lnTo>
                  <a:lnTo>
                    <a:pt x="263311" y="857564"/>
                  </a:lnTo>
                  <a:lnTo>
                    <a:pt x="222156" y="836252"/>
                  </a:lnTo>
                  <a:lnTo>
                    <a:pt x="183627" y="810951"/>
                  </a:lnTo>
                  <a:lnTo>
                    <a:pt x="147996" y="781935"/>
                  </a:lnTo>
                  <a:lnTo>
                    <a:pt x="115536" y="749475"/>
                  </a:lnTo>
                  <a:lnTo>
                    <a:pt x="86519" y="713843"/>
                  </a:lnTo>
                  <a:lnTo>
                    <a:pt x="61218" y="675314"/>
                  </a:lnTo>
                  <a:lnTo>
                    <a:pt x="39907" y="634159"/>
                  </a:lnTo>
                  <a:lnTo>
                    <a:pt x="22856" y="590651"/>
                  </a:lnTo>
                  <a:lnTo>
                    <a:pt x="10340" y="545063"/>
                  </a:lnTo>
                  <a:lnTo>
                    <a:pt x="2630" y="497667"/>
                  </a:lnTo>
                  <a:lnTo>
                    <a:pt x="0" y="448736"/>
                  </a:lnTo>
                  <a:lnTo>
                    <a:pt x="2630" y="399804"/>
                  </a:lnTo>
                  <a:lnTo>
                    <a:pt x="10340" y="352408"/>
                  </a:lnTo>
                  <a:lnTo>
                    <a:pt x="22856" y="306819"/>
                  </a:lnTo>
                  <a:lnTo>
                    <a:pt x="39907" y="263311"/>
                  </a:lnTo>
                  <a:lnTo>
                    <a:pt x="61218" y="222156"/>
                  </a:lnTo>
                  <a:lnTo>
                    <a:pt x="86519" y="183627"/>
                  </a:lnTo>
                  <a:lnTo>
                    <a:pt x="115536" y="147996"/>
                  </a:lnTo>
                  <a:lnTo>
                    <a:pt x="147996" y="115536"/>
                  </a:lnTo>
                  <a:lnTo>
                    <a:pt x="183627" y="86519"/>
                  </a:lnTo>
                  <a:lnTo>
                    <a:pt x="222156" y="61218"/>
                  </a:lnTo>
                  <a:lnTo>
                    <a:pt x="263311" y="39907"/>
                  </a:lnTo>
                  <a:lnTo>
                    <a:pt x="306819" y="22856"/>
                  </a:lnTo>
                  <a:lnTo>
                    <a:pt x="352408" y="10340"/>
                  </a:lnTo>
                  <a:lnTo>
                    <a:pt x="399804" y="2630"/>
                  </a:lnTo>
                  <a:lnTo>
                    <a:pt x="448735" y="0"/>
                  </a:lnTo>
                  <a:lnTo>
                    <a:pt x="3485366" y="0"/>
                  </a:lnTo>
                  <a:lnTo>
                    <a:pt x="3931583" y="451346"/>
                  </a:lnTo>
                  <a:lnTo>
                    <a:pt x="3931583" y="454349"/>
                  </a:lnTo>
                  <a:lnTo>
                    <a:pt x="3485366" y="902617"/>
                  </a:lnTo>
                  <a:close/>
                </a:path>
              </a:pathLst>
            </a:custGeom>
            <a:solidFill>
              <a:srgbClr val="3DD9D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5" name="object 13">
              <a:extLst>
                <a:ext uri="{FF2B5EF4-FFF2-40B4-BE49-F238E27FC236}">
                  <a16:creationId xmlns:a16="http://schemas.microsoft.com/office/drawing/2014/main" id="{E14C2F00-A658-4608-8E80-55F9079997FB}"/>
                </a:ext>
              </a:extLst>
            </p:cNvPr>
            <p:cNvSpPr/>
            <p:nvPr/>
          </p:nvSpPr>
          <p:spPr>
            <a:xfrm>
              <a:off x="1959749" y="5106289"/>
              <a:ext cx="615950" cy="617855"/>
            </a:xfrm>
            <a:custGeom>
              <a:avLst/>
              <a:gdLst/>
              <a:ahLst/>
              <a:cxnLst/>
              <a:rect l="l" t="t" r="r" b="b"/>
              <a:pathLst>
                <a:path w="615950" h="617854">
                  <a:moveTo>
                    <a:pt x="307918" y="617526"/>
                  </a:moveTo>
                  <a:lnTo>
                    <a:pt x="261268" y="613987"/>
                  </a:lnTo>
                  <a:lnTo>
                    <a:pt x="216314" y="603630"/>
                  </a:lnTo>
                  <a:lnTo>
                    <a:pt x="173730" y="586843"/>
                  </a:lnTo>
                  <a:lnTo>
                    <a:pt x="134188" y="564013"/>
                  </a:lnTo>
                  <a:lnTo>
                    <a:pt x="98357" y="535528"/>
                  </a:lnTo>
                  <a:lnTo>
                    <a:pt x="66912" y="501776"/>
                  </a:lnTo>
                  <a:lnTo>
                    <a:pt x="40522" y="463144"/>
                  </a:lnTo>
                  <a:lnTo>
                    <a:pt x="20261" y="420974"/>
                  </a:lnTo>
                  <a:lnTo>
                    <a:pt x="6753" y="376865"/>
                  </a:lnTo>
                  <a:lnTo>
                    <a:pt x="0" y="331593"/>
                  </a:lnTo>
                  <a:lnTo>
                    <a:pt x="0" y="285933"/>
                  </a:lnTo>
                  <a:lnTo>
                    <a:pt x="6753" y="240660"/>
                  </a:lnTo>
                  <a:lnTo>
                    <a:pt x="20261" y="196551"/>
                  </a:lnTo>
                  <a:lnTo>
                    <a:pt x="40522" y="154381"/>
                  </a:lnTo>
                  <a:lnTo>
                    <a:pt x="66912" y="115749"/>
                  </a:lnTo>
                  <a:lnTo>
                    <a:pt x="98357" y="81997"/>
                  </a:lnTo>
                  <a:lnTo>
                    <a:pt x="134188" y="53512"/>
                  </a:lnTo>
                  <a:lnTo>
                    <a:pt x="173730" y="30682"/>
                  </a:lnTo>
                  <a:lnTo>
                    <a:pt x="216314" y="13895"/>
                  </a:lnTo>
                  <a:lnTo>
                    <a:pt x="261268" y="3538"/>
                  </a:lnTo>
                  <a:lnTo>
                    <a:pt x="307918" y="0"/>
                  </a:lnTo>
                  <a:lnTo>
                    <a:pt x="354569" y="3538"/>
                  </a:lnTo>
                  <a:lnTo>
                    <a:pt x="399523" y="13895"/>
                  </a:lnTo>
                  <a:lnTo>
                    <a:pt x="442106" y="30682"/>
                  </a:lnTo>
                  <a:lnTo>
                    <a:pt x="481649" y="53512"/>
                  </a:lnTo>
                  <a:lnTo>
                    <a:pt x="517479" y="81997"/>
                  </a:lnTo>
                  <a:lnTo>
                    <a:pt x="548925" y="115749"/>
                  </a:lnTo>
                  <a:lnTo>
                    <a:pt x="575315" y="154381"/>
                  </a:lnTo>
                  <a:lnTo>
                    <a:pt x="595576" y="196551"/>
                  </a:lnTo>
                  <a:lnTo>
                    <a:pt x="609084" y="240660"/>
                  </a:lnTo>
                  <a:lnTo>
                    <a:pt x="615837" y="285933"/>
                  </a:lnTo>
                  <a:lnTo>
                    <a:pt x="615837" y="331593"/>
                  </a:lnTo>
                  <a:lnTo>
                    <a:pt x="609084" y="376865"/>
                  </a:lnTo>
                  <a:lnTo>
                    <a:pt x="595576" y="420974"/>
                  </a:lnTo>
                  <a:lnTo>
                    <a:pt x="575315" y="463144"/>
                  </a:lnTo>
                  <a:lnTo>
                    <a:pt x="548925" y="501776"/>
                  </a:lnTo>
                  <a:lnTo>
                    <a:pt x="517479" y="535528"/>
                  </a:lnTo>
                  <a:lnTo>
                    <a:pt x="481649" y="564013"/>
                  </a:lnTo>
                  <a:lnTo>
                    <a:pt x="442106" y="586843"/>
                  </a:lnTo>
                  <a:lnTo>
                    <a:pt x="399523" y="603630"/>
                  </a:lnTo>
                  <a:lnTo>
                    <a:pt x="354569" y="613987"/>
                  </a:lnTo>
                  <a:lnTo>
                    <a:pt x="307918" y="61752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6" name="object 14">
            <a:extLst>
              <a:ext uri="{FF2B5EF4-FFF2-40B4-BE49-F238E27FC236}">
                <a16:creationId xmlns:a16="http://schemas.microsoft.com/office/drawing/2014/main" id="{CF1CB99A-58EC-4C32-B0D8-D25F86E5279F}"/>
              </a:ext>
            </a:extLst>
          </p:cNvPr>
          <p:cNvSpPr txBox="1"/>
          <p:nvPr/>
        </p:nvSpPr>
        <p:spPr>
          <a:xfrm>
            <a:off x="6859476" y="2756363"/>
            <a:ext cx="1370428" cy="329577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6350">
              <a:spcBef>
                <a:spcPts val="50"/>
              </a:spcBef>
            </a:pPr>
            <a:r>
              <a:rPr lang="es-EC" sz="1050" b="1" spc="57" dirty="0">
                <a:solidFill>
                  <a:srgbClr val="FFFFFF"/>
                </a:solidFill>
                <a:latin typeface="Trebuchet MS"/>
                <a:cs typeface="Trebuchet MS"/>
              </a:rPr>
              <a:t>Con regulación de Subcapitalización</a:t>
            </a:r>
            <a:endParaRPr sz="1050" dirty="0">
              <a:latin typeface="Trebuchet MS"/>
              <a:cs typeface="Trebuchet MS"/>
            </a:endParaRPr>
          </a:p>
        </p:txBody>
      </p:sp>
      <p:sp>
        <p:nvSpPr>
          <p:cNvPr id="47" name="object 27">
            <a:extLst>
              <a:ext uri="{FF2B5EF4-FFF2-40B4-BE49-F238E27FC236}">
                <a16:creationId xmlns:a16="http://schemas.microsoft.com/office/drawing/2014/main" id="{25B8F23F-9B39-4ACD-BEEB-1C4A5C0EDF02}"/>
              </a:ext>
            </a:extLst>
          </p:cNvPr>
          <p:cNvSpPr txBox="1"/>
          <p:nvPr/>
        </p:nvSpPr>
        <p:spPr>
          <a:xfrm>
            <a:off x="6540985" y="2784768"/>
            <a:ext cx="146050" cy="221856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6350">
              <a:spcBef>
                <a:spcPts val="50"/>
              </a:spcBef>
            </a:pPr>
            <a:r>
              <a:rPr lang="es-EC" sz="1400" b="1" spc="148" dirty="0">
                <a:solidFill>
                  <a:srgbClr val="3DD9D8"/>
                </a:solidFill>
                <a:latin typeface="Trebuchet MS"/>
                <a:cs typeface="Trebuchet MS"/>
              </a:rPr>
              <a:t>5</a:t>
            </a:r>
            <a:endParaRPr sz="1400" dirty="0">
              <a:latin typeface="Trebuchet MS"/>
              <a:cs typeface="Trebuchet MS"/>
            </a:endParaRPr>
          </a:p>
        </p:txBody>
      </p:sp>
      <p:sp>
        <p:nvSpPr>
          <p:cNvPr id="22" name="Elipse 21">
            <a:extLst>
              <a:ext uri="{FF2B5EF4-FFF2-40B4-BE49-F238E27FC236}">
                <a16:creationId xmlns:a16="http://schemas.microsoft.com/office/drawing/2014/main" id="{AF128FB0-66F3-4C25-A006-BDCA3A2CFBE4}"/>
              </a:ext>
            </a:extLst>
          </p:cNvPr>
          <p:cNvSpPr/>
          <p:nvPr/>
        </p:nvSpPr>
        <p:spPr>
          <a:xfrm>
            <a:off x="49675" y="4055907"/>
            <a:ext cx="538794" cy="4659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1800" b="1" dirty="0"/>
              <a:t>1</a:t>
            </a: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5D0D02B8-769C-4770-B95F-4115E525BE13}"/>
              </a:ext>
            </a:extLst>
          </p:cNvPr>
          <p:cNvSpPr/>
          <p:nvPr/>
        </p:nvSpPr>
        <p:spPr>
          <a:xfrm>
            <a:off x="118600" y="2384968"/>
            <a:ext cx="381222" cy="17134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ES" b="1" dirty="0">
                <a:solidFill>
                  <a:schemeClr val="accent1"/>
                </a:solidFill>
              </a:rPr>
              <a:t>Subcapitalización</a:t>
            </a:r>
            <a:endParaRPr lang="es-EC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6306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4">
            <a:extLst>
              <a:ext uri="{FF2B5EF4-FFF2-40B4-BE49-F238E27FC236}">
                <a16:creationId xmlns:a16="http://schemas.microsoft.com/office/drawing/2014/main" id="{C7366F5B-0387-49F4-B3E4-2B6E69A6840A}"/>
              </a:ext>
            </a:extLst>
          </p:cNvPr>
          <p:cNvSpPr txBox="1"/>
          <p:nvPr/>
        </p:nvSpPr>
        <p:spPr>
          <a:xfrm>
            <a:off x="5279006" y="514018"/>
            <a:ext cx="3457079" cy="468077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6350" algn="just">
              <a:spcBef>
                <a:spcPts val="50"/>
              </a:spcBef>
            </a:pPr>
            <a:r>
              <a:rPr lang="es-EC" sz="1000" b="1" spc="60" dirty="0">
                <a:solidFill>
                  <a:srgbClr val="18181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1. </a:t>
            </a:r>
            <a:r>
              <a:rPr lang="es-ES" sz="1000" spc="60" dirty="0">
                <a:solidFill>
                  <a:srgbClr val="18181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Gamma, en el país C (IR 30%). Posee varias subsidiarias en diferentes países, incluyendo Delta en el país D (IR 20%) y Epsilon en el país E (IR 10%).</a:t>
            </a:r>
            <a:endParaRPr sz="1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751DBA9E-F6FE-4894-8C5B-AF173C737AB8}"/>
              </a:ext>
            </a:extLst>
          </p:cNvPr>
          <p:cNvSpPr txBox="1"/>
          <p:nvPr/>
        </p:nvSpPr>
        <p:spPr>
          <a:xfrm>
            <a:off x="5279007" y="1467442"/>
            <a:ext cx="3457078" cy="968214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6350">
              <a:spcBef>
                <a:spcPts val="50"/>
              </a:spcBef>
            </a:pPr>
            <a:r>
              <a:rPr lang="es-EC" sz="1000" b="1" spc="60" dirty="0">
                <a:solidFill>
                  <a:srgbClr val="18181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3. </a:t>
            </a:r>
            <a:r>
              <a:rPr lang="es-ES" sz="1000" b="1" spc="60" dirty="0">
                <a:solidFill>
                  <a:srgbClr val="18181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Análisis fiscal sin ajustes regulatorios</a:t>
            </a:r>
          </a:p>
          <a:p>
            <a:pPr marL="6350">
              <a:spcBef>
                <a:spcPts val="50"/>
              </a:spcBef>
            </a:pPr>
            <a:r>
              <a:rPr lang="es-ES" sz="1000" b="1" spc="60" dirty="0">
                <a:solidFill>
                  <a:srgbClr val="18181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Intereses pagados por Epsilon a Gamma: </a:t>
            </a:r>
            <a:r>
              <a:rPr lang="es-ES" sz="1000" spc="60" dirty="0">
                <a:solidFill>
                  <a:srgbClr val="18181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$50 millones × 5% = $2.5 millones anuales.</a:t>
            </a:r>
          </a:p>
          <a:p>
            <a:pPr marL="6350">
              <a:spcBef>
                <a:spcPts val="50"/>
              </a:spcBef>
            </a:pPr>
            <a:endParaRPr lang="es-ES" sz="1000" spc="60" dirty="0">
              <a:solidFill>
                <a:srgbClr val="181818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6350">
              <a:spcBef>
                <a:spcPts val="50"/>
              </a:spcBef>
            </a:pPr>
            <a:r>
              <a:rPr lang="es-ES" sz="1000" b="1" spc="60" dirty="0">
                <a:solidFill>
                  <a:srgbClr val="18181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Intereses recibidos por Epsilon de Delta</a:t>
            </a:r>
            <a:r>
              <a:rPr lang="es-ES" sz="1000" spc="60" dirty="0">
                <a:solidFill>
                  <a:srgbClr val="18181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$50 millones × 10% = $5 millones anuales.</a:t>
            </a:r>
            <a:endParaRPr sz="1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object 6">
            <a:extLst>
              <a:ext uri="{FF2B5EF4-FFF2-40B4-BE49-F238E27FC236}">
                <a16:creationId xmlns:a16="http://schemas.microsoft.com/office/drawing/2014/main" id="{6F3E317B-689B-4C43-952B-2BB994843659}"/>
              </a:ext>
            </a:extLst>
          </p:cNvPr>
          <p:cNvSpPr txBox="1"/>
          <p:nvPr/>
        </p:nvSpPr>
        <p:spPr>
          <a:xfrm>
            <a:off x="5353435" y="2797150"/>
            <a:ext cx="3457078" cy="1160574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6350">
              <a:spcBef>
                <a:spcPts val="50"/>
              </a:spcBef>
            </a:pPr>
            <a:r>
              <a:rPr lang="es-EC" sz="1000" b="1" spc="60" dirty="0">
                <a:solidFill>
                  <a:srgbClr val="18181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5. </a:t>
            </a:r>
            <a:r>
              <a:rPr lang="es-ES" sz="1000" b="1" spc="60" dirty="0">
                <a:solidFill>
                  <a:srgbClr val="18181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Efecto Tributario Neto</a:t>
            </a:r>
          </a:p>
          <a:p>
            <a:pPr marL="6350">
              <a:spcBef>
                <a:spcPts val="50"/>
              </a:spcBef>
            </a:pPr>
            <a:r>
              <a:rPr lang="es-ES" sz="1000" b="1" spc="60" dirty="0">
                <a:solidFill>
                  <a:srgbClr val="18181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Total impuestos pagados por el grupo:</a:t>
            </a:r>
          </a:p>
          <a:p>
            <a:pPr marL="6350">
              <a:spcBef>
                <a:spcPts val="50"/>
              </a:spcBef>
            </a:pPr>
            <a:r>
              <a:rPr lang="es-ES" sz="1000" spc="60" dirty="0">
                <a:solidFill>
                  <a:srgbClr val="18181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 país E = $250,000.</a:t>
            </a:r>
          </a:p>
          <a:p>
            <a:pPr marL="6350">
              <a:spcBef>
                <a:spcPts val="50"/>
              </a:spcBef>
            </a:pPr>
            <a:r>
              <a:rPr lang="es-ES" sz="1000" spc="60" dirty="0">
                <a:solidFill>
                  <a:srgbClr val="18181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 país C = $750,000.</a:t>
            </a:r>
          </a:p>
          <a:p>
            <a:pPr marL="6350">
              <a:spcBef>
                <a:spcPts val="50"/>
              </a:spcBef>
            </a:pPr>
            <a:r>
              <a:rPr lang="es-ES" sz="1000" spc="60" dirty="0">
                <a:solidFill>
                  <a:srgbClr val="18181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Total = $1,000,000.</a:t>
            </a:r>
          </a:p>
          <a:p>
            <a:pPr marL="6350">
              <a:spcBef>
                <a:spcPts val="50"/>
              </a:spcBef>
            </a:pPr>
            <a:r>
              <a:rPr lang="es-ES" sz="1000" spc="60" dirty="0">
                <a:solidFill>
                  <a:srgbClr val="18181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Ahorro fiscal total del grupo:</a:t>
            </a:r>
          </a:p>
          <a:p>
            <a:pPr marL="6350">
              <a:spcBef>
                <a:spcPts val="50"/>
              </a:spcBef>
            </a:pPr>
            <a:r>
              <a:rPr lang="es-ES" sz="1000" spc="60" dirty="0">
                <a:solidFill>
                  <a:srgbClr val="18181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 país D = $1,000,000.</a:t>
            </a:r>
            <a:endParaRPr sz="1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object 7">
            <a:extLst>
              <a:ext uri="{FF2B5EF4-FFF2-40B4-BE49-F238E27FC236}">
                <a16:creationId xmlns:a16="http://schemas.microsoft.com/office/drawing/2014/main" id="{84DA234E-F1E0-46B1-AD57-04AB9DEC66D6}"/>
              </a:ext>
            </a:extLst>
          </p:cNvPr>
          <p:cNvSpPr txBox="1"/>
          <p:nvPr/>
        </p:nvSpPr>
        <p:spPr>
          <a:xfrm>
            <a:off x="537267" y="452404"/>
            <a:ext cx="3437777" cy="1122102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R="2540" algn="just">
              <a:spcBef>
                <a:spcPts val="50"/>
              </a:spcBef>
            </a:pPr>
            <a:r>
              <a:rPr lang="es-EC" sz="1000" b="1" spc="60" dirty="0">
                <a:solidFill>
                  <a:srgbClr val="18181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2.</a:t>
            </a:r>
            <a:r>
              <a:rPr lang="es-ES" sz="1000" b="1" spc="60" dirty="0">
                <a:solidFill>
                  <a:srgbClr val="18181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1000" spc="60" dirty="0">
                <a:solidFill>
                  <a:srgbClr val="18181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Gamma necesita financiar expansión en Delta y decide hacerlo a través de Epsilon para aprovechar la tarifa IR.</a:t>
            </a:r>
          </a:p>
          <a:p>
            <a:pPr marR="2540" algn="just">
              <a:spcBef>
                <a:spcPts val="50"/>
              </a:spcBef>
            </a:pPr>
            <a:endParaRPr lang="es-ES" sz="1000" spc="60" dirty="0">
              <a:solidFill>
                <a:srgbClr val="181818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R="2540" algn="just">
              <a:spcBef>
                <a:spcPts val="50"/>
              </a:spcBef>
            </a:pPr>
            <a:r>
              <a:rPr lang="es-ES" sz="1000" spc="60" dirty="0">
                <a:solidFill>
                  <a:srgbClr val="18181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Gamma presta $50 millones a Epsilon al 5%.</a:t>
            </a:r>
          </a:p>
          <a:p>
            <a:pPr marR="2540" algn="just">
              <a:spcBef>
                <a:spcPts val="50"/>
              </a:spcBef>
            </a:pPr>
            <a:r>
              <a:rPr lang="es-ES" sz="1000" spc="60" dirty="0">
                <a:solidFill>
                  <a:srgbClr val="18181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Epsilon que recibe el dinero, inmediatamente presta $50 millones a Delta al 10%.</a:t>
            </a:r>
            <a:endParaRPr lang="es-ES" sz="1000" spc="53" dirty="0">
              <a:solidFill>
                <a:srgbClr val="181818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object 8">
            <a:extLst>
              <a:ext uri="{FF2B5EF4-FFF2-40B4-BE49-F238E27FC236}">
                <a16:creationId xmlns:a16="http://schemas.microsoft.com/office/drawing/2014/main" id="{EF9C1F10-2610-42FA-B36D-92CE64FFF94E}"/>
              </a:ext>
            </a:extLst>
          </p:cNvPr>
          <p:cNvSpPr txBox="1"/>
          <p:nvPr/>
        </p:nvSpPr>
        <p:spPr>
          <a:xfrm>
            <a:off x="537268" y="1853767"/>
            <a:ext cx="3830478" cy="2148024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R="2540" algn="just">
              <a:spcBef>
                <a:spcPts val="50"/>
              </a:spcBef>
            </a:pPr>
            <a:r>
              <a:rPr lang="es-EC" sz="1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4. </a:t>
            </a:r>
            <a:r>
              <a:rPr lang="es-ES" sz="1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Efecto Tributario</a:t>
            </a:r>
          </a:p>
          <a:p>
            <a:pPr marR="2540" algn="just">
              <a:spcBef>
                <a:spcPts val="50"/>
              </a:spcBef>
            </a:pPr>
            <a:r>
              <a:rPr lang="es-ES" sz="1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Impuesto sobre los intereses en Epsilon:</a:t>
            </a:r>
          </a:p>
          <a:p>
            <a:pPr marR="2540" algn="just">
              <a:spcBef>
                <a:spcPts val="50"/>
              </a:spcBef>
            </a:pPr>
            <a:r>
              <a:rPr lang="es-ES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Ingresos netos de intereses = $5 millones (recibidos de Delta) - $2.5 millones (pagados a Gamma) = $2.5 millones.</a:t>
            </a:r>
          </a:p>
          <a:p>
            <a:pPr marR="2540" algn="just">
              <a:spcBef>
                <a:spcPts val="50"/>
              </a:spcBef>
            </a:pPr>
            <a:r>
              <a:rPr lang="es-ES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Impuesto pagado en país E = $2.5 millones × 10% = $250,000.</a:t>
            </a:r>
          </a:p>
          <a:p>
            <a:pPr marR="2540" algn="just">
              <a:spcBef>
                <a:spcPts val="50"/>
              </a:spcBef>
            </a:pPr>
            <a:endParaRPr lang="es-ES" sz="1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R="2540" algn="just">
              <a:spcBef>
                <a:spcPts val="50"/>
              </a:spcBef>
            </a:pPr>
            <a:r>
              <a:rPr lang="es-ES" sz="1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Intereses deducibles para Delta:</a:t>
            </a:r>
          </a:p>
          <a:p>
            <a:pPr marR="2540" algn="just">
              <a:spcBef>
                <a:spcPts val="50"/>
              </a:spcBef>
            </a:pPr>
            <a:r>
              <a:rPr lang="es-ES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Intereses pagados a Epsilon = $5 millones.</a:t>
            </a:r>
          </a:p>
          <a:p>
            <a:pPr marR="2540" algn="just">
              <a:spcBef>
                <a:spcPts val="50"/>
              </a:spcBef>
            </a:pPr>
            <a:r>
              <a:rPr lang="es-ES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Ahorro fiscal en país D = $5 millones × 20% = $1 millón.</a:t>
            </a:r>
          </a:p>
          <a:p>
            <a:pPr marR="2540" algn="just">
              <a:spcBef>
                <a:spcPts val="50"/>
              </a:spcBef>
            </a:pPr>
            <a:endParaRPr lang="es-ES" sz="1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R="2540" algn="just">
              <a:spcBef>
                <a:spcPts val="50"/>
              </a:spcBef>
            </a:pPr>
            <a:r>
              <a:rPr lang="es-ES" sz="1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Impuesto sobre los intereses en Gamma:</a:t>
            </a:r>
          </a:p>
          <a:p>
            <a:pPr marR="2540" algn="just">
              <a:spcBef>
                <a:spcPts val="50"/>
              </a:spcBef>
            </a:pPr>
            <a:r>
              <a:rPr lang="es-ES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Intereses recibidos de Epsilon = $2.5 millones.</a:t>
            </a:r>
          </a:p>
          <a:p>
            <a:pPr marR="2540" algn="just">
              <a:spcBef>
                <a:spcPts val="50"/>
              </a:spcBef>
            </a:pPr>
            <a:r>
              <a:rPr lang="es-ES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Impuesto pagado en país C = $2.5 millones × 30% = $750,000.</a:t>
            </a:r>
            <a:endParaRPr sz="1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11" name="object 10">
            <a:extLst>
              <a:ext uri="{FF2B5EF4-FFF2-40B4-BE49-F238E27FC236}">
                <a16:creationId xmlns:a16="http://schemas.microsoft.com/office/drawing/2014/main" id="{338C7F54-27B6-4B0F-BF43-B88B584CBBD0}"/>
              </a:ext>
            </a:extLst>
          </p:cNvPr>
          <p:cNvGrpSpPr/>
          <p:nvPr/>
        </p:nvGrpSpPr>
        <p:grpSpPr>
          <a:xfrm>
            <a:off x="4293515" y="403155"/>
            <a:ext cx="549275" cy="3160078"/>
            <a:chOff x="8587030" y="2943052"/>
            <a:chExt cx="1098550" cy="6320155"/>
          </a:xfrm>
        </p:grpSpPr>
        <p:sp>
          <p:nvSpPr>
            <p:cNvPr id="12" name="object 11">
              <a:extLst>
                <a:ext uri="{FF2B5EF4-FFF2-40B4-BE49-F238E27FC236}">
                  <a16:creationId xmlns:a16="http://schemas.microsoft.com/office/drawing/2014/main" id="{6200E5F6-D359-400B-900D-570581D34F09}"/>
                </a:ext>
              </a:extLst>
            </p:cNvPr>
            <p:cNvSpPr/>
            <p:nvPr/>
          </p:nvSpPr>
          <p:spPr>
            <a:xfrm>
              <a:off x="8851962" y="2943052"/>
              <a:ext cx="581025" cy="1057275"/>
            </a:xfrm>
            <a:custGeom>
              <a:avLst/>
              <a:gdLst/>
              <a:ahLst/>
              <a:cxnLst/>
              <a:rect l="l" t="t" r="r" b="b"/>
              <a:pathLst>
                <a:path w="581025" h="1057275">
                  <a:moveTo>
                    <a:pt x="581024" y="1057274"/>
                  </a:moveTo>
                  <a:lnTo>
                    <a:pt x="0" y="1057274"/>
                  </a:lnTo>
                  <a:lnTo>
                    <a:pt x="0" y="0"/>
                  </a:lnTo>
                  <a:lnTo>
                    <a:pt x="581024" y="0"/>
                  </a:lnTo>
                  <a:lnTo>
                    <a:pt x="581024" y="1057274"/>
                  </a:lnTo>
                  <a:close/>
                </a:path>
              </a:pathLst>
            </a:custGeom>
            <a:solidFill>
              <a:srgbClr val="86E9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2">
              <a:extLst>
                <a:ext uri="{FF2B5EF4-FFF2-40B4-BE49-F238E27FC236}">
                  <a16:creationId xmlns:a16="http://schemas.microsoft.com/office/drawing/2014/main" id="{7A161C3F-F7C5-4DA3-A3D6-F97DBB1CFF6C}"/>
                </a:ext>
              </a:extLst>
            </p:cNvPr>
            <p:cNvSpPr/>
            <p:nvPr/>
          </p:nvSpPr>
          <p:spPr>
            <a:xfrm>
              <a:off x="8851962" y="3995597"/>
              <a:ext cx="581025" cy="1057275"/>
            </a:xfrm>
            <a:custGeom>
              <a:avLst/>
              <a:gdLst/>
              <a:ahLst/>
              <a:cxnLst/>
              <a:rect l="l" t="t" r="r" b="b"/>
              <a:pathLst>
                <a:path w="581025" h="1057275">
                  <a:moveTo>
                    <a:pt x="581024" y="1057274"/>
                  </a:moveTo>
                  <a:lnTo>
                    <a:pt x="0" y="1057274"/>
                  </a:lnTo>
                  <a:lnTo>
                    <a:pt x="0" y="0"/>
                  </a:lnTo>
                  <a:lnTo>
                    <a:pt x="581024" y="0"/>
                  </a:lnTo>
                  <a:lnTo>
                    <a:pt x="581024" y="1057274"/>
                  </a:lnTo>
                  <a:close/>
                </a:path>
              </a:pathLst>
            </a:custGeom>
            <a:solidFill>
              <a:srgbClr val="3DD9D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3">
              <a:extLst>
                <a:ext uri="{FF2B5EF4-FFF2-40B4-BE49-F238E27FC236}">
                  <a16:creationId xmlns:a16="http://schemas.microsoft.com/office/drawing/2014/main" id="{C3E9C70B-C51D-489D-A24E-462FA2EE40C9}"/>
                </a:ext>
              </a:extLst>
            </p:cNvPr>
            <p:cNvSpPr/>
            <p:nvPr/>
          </p:nvSpPr>
          <p:spPr>
            <a:xfrm>
              <a:off x="8851962" y="5048136"/>
              <a:ext cx="581025" cy="1057275"/>
            </a:xfrm>
            <a:custGeom>
              <a:avLst/>
              <a:gdLst/>
              <a:ahLst/>
              <a:cxnLst/>
              <a:rect l="l" t="t" r="r" b="b"/>
              <a:pathLst>
                <a:path w="581025" h="1057275">
                  <a:moveTo>
                    <a:pt x="581024" y="1057274"/>
                  </a:moveTo>
                  <a:lnTo>
                    <a:pt x="0" y="1057274"/>
                  </a:lnTo>
                  <a:lnTo>
                    <a:pt x="0" y="0"/>
                  </a:lnTo>
                  <a:lnTo>
                    <a:pt x="581024" y="0"/>
                  </a:lnTo>
                  <a:lnTo>
                    <a:pt x="581024" y="1057274"/>
                  </a:lnTo>
                  <a:close/>
                </a:path>
              </a:pathLst>
            </a:custGeom>
            <a:solidFill>
              <a:srgbClr val="37C8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4">
              <a:extLst>
                <a:ext uri="{FF2B5EF4-FFF2-40B4-BE49-F238E27FC236}">
                  <a16:creationId xmlns:a16="http://schemas.microsoft.com/office/drawing/2014/main" id="{98ABF8FC-873C-4765-A0BA-3EEF6B30A827}"/>
                </a:ext>
              </a:extLst>
            </p:cNvPr>
            <p:cNvSpPr/>
            <p:nvPr/>
          </p:nvSpPr>
          <p:spPr>
            <a:xfrm>
              <a:off x="8851962" y="6100676"/>
              <a:ext cx="581025" cy="1057275"/>
            </a:xfrm>
            <a:custGeom>
              <a:avLst/>
              <a:gdLst/>
              <a:ahLst/>
              <a:cxnLst/>
              <a:rect l="l" t="t" r="r" b="b"/>
              <a:pathLst>
                <a:path w="581025" h="1057275">
                  <a:moveTo>
                    <a:pt x="581024" y="1057274"/>
                  </a:moveTo>
                  <a:lnTo>
                    <a:pt x="0" y="1057274"/>
                  </a:lnTo>
                  <a:lnTo>
                    <a:pt x="0" y="0"/>
                  </a:lnTo>
                  <a:lnTo>
                    <a:pt x="581024" y="0"/>
                  </a:lnTo>
                  <a:lnTo>
                    <a:pt x="581024" y="1057274"/>
                  </a:lnTo>
                  <a:close/>
                </a:path>
              </a:pathLst>
            </a:custGeom>
            <a:solidFill>
              <a:srgbClr val="2B91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5">
              <a:extLst>
                <a:ext uri="{FF2B5EF4-FFF2-40B4-BE49-F238E27FC236}">
                  <a16:creationId xmlns:a16="http://schemas.microsoft.com/office/drawing/2014/main" id="{1E383A2A-D5F7-4EE3-955E-B9D0DAF1D05B}"/>
                </a:ext>
              </a:extLst>
            </p:cNvPr>
            <p:cNvSpPr/>
            <p:nvPr/>
          </p:nvSpPr>
          <p:spPr>
            <a:xfrm>
              <a:off x="8851962" y="7153221"/>
              <a:ext cx="581025" cy="1057275"/>
            </a:xfrm>
            <a:custGeom>
              <a:avLst/>
              <a:gdLst/>
              <a:ahLst/>
              <a:cxnLst/>
              <a:rect l="l" t="t" r="r" b="b"/>
              <a:pathLst>
                <a:path w="581025" h="1057275">
                  <a:moveTo>
                    <a:pt x="581024" y="1057274"/>
                  </a:moveTo>
                  <a:lnTo>
                    <a:pt x="0" y="1057274"/>
                  </a:lnTo>
                  <a:lnTo>
                    <a:pt x="0" y="0"/>
                  </a:lnTo>
                  <a:lnTo>
                    <a:pt x="581024" y="0"/>
                  </a:lnTo>
                  <a:lnTo>
                    <a:pt x="581024" y="1057274"/>
                  </a:lnTo>
                  <a:close/>
                </a:path>
              </a:pathLst>
            </a:custGeom>
            <a:solidFill>
              <a:srgbClr val="12538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6">
              <a:extLst>
                <a:ext uri="{FF2B5EF4-FFF2-40B4-BE49-F238E27FC236}">
                  <a16:creationId xmlns:a16="http://schemas.microsoft.com/office/drawing/2014/main" id="{55D57E4D-E52E-4123-8647-E03C3F97C0F2}"/>
                </a:ext>
              </a:extLst>
            </p:cNvPr>
            <p:cNvSpPr/>
            <p:nvPr/>
          </p:nvSpPr>
          <p:spPr>
            <a:xfrm>
              <a:off x="8851962" y="8205763"/>
              <a:ext cx="581025" cy="1057275"/>
            </a:xfrm>
            <a:custGeom>
              <a:avLst/>
              <a:gdLst/>
              <a:ahLst/>
              <a:cxnLst/>
              <a:rect l="l" t="t" r="r" b="b"/>
              <a:pathLst>
                <a:path w="581025" h="1057275">
                  <a:moveTo>
                    <a:pt x="581024" y="1057274"/>
                  </a:moveTo>
                  <a:lnTo>
                    <a:pt x="0" y="1057274"/>
                  </a:lnTo>
                  <a:lnTo>
                    <a:pt x="0" y="0"/>
                  </a:lnTo>
                  <a:lnTo>
                    <a:pt x="581024" y="0"/>
                  </a:lnTo>
                  <a:lnTo>
                    <a:pt x="581024" y="1057274"/>
                  </a:lnTo>
                  <a:close/>
                </a:path>
              </a:pathLst>
            </a:custGeom>
            <a:solidFill>
              <a:srgbClr val="1818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7">
              <a:extLst>
                <a:ext uri="{FF2B5EF4-FFF2-40B4-BE49-F238E27FC236}">
                  <a16:creationId xmlns:a16="http://schemas.microsoft.com/office/drawing/2014/main" id="{A3F82AC6-B026-48DA-A622-9F45819D791C}"/>
                </a:ext>
              </a:extLst>
            </p:cNvPr>
            <p:cNvSpPr/>
            <p:nvPr/>
          </p:nvSpPr>
          <p:spPr>
            <a:xfrm>
              <a:off x="9409097" y="3309006"/>
              <a:ext cx="276225" cy="323850"/>
            </a:xfrm>
            <a:custGeom>
              <a:avLst/>
              <a:gdLst/>
              <a:ahLst/>
              <a:cxnLst/>
              <a:rect l="l" t="t" r="r" b="b"/>
              <a:pathLst>
                <a:path w="276225" h="323850">
                  <a:moveTo>
                    <a:pt x="0" y="323336"/>
                  </a:moveTo>
                  <a:lnTo>
                    <a:pt x="0" y="0"/>
                  </a:lnTo>
                  <a:lnTo>
                    <a:pt x="276224" y="161668"/>
                  </a:lnTo>
                  <a:lnTo>
                    <a:pt x="0" y="323336"/>
                  </a:lnTo>
                  <a:close/>
                </a:path>
              </a:pathLst>
            </a:custGeom>
            <a:solidFill>
              <a:srgbClr val="86E9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8">
              <a:extLst>
                <a:ext uri="{FF2B5EF4-FFF2-40B4-BE49-F238E27FC236}">
                  <a16:creationId xmlns:a16="http://schemas.microsoft.com/office/drawing/2014/main" id="{E020A512-6617-4719-89A2-D63029F05BDA}"/>
                </a:ext>
              </a:extLst>
            </p:cNvPr>
            <p:cNvSpPr/>
            <p:nvPr/>
          </p:nvSpPr>
          <p:spPr>
            <a:xfrm>
              <a:off x="9409097" y="5414087"/>
              <a:ext cx="276225" cy="323850"/>
            </a:xfrm>
            <a:custGeom>
              <a:avLst/>
              <a:gdLst/>
              <a:ahLst/>
              <a:cxnLst/>
              <a:rect l="l" t="t" r="r" b="b"/>
              <a:pathLst>
                <a:path w="276225" h="323850">
                  <a:moveTo>
                    <a:pt x="0" y="323336"/>
                  </a:moveTo>
                  <a:lnTo>
                    <a:pt x="0" y="0"/>
                  </a:lnTo>
                  <a:lnTo>
                    <a:pt x="276224" y="161668"/>
                  </a:lnTo>
                  <a:lnTo>
                    <a:pt x="0" y="323336"/>
                  </a:lnTo>
                  <a:close/>
                </a:path>
              </a:pathLst>
            </a:custGeom>
            <a:solidFill>
              <a:srgbClr val="37C8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19">
              <a:extLst>
                <a:ext uri="{FF2B5EF4-FFF2-40B4-BE49-F238E27FC236}">
                  <a16:creationId xmlns:a16="http://schemas.microsoft.com/office/drawing/2014/main" id="{756C5B46-7275-4775-86B8-650645E2D950}"/>
                </a:ext>
              </a:extLst>
            </p:cNvPr>
            <p:cNvSpPr/>
            <p:nvPr/>
          </p:nvSpPr>
          <p:spPr>
            <a:xfrm>
              <a:off x="9409097" y="7519172"/>
              <a:ext cx="276225" cy="323850"/>
            </a:xfrm>
            <a:custGeom>
              <a:avLst/>
              <a:gdLst/>
              <a:ahLst/>
              <a:cxnLst/>
              <a:rect l="l" t="t" r="r" b="b"/>
              <a:pathLst>
                <a:path w="276225" h="323850">
                  <a:moveTo>
                    <a:pt x="0" y="323336"/>
                  </a:moveTo>
                  <a:lnTo>
                    <a:pt x="0" y="0"/>
                  </a:lnTo>
                  <a:lnTo>
                    <a:pt x="276224" y="161668"/>
                  </a:lnTo>
                  <a:lnTo>
                    <a:pt x="0" y="323336"/>
                  </a:lnTo>
                  <a:close/>
                </a:path>
              </a:pathLst>
            </a:custGeom>
            <a:solidFill>
              <a:srgbClr val="12538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0">
              <a:extLst>
                <a:ext uri="{FF2B5EF4-FFF2-40B4-BE49-F238E27FC236}">
                  <a16:creationId xmlns:a16="http://schemas.microsoft.com/office/drawing/2014/main" id="{A840D1C1-6132-453C-B38C-E240C2179D46}"/>
                </a:ext>
              </a:extLst>
            </p:cNvPr>
            <p:cNvSpPr/>
            <p:nvPr/>
          </p:nvSpPr>
          <p:spPr>
            <a:xfrm>
              <a:off x="8587030" y="8568884"/>
              <a:ext cx="276225" cy="323850"/>
            </a:xfrm>
            <a:custGeom>
              <a:avLst/>
              <a:gdLst/>
              <a:ahLst/>
              <a:cxnLst/>
              <a:rect l="l" t="t" r="r" b="b"/>
              <a:pathLst>
                <a:path w="276225" h="323850">
                  <a:moveTo>
                    <a:pt x="276224" y="0"/>
                  </a:moveTo>
                  <a:lnTo>
                    <a:pt x="276224" y="323336"/>
                  </a:lnTo>
                  <a:lnTo>
                    <a:pt x="0" y="161668"/>
                  </a:lnTo>
                  <a:lnTo>
                    <a:pt x="276224" y="0"/>
                  </a:lnTo>
                  <a:close/>
                </a:path>
              </a:pathLst>
            </a:custGeom>
            <a:solidFill>
              <a:srgbClr val="1818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1">
              <a:extLst>
                <a:ext uri="{FF2B5EF4-FFF2-40B4-BE49-F238E27FC236}">
                  <a16:creationId xmlns:a16="http://schemas.microsoft.com/office/drawing/2014/main" id="{D79DEF94-D5A5-4AFD-86BF-B4672D5D5791}"/>
                </a:ext>
              </a:extLst>
            </p:cNvPr>
            <p:cNvSpPr/>
            <p:nvPr/>
          </p:nvSpPr>
          <p:spPr>
            <a:xfrm>
              <a:off x="8587030" y="6463805"/>
              <a:ext cx="276225" cy="323850"/>
            </a:xfrm>
            <a:custGeom>
              <a:avLst/>
              <a:gdLst/>
              <a:ahLst/>
              <a:cxnLst/>
              <a:rect l="l" t="t" r="r" b="b"/>
              <a:pathLst>
                <a:path w="276225" h="323850">
                  <a:moveTo>
                    <a:pt x="276224" y="0"/>
                  </a:moveTo>
                  <a:lnTo>
                    <a:pt x="276224" y="323336"/>
                  </a:lnTo>
                  <a:lnTo>
                    <a:pt x="0" y="161668"/>
                  </a:lnTo>
                  <a:lnTo>
                    <a:pt x="276224" y="0"/>
                  </a:lnTo>
                  <a:close/>
                </a:path>
              </a:pathLst>
            </a:custGeom>
            <a:solidFill>
              <a:srgbClr val="2B91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2">
              <a:extLst>
                <a:ext uri="{FF2B5EF4-FFF2-40B4-BE49-F238E27FC236}">
                  <a16:creationId xmlns:a16="http://schemas.microsoft.com/office/drawing/2014/main" id="{158C48F6-09EF-4730-B700-80D968743EFD}"/>
                </a:ext>
              </a:extLst>
            </p:cNvPr>
            <p:cNvSpPr/>
            <p:nvPr/>
          </p:nvSpPr>
          <p:spPr>
            <a:xfrm>
              <a:off x="8587030" y="4358718"/>
              <a:ext cx="276225" cy="323850"/>
            </a:xfrm>
            <a:custGeom>
              <a:avLst/>
              <a:gdLst/>
              <a:ahLst/>
              <a:cxnLst/>
              <a:rect l="l" t="t" r="r" b="b"/>
              <a:pathLst>
                <a:path w="276225" h="323850">
                  <a:moveTo>
                    <a:pt x="276224" y="0"/>
                  </a:moveTo>
                  <a:lnTo>
                    <a:pt x="276224" y="323336"/>
                  </a:lnTo>
                  <a:lnTo>
                    <a:pt x="0" y="161668"/>
                  </a:lnTo>
                  <a:lnTo>
                    <a:pt x="276224" y="0"/>
                  </a:lnTo>
                  <a:close/>
                </a:path>
              </a:pathLst>
            </a:custGeom>
            <a:solidFill>
              <a:srgbClr val="3DD9D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" name="Elipse 24">
            <a:extLst>
              <a:ext uri="{FF2B5EF4-FFF2-40B4-BE49-F238E27FC236}">
                <a16:creationId xmlns:a16="http://schemas.microsoft.com/office/drawing/2014/main" id="{EEBF22A5-DE91-4221-9466-6B536B72379E}"/>
              </a:ext>
            </a:extLst>
          </p:cNvPr>
          <p:cNvSpPr/>
          <p:nvPr/>
        </p:nvSpPr>
        <p:spPr>
          <a:xfrm>
            <a:off x="53457" y="4065589"/>
            <a:ext cx="538794" cy="4659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1800" b="1" dirty="0"/>
              <a:t>2</a:t>
            </a: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1770E068-6610-4FBE-B9B4-386522528BEB}"/>
              </a:ext>
            </a:extLst>
          </p:cNvPr>
          <p:cNvSpPr/>
          <p:nvPr/>
        </p:nvSpPr>
        <p:spPr>
          <a:xfrm>
            <a:off x="118600" y="1981968"/>
            <a:ext cx="381222" cy="21164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ES" b="1" dirty="0">
                <a:solidFill>
                  <a:schemeClr val="accent1"/>
                </a:solidFill>
              </a:rPr>
              <a:t>Transferencia de préstamos</a:t>
            </a:r>
            <a:endParaRPr lang="es-EC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274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3">
            <a:extLst>
              <a:ext uri="{FF2B5EF4-FFF2-40B4-BE49-F238E27FC236}">
                <a16:creationId xmlns:a16="http://schemas.microsoft.com/office/drawing/2014/main" id="{58763D7B-F13B-467F-93E2-37A33BAABDF5}"/>
              </a:ext>
            </a:extLst>
          </p:cNvPr>
          <p:cNvSpPr txBox="1"/>
          <p:nvPr/>
        </p:nvSpPr>
        <p:spPr>
          <a:xfrm>
            <a:off x="489097" y="1436255"/>
            <a:ext cx="1953605" cy="2511008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6350" marR="2540" algn="just">
              <a:lnSpc>
                <a:spcPct val="125000"/>
              </a:lnSpc>
              <a:spcBef>
                <a:spcPts val="50"/>
              </a:spcBef>
            </a:pPr>
            <a:r>
              <a:rPr lang="es-ES" sz="1000" spc="45" dirty="0">
                <a:solidFill>
                  <a:srgbClr val="181818"/>
                </a:solidFill>
                <a:latin typeface="Tahoma"/>
                <a:cs typeface="Tahoma"/>
              </a:rPr>
              <a:t>Zeta (País Z) tiene dos subsidiarias: Iota (País I) y Gamma (País T). El país I ofrece incentivos fiscales para inversiones, mientras que el país T tiene una Tarifa IR más alta.</a:t>
            </a:r>
          </a:p>
          <a:p>
            <a:pPr marL="6350" marR="2540" algn="just">
              <a:lnSpc>
                <a:spcPct val="125000"/>
              </a:lnSpc>
              <a:spcBef>
                <a:spcPts val="50"/>
              </a:spcBef>
            </a:pPr>
            <a:endParaRPr lang="es-ES" sz="1000" spc="45" dirty="0">
              <a:solidFill>
                <a:srgbClr val="181818"/>
              </a:solidFill>
              <a:latin typeface="Tahoma"/>
              <a:cs typeface="Tahoma"/>
            </a:endParaRPr>
          </a:p>
          <a:p>
            <a:pPr marL="6350" marR="2540" algn="just">
              <a:lnSpc>
                <a:spcPct val="125000"/>
              </a:lnSpc>
              <a:spcBef>
                <a:spcPts val="50"/>
              </a:spcBef>
            </a:pPr>
            <a:r>
              <a:rPr lang="es-ES" sz="1000" spc="45" dirty="0">
                <a:solidFill>
                  <a:srgbClr val="181818"/>
                </a:solidFill>
                <a:latin typeface="Tahoma"/>
                <a:cs typeface="Tahoma"/>
              </a:rPr>
              <a:t>Préstamos de ida y vuelta entre sus PR con el objetivo de generar deducciones fiscales en el país T y aprovechar los beneficios fiscales en el país I.</a:t>
            </a:r>
            <a:endParaRPr lang="es-EC" sz="1000" dirty="0">
              <a:latin typeface="Tahoma"/>
              <a:cs typeface="Tahoma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4507DC50-E437-4498-8C10-A690DB60EEB5}"/>
              </a:ext>
            </a:extLst>
          </p:cNvPr>
          <p:cNvSpPr txBox="1"/>
          <p:nvPr/>
        </p:nvSpPr>
        <p:spPr>
          <a:xfrm>
            <a:off x="628199" y="1129592"/>
            <a:ext cx="1775143" cy="206467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6350" algn="ctr">
              <a:spcBef>
                <a:spcPts val="50"/>
              </a:spcBef>
            </a:pPr>
            <a:r>
              <a:rPr lang="es-EC" sz="1300" b="1" dirty="0">
                <a:solidFill>
                  <a:srgbClr val="181818"/>
                </a:solidFill>
                <a:latin typeface="Tahoma"/>
                <a:cs typeface="Tahoma"/>
              </a:rPr>
              <a:t>Contexto</a:t>
            </a:r>
            <a:endParaRPr sz="1300" dirty="0">
              <a:latin typeface="Tahoma"/>
              <a:cs typeface="Tahoma"/>
            </a:endParaRPr>
          </a:p>
        </p:txBody>
      </p:sp>
      <p:sp>
        <p:nvSpPr>
          <p:cNvPr id="7" name="object 8">
            <a:extLst>
              <a:ext uri="{FF2B5EF4-FFF2-40B4-BE49-F238E27FC236}">
                <a16:creationId xmlns:a16="http://schemas.microsoft.com/office/drawing/2014/main" id="{D4ABE404-125B-4A87-8511-B1E64804152A}"/>
              </a:ext>
            </a:extLst>
          </p:cNvPr>
          <p:cNvSpPr/>
          <p:nvPr/>
        </p:nvSpPr>
        <p:spPr>
          <a:xfrm>
            <a:off x="1427857" y="683146"/>
            <a:ext cx="175895" cy="222567"/>
          </a:xfrm>
          <a:custGeom>
            <a:avLst/>
            <a:gdLst/>
            <a:ahLst/>
            <a:cxnLst/>
            <a:rect l="l" t="t" r="r" b="b"/>
            <a:pathLst>
              <a:path w="351789" h="445135">
                <a:moveTo>
                  <a:pt x="16508" y="0"/>
                </a:moveTo>
                <a:lnTo>
                  <a:pt x="175617" y="70246"/>
                </a:lnTo>
                <a:lnTo>
                  <a:pt x="334726" y="0"/>
                </a:lnTo>
                <a:lnTo>
                  <a:pt x="351234" y="16508"/>
                </a:lnTo>
                <a:lnTo>
                  <a:pt x="175617" y="444896"/>
                </a:lnTo>
                <a:lnTo>
                  <a:pt x="0" y="16508"/>
                </a:lnTo>
                <a:lnTo>
                  <a:pt x="16508" y="0"/>
                </a:lnTo>
                <a:close/>
              </a:path>
            </a:pathLst>
          </a:custGeom>
          <a:solidFill>
            <a:srgbClr val="181818">
              <a:alpha val="1568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9">
            <a:extLst>
              <a:ext uri="{FF2B5EF4-FFF2-40B4-BE49-F238E27FC236}">
                <a16:creationId xmlns:a16="http://schemas.microsoft.com/office/drawing/2014/main" id="{90E4B9EE-BB65-402D-A4EA-14F0E7FE7C3F}"/>
              </a:ext>
            </a:extLst>
          </p:cNvPr>
          <p:cNvSpPr/>
          <p:nvPr/>
        </p:nvSpPr>
        <p:spPr>
          <a:xfrm>
            <a:off x="7540526" y="683146"/>
            <a:ext cx="175895" cy="222567"/>
          </a:xfrm>
          <a:custGeom>
            <a:avLst/>
            <a:gdLst/>
            <a:ahLst/>
            <a:cxnLst/>
            <a:rect l="l" t="t" r="r" b="b"/>
            <a:pathLst>
              <a:path w="351790" h="445135">
                <a:moveTo>
                  <a:pt x="16508" y="0"/>
                </a:moveTo>
                <a:lnTo>
                  <a:pt x="175617" y="70246"/>
                </a:lnTo>
                <a:lnTo>
                  <a:pt x="334726" y="0"/>
                </a:lnTo>
                <a:lnTo>
                  <a:pt x="351234" y="16508"/>
                </a:lnTo>
                <a:lnTo>
                  <a:pt x="175617" y="444896"/>
                </a:lnTo>
                <a:lnTo>
                  <a:pt x="0" y="16508"/>
                </a:lnTo>
                <a:lnTo>
                  <a:pt x="16508" y="0"/>
                </a:lnTo>
                <a:close/>
              </a:path>
            </a:pathLst>
          </a:custGeom>
          <a:solidFill>
            <a:srgbClr val="181818">
              <a:alpha val="1568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10">
            <a:extLst>
              <a:ext uri="{FF2B5EF4-FFF2-40B4-BE49-F238E27FC236}">
                <a16:creationId xmlns:a16="http://schemas.microsoft.com/office/drawing/2014/main" id="{A602CB28-57AD-4906-A8C4-0119E8DC6DA4}"/>
              </a:ext>
            </a:extLst>
          </p:cNvPr>
          <p:cNvSpPr/>
          <p:nvPr/>
        </p:nvSpPr>
        <p:spPr>
          <a:xfrm>
            <a:off x="5502969" y="683146"/>
            <a:ext cx="175895" cy="222567"/>
          </a:xfrm>
          <a:custGeom>
            <a:avLst/>
            <a:gdLst/>
            <a:ahLst/>
            <a:cxnLst/>
            <a:rect l="l" t="t" r="r" b="b"/>
            <a:pathLst>
              <a:path w="351790" h="445135">
                <a:moveTo>
                  <a:pt x="16508" y="0"/>
                </a:moveTo>
                <a:lnTo>
                  <a:pt x="175617" y="70246"/>
                </a:lnTo>
                <a:lnTo>
                  <a:pt x="334726" y="0"/>
                </a:lnTo>
                <a:lnTo>
                  <a:pt x="351234" y="16508"/>
                </a:lnTo>
                <a:lnTo>
                  <a:pt x="175617" y="444896"/>
                </a:lnTo>
                <a:lnTo>
                  <a:pt x="0" y="16508"/>
                </a:lnTo>
                <a:lnTo>
                  <a:pt x="16508" y="0"/>
                </a:lnTo>
                <a:close/>
              </a:path>
            </a:pathLst>
          </a:custGeom>
          <a:solidFill>
            <a:srgbClr val="181818">
              <a:alpha val="1568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1">
            <a:extLst>
              <a:ext uri="{FF2B5EF4-FFF2-40B4-BE49-F238E27FC236}">
                <a16:creationId xmlns:a16="http://schemas.microsoft.com/office/drawing/2014/main" id="{6C75B543-AEAA-4129-8AA2-F407B4B31E5B}"/>
              </a:ext>
            </a:extLst>
          </p:cNvPr>
          <p:cNvSpPr/>
          <p:nvPr/>
        </p:nvSpPr>
        <p:spPr>
          <a:xfrm>
            <a:off x="3465413" y="683146"/>
            <a:ext cx="175895" cy="222567"/>
          </a:xfrm>
          <a:custGeom>
            <a:avLst/>
            <a:gdLst/>
            <a:ahLst/>
            <a:cxnLst/>
            <a:rect l="l" t="t" r="r" b="b"/>
            <a:pathLst>
              <a:path w="351790" h="445135">
                <a:moveTo>
                  <a:pt x="16508" y="0"/>
                </a:moveTo>
                <a:lnTo>
                  <a:pt x="175617" y="70246"/>
                </a:lnTo>
                <a:lnTo>
                  <a:pt x="334726" y="0"/>
                </a:lnTo>
                <a:lnTo>
                  <a:pt x="351234" y="16508"/>
                </a:lnTo>
                <a:lnTo>
                  <a:pt x="175617" y="444896"/>
                </a:lnTo>
                <a:lnTo>
                  <a:pt x="0" y="16508"/>
                </a:lnTo>
                <a:lnTo>
                  <a:pt x="16508" y="0"/>
                </a:lnTo>
                <a:close/>
              </a:path>
            </a:pathLst>
          </a:custGeom>
          <a:solidFill>
            <a:srgbClr val="181818">
              <a:alpha val="1568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2">
            <a:extLst>
              <a:ext uri="{FF2B5EF4-FFF2-40B4-BE49-F238E27FC236}">
                <a16:creationId xmlns:a16="http://schemas.microsoft.com/office/drawing/2014/main" id="{B5931816-6F10-4ABA-9A31-32B463EE4D90}"/>
              </a:ext>
            </a:extLst>
          </p:cNvPr>
          <p:cNvSpPr/>
          <p:nvPr/>
        </p:nvSpPr>
        <p:spPr>
          <a:xfrm>
            <a:off x="1328621" y="141162"/>
            <a:ext cx="357823" cy="341313"/>
          </a:xfrm>
          <a:custGeom>
            <a:avLst/>
            <a:gdLst/>
            <a:ahLst/>
            <a:cxnLst/>
            <a:rect l="l" t="t" r="r" b="b"/>
            <a:pathLst>
              <a:path w="715645" h="682625">
                <a:moveTo>
                  <a:pt x="647640" y="580231"/>
                </a:moveTo>
                <a:lnTo>
                  <a:pt x="67409" y="580231"/>
                </a:lnTo>
                <a:lnTo>
                  <a:pt x="67409" y="546099"/>
                </a:lnTo>
                <a:lnTo>
                  <a:pt x="135671" y="477837"/>
                </a:lnTo>
                <a:lnTo>
                  <a:pt x="135671" y="290115"/>
                </a:lnTo>
                <a:lnTo>
                  <a:pt x="141522" y="239306"/>
                </a:lnTo>
                <a:lnTo>
                  <a:pt x="158185" y="192702"/>
                </a:lnTo>
                <a:lnTo>
                  <a:pt x="184330" y="151606"/>
                </a:lnTo>
                <a:lnTo>
                  <a:pt x="218623" y="117322"/>
                </a:lnTo>
                <a:lnTo>
                  <a:pt x="259733" y="91154"/>
                </a:lnTo>
                <a:lnTo>
                  <a:pt x="306327" y="74406"/>
                </a:lnTo>
                <a:lnTo>
                  <a:pt x="306327" y="51196"/>
                </a:lnTo>
                <a:lnTo>
                  <a:pt x="310343" y="31246"/>
                </a:lnTo>
                <a:lnTo>
                  <a:pt x="321303" y="14975"/>
                </a:lnTo>
                <a:lnTo>
                  <a:pt x="337574" y="4015"/>
                </a:lnTo>
                <a:lnTo>
                  <a:pt x="357524" y="0"/>
                </a:lnTo>
                <a:lnTo>
                  <a:pt x="377475" y="4015"/>
                </a:lnTo>
                <a:lnTo>
                  <a:pt x="393746" y="14975"/>
                </a:lnTo>
                <a:lnTo>
                  <a:pt x="404705" y="31246"/>
                </a:lnTo>
                <a:lnTo>
                  <a:pt x="408721" y="51196"/>
                </a:lnTo>
                <a:lnTo>
                  <a:pt x="408721" y="74406"/>
                </a:lnTo>
                <a:lnTo>
                  <a:pt x="455316" y="91154"/>
                </a:lnTo>
                <a:lnTo>
                  <a:pt x="496426" y="117323"/>
                </a:lnTo>
                <a:lnTo>
                  <a:pt x="530719" y="151606"/>
                </a:lnTo>
                <a:lnTo>
                  <a:pt x="556863" y="192702"/>
                </a:lnTo>
                <a:lnTo>
                  <a:pt x="573527" y="239306"/>
                </a:lnTo>
                <a:lnTo>
                  <a:pt x="579377" y="290115"/>
                </a:lnTo>
                <a:lnTo>
                  <a:pt x="579377" y="477837"/>
                </a:lnTo>
                <a:lnTo>
                  <a:pt x="647640" y="546099"/>
                </a:lnTo>
                <a:lnTo>
                  <a:pt x="647640" y="580231"/>
                </a:lnTo>
                <a:close/>
              </a:path>
              <a:path w="715645" h="682625">
                <a:moveTo>
                  <a:pt x="68262" y="273049"/>
                </a:moveTo>
                <a:lnTo>
                  <a:pt x="0" y="273049"/>
                </a:lnTo>
                <a:lnTo>
                  <a:pt x="6529" y="219546"/>
                </a:lnTo>
                <a:lnTo>
                  <a:pt x="20611" y="168810"/>
                </a:lnTo>
                <a:lnTo>
                  <a:pt x="41661" y="121421"/>
                </a:lnTo>
                <a:lnTo>
                  <a:pt x="69096" y="77958"/>
                </a:lnTo>
                <a:lnTo>
                  <a:pt x="102334" y="38998"/>
                </a:lnTo>
                <a:lnTo>
                  <a:pt x="140791" y="5119"/>
                </a:lnTo>
                <a:lnTo>
                  <a:pt x="189599" y="53927"/>
                </a:lnTo>
                <a:lnTo>
                  <a:pt x="150816" y="87037"/>
                </a:lnTo>
                <a:lnTo>
                  <a:pt x="118406" y="126389"/>
                </a:lnTo>
                <a:lnTo>
                  <a:pt x="93254" y="171098"/>
                </a:lnTo>
                <a:lnTo>
                  <a:pt x="76245" y="220280"/>
                </a:lnTo>
                <a:lnTo>
                  <a:pt x="68262" y="273049"/>
                </a:lnTo>
                <a:close/>
              </a:path>
              <a:path w="715645" h="682625">
                <a:moveTo>
                  <a:pt x="715049" y="273049"/>
                </a:moveTo>
                <a:lnTo>
                  <a:pt x="646787" y="273049"/>
                </a:lnTo>
                <a:lnTo>
                  <a:pt x="638805" y="220278"/>
                </a:lnTo>
                <a:lnTo>
                  <a:pt x="621805" y="171087"/>
                </a:lnTo>
                <a:lnTo>
                  <a:pt x="596679" y="126352"/>
                </a:lnTo>
                <a:lnTo>
                  <a:pt x="564320" y="86950"/>
                </a:lnTo>
                <a:lnTo>
                  <a:pt x="525621" y="53756"/>
                </a:lnTo>
                <a:lnTo>
                  <a:pt x="574258" y="5119"/>
                </a:lnTo>
                <a:lnTo>
                  <a:pt x="612715" y="38998"/>
                </a:lnTo>
                <a:lnTo>
                  <a:pt x="645952" y="77958"/>
                </a:lnTo>
                <a:lnTo>
                  <a:pt x="673388" y="121421"/>
                </a:lnTo>
                <a:lnTo>
                  <a:pt x="694438" y="168810"/>
                </a:lnTo>
                <a:lnTo>
                  <a:pt x="708519" y="219546"/>
                </a:lnTo>
                <a:lnTo>
                  <a:pt x="715049" y="273049"/>
                </a:lnTo>
                <a:close/>
              </a:path>
              <a:path w="715645" h="682625">
                <a:moveTo>
                  <a:pt x="362303" y="682624"/>
                </a:moveTo>
                <a:lnTo>
                  <a:pt x="357524" y="682624"/>
                </a:lnTo>
                <a:lnTo>
                  <a:pt x="330947" y="677262"/>
                </a:lnTo>
                <a:lnTo>
                  <a:pt x="309250" y="662636"/>
                </a:lnTo>
                <a:lnTo>
                  <a:pt x="294624" y="640939"/>
                </a:lnTo>
                <a:lnTo>
                  <a:pt x="289262" y="614362"/>
                </a:lnTo>
                <a:lnTo>
                  <a:pt x="425787" y="614362"/>
                </a:lnTo>
                <a:lnTo>
                  <a:pt x="412265" y="655197"/>
                </a:lnTo>
                <a:lnTo>
                  <a:pt x="371347" y="681259"/>
                </a:lnTo>
                <a:lnTo>
                  <a:pt x="362303" y="682624"/>
                </a:lnTo>
                <a:close/>
              </a:path>
            </a:pathLst>
          </a:custGeom>
          <a:solidFill>
            <a:srgbClr val="86E9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3">
            <a:extLst>
              <a:ext uri="{FF2B5EF4-FFF2-40B4-BE49-F238E27FC236}">
                <a16:creationId xmlns:a16="http://schemas.microsoft.com/office/drawing/2014/main" id="{597FE63B-EEAE-4A8B-BE8C-31D3B3565A89}"/>
              </a:ext>
            </a:extLst>
          </p:cNvPr>
          <p:cNvSpPr/>
          <p:nvPr/>
        </p:nvSpPr>
        <p:spPr>
          <a:xfrm>
            <a:off x="3375708" y="114211"/>
            <a:ext cx="357188" cy="407988"/>
          </a:xfrm>
          <a:custGeom>
            <a:avLst/>
            <a:gdLst/>
            <a:ahLst/>
            <a:cxnLst/>
            <a:rect l="l" t="t" r="r" b="b"/>
            <a:pathLst>
              <a:path w="714375" h="815975">
                <a:moveTo>
                  <a:pt x="357187" y="238124"/>
                </a:moveTo>
                <a:lnTo>
                  <a:pt x="310874" y="228758"/>
                </a:lnTo>
                <a:lnTo>
                  <a:pt x="273025" y="203224"/>
                </a:lnTo>
                <a:lnTo>
                  <a:pt x="247491" y="165375"/>
                </a:lnTo>
                <a:lnTo>
                  <a:pt x="238124" y="119062"/>
                </a:lnTo>
                <a:lnTo>
                  <a:pt x="247491" y="72749"/>
                </a:lnTo>
                <a:lnTo>
                  <a:pt x="273025" y="34900"/>
                </a:lnTo>
                <a:lnTo>
                  <a:pt x="310874" y="9366"/>
                </a:lnTo>
                <a:lnTo>
                  <a:pt x="357187" y="0"/>
                </a:lnTo>
                <a:lnTo>
                  <a:pt x="403500" y="9366"/>
                </a:lnTo>
                <a:lnTo>
                  <a:pt x="441349" y="34900"/>
                </a:lnTo>
                <a:lnTo>
                  <a:pt x="466883" y="72749"/>
                </a:lnTo>
                <a:lnTo>
                  <a:pt x="476249" y="119062"/>
                </a:lnTo>
                <a:lnTo>
                  <a:pt x="466883" y="165375"/>
                </a:lnTo>
                <a:lnTo>
                  <a:pt x="441349" y="203224"/>
                </a:lnTo>
                <a:lnTo>
                  <a:pt x="403500" y="228758"/>
                </a:lnTo>
                <a:lnTo>
                  <a:pt x="357187" y="238124"/>
                </a:lnTo>
                <a:close/>
              </a:path>
              <a:path w="714375" h="815975">
                <a:moveTo>
                  <a:pt x="357187" y="815379"/>
                </a:moveTo>
                <a:lnTo>
                  <a:pt x="320556" y="784323"/>
                </a:lnTo>
                <a:lnTo>
                  <a:pt x="281201" y="756645"/>
                </a:lnTo>
                <a:lnTo>
                  <a:pt x="239340" y="732581"/>
                </a:lnTo>
                <a:lnTo>
                  <a:pt x="195188" y="712365"/>
                </a:lnTo>
                <a:lnTo>
                  <a:pt x="148961" y="696233"/>
                </a:lnTo>
                <a:lnTo>
                  <a:pt x="100877" y="684420"/>
                </a:lnTo>
                <a:lnTo>
                  <a:pt x="51151" y="677159"/>
                </a:lnTo>
                <a:lnTo>
                  <a:pt x="0" y="674687"/>
                </a:lnTo>
                <a:lnTo>
                  <a:pt x="0" y="238124"/>
                </a:lnTo>
                <a:lnTo>
                  <a:pt x="51151" y="240597"/>
                </a:lnTo>
                <a:lnTo>
                  <a:pt x="100877" y="247857"/>
                </a:lnTo>
                <a:lnTo>
                  <a:pt x="148961" y="259671"/>
                </a:lnTo>
                <a:lnTo>
                  <a:pt x="195188" y="275803"/>
                </a:lnTo>
                <a:lnTo>
                  <a:pt x="239340" y="296018"/>
                </a:lnTo>
                <a:lnTo>
                  <a:pt x="281201" y="320082"/>
                </a:lnTo>
                <a:lnTo>
                  <a:pt x="320556" y="347760"/>
                </a:lnTo>
                <a:lnTo>
                  <a:pt x="357187" y="378817"/>
                </a:lnTo>
                <a:lnTo>
                  <a:pt x="714374" y="378817"/>
                </a:lnTo>
                <a:lnTo>
                  <a:pt x="714374" y="674687"/>
                </a:lnTo>
                <a:lnTo>
                  <a:pt x="663223" y="677159"/>
                </a:lnTo>
                <a:lnTo>
                  <a:pt x="613497" y="684420"/>
                </a:lnTo>
                <a:lnTo>
                  <a:pt x="565413" y="696233"/>
                </a:lnTo>
                <a:lnTo>
                  <a:pt x="519186" y="712365"/>
                </a:lnTo>
                <a:lnTo>
                  <a:pt x="475034" y="732581"/>
                </a:lnTo>
                <a:lnTo>
                  <a:pt x="433173" y="756645"/>
                </a:lnTo>
                <a:lnTo>
                  <a:pt x="393818" y="784323"/>
                </a:lnTo>
                <a:lnTo>
                  <a:pt x="357187" y="815379"/>
                </a:lnTo>
                <a:close/>
              </a:path>
              <a:path w="714375" h="815975">
                <a:moveTo>
                  <a:pt x="714374" y="378817"/>
                </a:moveTo>
                <a:lnTo>
                  <a:pt x="357187" y="378817"/>
                </a:lnTo>
                <a:lnTo>
                  <a:pt x="393818" y="347760"/>
                </a:lnTo>
                <a:lnTo>
                  <a:pt x="433173" y="320082"/>
                </a:lnTo>
                <a:lnTo>
                  <a:pt x="475034" y="296018"/>
                </a:lnTo>
                <a:lnTo>
                  <a:pt x="519186" y="275803"/>
                </a:lnTo>
                <a:lnTo>
                  <a:pt x="565413" y="259671"/>
                </a:lnTo>
                <a:lnTo>
                  <a:pt x="613497" y="247857"/>
                </a:lnTo>
                <a:lnTo>
                  <a:pt x="663223" y="240597"/>
                </a:lnTo>
                <a:lnTo>
                  <a:pt x="714374" y="238124"/>
                </a:lnTo>
                <a:lnTo>
                  <a:pt x="714374" y="378817"/>
                </a:lnTo>
                <a:close/>
              </a:path>
            </a:pathLst>
          </a:custGeom>
          <a:solidFill>
            <a:srgbClr val="3DD9D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4">
            <a:extLst>
              <a:ext uri="{FF2B5EF4-FFF2-40B4-BE49-F238E27FC236}">
                <a16:creationId xmlns:a16="http://schemas.microsoft.com/office/drawing/2014/main" id="{5C7C76BE-3851-49B3-8B4A-893D3D40F543}"/>
              </a:ext>
            </a:extLst>
          </p:cNvPr>
          <p:cNvSpPr/>
          <p:nvPr/>
        </p:nvSpPr>
        <p:spPr>
          <a:xfrm>
            <a:off x="7436541" y="105767"/>
            <a:ext cx="382270" cy="382270"/>
          </a:xfrm>
          <a:custGeom>
            <a:avLst/>
            <a:gdLst/>
            <a:ahLst/>
            <a:cxnLst/>
            <a:rect l="l" t="t" r="r" b="b"/>
            <a:pathLst>
              <a:path w="764540" h="764539">
                <a:moveTo>
                  <a:pt x="674141" y="249379"/>
                </a:moveTo>
                <a:lnTo>
                  <a:pt x="514895" y="90133"/>
                </a:lnTo>
                <a:lnTo>
                  <a:pt x="592607" y="12421"/>
                </a:lnTo>
                <a:lnTo>
                  <a:pt x="606654" y="3105"/>
                </a:lnTo>
                <a:lnTo>
                  <a:pt x="622652" y="0"/>
                </a:lnTo>
                <a:lnTo>
                  <a:pt x="638649" y="3105"/>
                </a:lnTo>
                <a:lnTo>
                  <a:pt x="652696" y="12421"/>
                </a:lnTo>
                <a:lnTo>
                  <a:pt x="751853" y="111578"/>
                </a:lnTo>
                <a:lnTo>
                  <a:pt x="761169" y="125625"/>
                </a:lnTo>
                <a:lnTo>
                  <a:pt x="764275" y="141622"/>
                </a:lnTo>
                <a:lnTo>
                  <a:pt x="761169" y="157620"/>
                </a:lnTo>
                <a:lnTo>
                  <a:pt x="751853" y="171667"/>
                </a:lnTo>
                <a:lnTo>
                  <a:pt x="674141" y="249379"/>
                </a:lnTo>
                <a:close/>
              </a:path>
              <a:path w="764540" h="764539">
                <a:moveTo>
                  <a:pt x="159246" y="764275"/>
                </a:moveTo>
                <a:lnTo>
                  <a:pt x="0" y="764275"/>
                </a:lnTo>
                <a:lnTo>
                  <a:pt x="0" y="605028"/>
                </a:lnTo>
                <a:lnTo>
                  <a:pt x="469882" y="135146"/>
                </a:lnTo>
                <a:lnTo>
                  <a:pt x="629128" y="294392"/>
                </a:lnTo>
                <a:lnTo>
                  <a:pt x="159246" y="764275"/>
                </a:lnTo>
                <a:close/>
              </a:path>
            </a:pathLst>
          </a:custGeom>
          <a:solidFill>
            <a:srgbClr val="2B91D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5">
            <a:extLst>
              <a:ext uri="{FF2B5EF4-FFF2-40B4-BE49-F238E27FC236}">
                <a16:creationId xmlns:a16="http://schemas.microsoft.com/office/drawing/2014/main" id="{64736309-2097-4EA2-9580-CC4A5F18045F}"/>
              </a:ext>
            </a:extLst>
          </p:cNvPr>
          <p:cNvSpPr/>
          <p:nvPr/>
        </p:nvSpPr>
        <p:spPr>
          <a:xfrm>
            <a:off x="5433108" y="81703"/>
            <a:ext cx="317500" cy="396875"/>
          </a:xfrm>
          <a:custGeom>
            <a:avLst/>
            <a:gdLst/>
            <a:ahLst/>
            <a:cxnLst/>
            <a:rect l="l" t="t" r="r" b="b"/>
            <a:pathLst>
              <a:path w="635000" h="793750">
                <a:moveTo>
                  <a:pt x="555624" y="793750"/>
                </a:moveTo>
                <a:lnTo>
                  <a:pt x="78978" y="793750"/>
                </a:lnTo>
                <a:lnTo>
                  <a:pt x="48136" y="787514"/>
                </a:lnTo>
                <a:lnTo>
                  <a:pt x="23043" y="770508"/>
                </a:lnTo>
                <a:lnTo>
                  <a:pt x="6173" y="745278"/>
                </a:lnTo>
                <a:lnTo>
                  <a:pt x="0" y="714375"/>
                </a:lnTo>
                <a:lnTo>
                  <a:pt x="396" y="79374"/>
                </a:lnTo>
                <a:lnTo>
                  <a:pt x="6570" y="48471"/>
                </a:lnTo>
                <a:lnTo>
                  <a:pt x="23440" y="23241"/>
                </a:lnTo>
                <a:lnTo>
                  <a:pt x="48533" y="6235"/>
                </a:lnTo>
                <a:lnTo>
                  <a:pt x="79374" y="0"/>
                </a:lnTo>
                <a:lnTo>
                  <a:pt x="396874" y="0"/>
                </a:lnTo>
                <a:lnTo>
                  <a:pt x="634999" y="238124"/>
                </a:lnTo>
                <a:lnTo>
                  <a:pt x="317499" y="238125"/>
                </a:lnTo>
                <a:lnTo>
                  <a:pt x="272017" y="243368"/>
                </a:lnTo>
                <a:lnTo>
                  <a:pt x="230256" y="258304"/>
                </a:lnTo>
                <a:lnTo>
                  <a:pt x="193411" y="281737"/>
                </a:lnTo>
                <a:lnTo>
                  <a:pt x="162674" y="312473"/>
                </a:lnTo>
                <a:lnTo>
                  <a:pt x="139241" y="349319"/>
                </a:lnTo>
                <a:lnTo>
                  <a:pt x="124306" y="391080"/>
                </a:lnTo>
                <a:lnTo>
                  <a:pt x="119062" y="436562"/>
                </a:lnTo>
                <a:lnTo>
                  <a:pt x="124306" y="482044"/>
                </a:lnTo>
                <a:lnTo>
                  <a:pt x="139241" y="523805"/>
                </a:lnTo>
                <a:lnTo>
                  <a:pt x="162674" y="560651"/>
                </a:lnTo>
                <a:lnTo>
                  <a:pt x="193411" y="591387"/>
                </a:lnTo>
                <a:lnTo>
                  <a:pt x="230256" y="614820"/>
                </a:lnTo>
                <a:lnTo>
                  <a:pt x="272017" y="629756"/>
                </a:lnTo>
                <a:lnTo>
                  <a:pt x="317499" y="635000"/>
                </a:lnTo>
                <a:lnTo>
                  <a:pt x="459779" y="635000"/>
                </a:lnTo>
                <a:lnTo>
                  <a:pt x="602654" y="777875"/>
                </a:lnTo>
                <a:lnTo>
                  <a:pt x="592264" y="784541"/>
                </a:lnTo>
                <a:lnTo>
                  <a:pt x="580851" y="789533"/>
                </a:lnTo>
                <a:lnTo>
                  <a:pt x="568582" y="792664"/>
                </a:lnTo>
                <a:lnTo>
                  <a:pt x="555624" y="793750"/>
                </a:lnTo>
                <a:close/>
              </a:path>
              <a:path w="635000" h="793750">
                <a:moveTo>
                  <a:pt x="634999" y="697904"/>
                </a:moveTo>
                <a:lnTo>
                  <a:pt x="482996" y="545901"/>
                </a:lnTo>
                <a:lnTo>
                  <a:pt x="496850" y="521282"/>
                </a:lnTo>
                <a:lnTo>
                  <a:pt x="507206" y="494655"/>
                </a:lnTo>
                <a:lnTo>
                  <a:pt x="513692" y="466315"/>
                </a:lnTo>
                <a:lnTo>
                  <a:pt x="515937" y="436562"/>
                </a:lnTo>
                <a:lnTo>
                  <a:pt x="510693" y="391080"/>
                </a:lnTo>
                <a:lnTo>
                  <a:pt x="495758" y="349319"/>
                </a:lnTo>
                <a:lnTo>
                  <a:pt x="472325" y="312473"/>
                </a:lnTo>
                <a:lnTo>
                  <a:pt x="441588" y="281737"/>
                </a:lnTo>
                <a:lnTo>
                  <a:pt x="404743" y="258304"/>
                </a:lnTo>
                <a:lnTo>
                  <a:pt x="362982" y="243368"/>
                </a:lnTo>
                <a:lnTo>
                  <a:pt x="317499" y="238125"/>
                </a:lnTo>
                <a:lnTo>
                  <a:pt x="634999" y="238125"/>
                </a:lnTo>
                <a:lnTo>
                  <a:pt x="634999" y="697904"/>
                </a:lnTo>
                <a:close/>
              </a:path>
              <a:path w="635000" h="793750">
                <a:moveTo>
                  <a:pt x="317499" y="555624"/>
                </a:moveTo>
                <a:lnTo>
                  <a:pt x="271186" y="546258"/>
                </a:lnTo>
                <a:lnTo>
                  <a:pt x="233337" y="520724"/>
                </a:lnTo>
                <a:lnTo>
                  <a:pt x="207804" y="482875"/>
                </a:lnTo>
                <a:lnTo>
                  <a:pt x="198437" y="436562"/>
                </a:lnTo>
                <a:lnTo>
                  <a:pt x="207804" y="390249"/>
                </a:lnTo>
                <a:lnTo>
                  <a:pt x="233337" y="352400"/>
                </a:lnTo>
                <a:lnTo>
                  <a:pt x="271186" y="326866"/>
                </a:lnTo>
                <a:lnTo>
                  <a:pt x="317499" y="317499"/>
                </a:lnTo>
                <a:lnTo>
                  <a:pt x="363813" y="326866"/>
                </a:lnTo>
                <a:lnTo>
                  <a:pt x="401662" y="352400"/>
                </a:lnTo>
                <a:lnTo>
                  <a:pt x="427195" y="390249"/>
                </a:lnTo>
                <a:lnTo>
                  <a:pt x="436562" y="436562"/>
                </a:lnTo>
                <a:lnTo>
                  <a:pt x="427195" y="482875"/>
                </a:lnTo>
                <a:lnTo>
                  <a:pt x="401662" y="520724"/>
                </a:lnTo>
                <a:lnTo>
                  <a:pt x="363813" y="546258"/>
                </a:lnTo>
                <a:lnTo>
                  <a:pt x="317499" y="555624"/>
                </a:lnTo>
                <a:close/>
              </a:path>
              <a:path w="635000" h="793750">
                <a:moveTo>
                  <a:pt x="459779" y="635000"/>
                </a:moveTo>
                <a:lnTo>
                  <a:pt x="317499" y="635000"/>
                </a:lnTo>
                <a:lnTo>
                  <a:pt x="347250" y="632752"/>
                </a:lnTo>
                <a:lnTo>
                  <a:pt x="375567" y="626243"/>
                </a:lnTo>
                <a:lnTo>
                  <a:pt x="402136" y="615829"/>
                </a:lnTo>
                <a:lnTo>
                  <a:pt x="426640" y="601861"/>
                </a:lnTo>
                <a:lnTo>
                  <a:pt x="459779" y="635000"/>
                </a:lnTo>
                <a:close/>
              </a:path>
            </a:pathLst>
          </a:custGeom>
          <a:solidFill>
            <a:srgbClr val="37C8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6">
            <a:extLst>
              <a:ext uri="{FF2B5EF4-FFF2-40B4-BE49-F238E27FC236}">
                <a16:creationId xmlns:a16="http://schemas.microsoft.com/office/drawing/2014/main" id="{133E82E7-7299-4168-8189-560EE5AED004}"/>
              </a:ext>
            </a:extLst>
          </p:cNvPr>
          <p:cNvSpPr txBox="1"/>
          <p:nvPr/>
        </p:nvSpPr>
        <p:spPr>
          <a:xfrm>
            <a:off x="2663478" y="1133497"/>
            <a:ext cx="1779588" cy="2518703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algn="ctr">
              <a:spcBef>
                <a:spcPts val="50"/>
              </a:spcBef>
            </a:pPr>
            <a:r>
              <a:rPr lang="es-EC" sz="1300" b="1" spc="23" dirty="0">
                <a:solidFill>
                  <a:srgbClr val="181818"/>
                </a:solidFill>
                <a:latin typeface="Tahoma"/>
                <a:cs typeface="Tahoma"/>
              </a:rPr>
              <a:t>Operación</a:t>
            </a:r>
            <a:endParaRPr sz="1300" dirty="0">
              <a:latin typeface="Tahoma"/>
              <a:cs typeface="Tahoma"/>
            </a:endParaRPr>
          </a:p>
          <a:p>
            <a:pPr marL="6033" marR="2540" algn="just">
              <a:lnSpc>
                <a:spcPct val="125000"/>
              </a:lnSpc>
              <a:spcBef>
                <a:spcPts val="823"/>
              </a:spcBef>
            </a:pPr>
            <a:r>
              <a:rPr lang="es-ES" sz="1000" spc="45" dirty="0">
                <a:solidFill>
                  <a:srgbClr val="181818"/>
                </a:solidFill>
                <a:latin typeface="Tahoma"/>
                <a:cs typeface="Tahoma"/>
              </a:rPr>
              <a:t>Desembolsa $100 millones en Gamma como capital.</a:t>
            </a:r>
          </a:p>
          <a:p>
            <a:pPr marL="6033" marR="2540" algn="just">
              <a:lnSpc>
                <a:spcPct val="125000"/>
              </a:lnSpc>
              <a:spcBef>
                <a:spcPts val="823"/>
              </a:spcBef>
            </a:pPr>
            <a:r>
              <a:rPr lang="es-ES" sz="1000" spc="45" dirty="0">
                <a:solidFill>
                  <a:srgbClr val="181818"/>
                </a:solidFill>
                <a:latin typeface="Tahoma"/>
                <a:cs typeface="Tahoma"/>
              </a:rPr>
              <a:t>Gamma luego presta estos $100 millones a Iota al 10%</a:t>
            </a:r>
          </a:p>
          <a:p>
            <a:pPr marL="6033" marR="2540" algn="just">
              <a:lnSpc>
                <a:spcPct val="125000"/>
              </a:lnSpc>
              <a:spcBef>
                <a:spcPts val="823"/>
              </a:spcBef>
            </a:pPr>
            <a:r>
              <a:rPr lang="es-ES" sz="1000" spc="45" dirty="0">
                <a:solidFill>
                  <a:srgbClr val="181818"/>
                </a:solidFill>
                <a:latin typeface="Tahoma"/>
                <a:cs typeface="Tahoma"/>
              </a:rPr>
              <a:t>Iota no utiliza realmente el dinero para operaciones comerciales; c/p presta el mismo dinero de vuelta a Gamma al 10%.</a:t>
            </a:r>
            <a:endParaRPr lang="es-ES" sz="1000" dirty="0">
              <a:latin typeface="Tahoma"/>
              <a:cs typeface="Tahoma"/>
            </a:endParaRPr>
          </a:p>
          <a:p>
            <a:pPr marL="6350" marR="2540" algn="just">
              <a:lnSpc>
                <a:spcPct val="125000"/>
              </a:lnSpc>
              <a:spcBef>
                <a:spcPts val="823"/>
              </a:spcBef>
            </a:pPr>
            <a:endParaRPr sz="1000" dirty="0">
              <a:latin typeface="Tahoma"/>
              <a:cs typeface="Tahoma"/>
            </a:endParaRPr>
          </a:p>
        </p:txBody>
      </p:sp>
      <p:sp>
        <p:nvSpPr>
          <p:cNvPr id="16" name="object 17">
            <a:extLst>
              <a:ext uri="{FF2B5EF4-FFF2-40B4-BE49-F238E27FC236}">
                <a16:creationId xmlns:a16="http://schemas.microsoft.com/office/drawing/2014/main" id="{D2F00018-81B8-426D-B41B-E3E6A5EA1A10}"/>
              </a:ext>
            </a:extLst>
          </p:cNvPr>
          <p:cNvSpPr txBox="1"/>
          <p:nvPr/>
        </p:nvSpPr>
        <p:spPr>
          <a:xfrm>
            <a:off x="4701033" y="1133497"/>
            <a:ext cx="2135702" cy="2518703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algn="ctr">
              <a:spcBef>
                <a:spcPts val="50"/>
              </a:spcBef>
            </a:pPr>
            <a:r>
              <a:rPr lang="es-EC" sz="1300" b="1" dirty="0">
                <a:solidFill>
                  <a:srgbClr val="181818"/>
                </a:solidFill>
                <a:latin typeface="Tahoma"/>
                <a:cs typeface="Tahoma"/>
              </a:rPr>
              <a:t>Análisis</a:t>
            </a:r>
            <a:endParaRPr sz="1300" dirty="0">
              <a:latin typeface="Tahoma"/>
              <a:cs typeface="Tahoma"/>
            </a:endParaRPr>
          </a:p>
          <a:p>
            <a:pPr marL="6033" marR="2540" algn="just">
              <a:lnSpc>
                <a:spcPct val="125000"/>
              </a:lnSpc>
              <a:spcBef>
                <a:spcPts val="823"/>
              </a:spcBef>
            </a:pPr>
            <a:r>
              <a:rPr lang="es-ES" sz="1000" b="1" spc="45" dirty="0">
                <a:solidFill>
                  <a:srgbClr val="181818"/>
                </a:solidFill>
                <a:latin typeface="Tahoma"/>
                <a:cs typeface="Tahoma"/>
              </a:rPr>
              <a:t>Intereses pagados por Iota a Gamma</a:t>
            </a:r>
            <a:r>
              <a:rPr lang="es-ES" sz="1000" spc="45" dirty="0">
                <a:solidFill>
                  <a:srgbClr val="181818"/>
                </a:solidFill>
                <a:latin typeface="Tahoma"/>
                <a:cs typeface="Tahoma"/>
              </a:rPr>
              <a:t>: $100 millones × 10% = $10 millones anuales y viceversa.</a:t>
            </a:r>
          </a:p>
          <a:p>
            <a:pPr marL="6033" marR="2540" algn="just">
              <a:lnSpc>
                <a:spcPct val="125000"/>
              </a:lnSpc>
              <a:spcBef>
                <a:spcPts val="823"/>
              </a:spcBef>
            </a:pPr>
            <a:r>
              <a:rPr lang="es-ES" sz="1000" b="1" spc="45" dirty="0">
                <a:solidFill>
                  <a:srgbClr val="181818"/>
                </a:solidFill>
                <a:latin typeface="Tahoma"/>
                <a:cs typeface="Tahoma"/>
              </a:rPr>
              <a:t>Impuestos en Gamma (País T):</a:t>
            </a:r>
          </a:p>
          <a:p>
            <a:pPr marL="6033" marR="2540" algn="just">
              <a:lnSpc>
                <a:spcPct val="125000"/>
              </a:lnSpc>
              <a:spcBef>
                <a:spcPts val="823"/>
              </a:spcBef>
            </a:pPr>
            <a:r>
              <a:rPr lang="es-ES" sz="1000" spc="45" dirty="0">
                <a:solidFill>
                  <a:srgbClr val="181818"/>
                </a:solidFill>
                <a:latin typeface="Tahoma"/>
                <a:cs typeface="Tahoma"/>
              </a:rPr>
              <a:t>Intereses deducibles pagados a Iota = $10 millones.</a:t>
            </a:r>
          </a:p>
          <a:p>
            <a:pPr marL="6033" marR="2540" algn="just">
              <a:lnSpc>
                <a:spcPct val="125000"/>
              </a:lnSpc>
              <a:spcBef>
                <a:spcPts val="823"/>
              </a:spcBef>
            </a:pPr>
            <a:r>
              <a:rPr lang="es-ES" sz="1000" spc="45" dirty="0">
                <a:solidFill>
                  <a:srgbClr val="181818"/>
                </a:solidFill>
                <a:latin typeface="Tahoma"/>
                <a:cs typeface="Tahoma"/>
              </a:rPr>
              <a:t>Ahorro fiscal en país T (IR 30%) = $10 millones × 30% = $3 millones.</a:t>
            </a:r>
          </a:p>
        </p:txBody>
      </p:sp>
      <p:sp>
        <p:nvSpPr>
          <p:cNvPr id="17" name="object 18">
            <a:extLst>
              <a:ext uri="{FF2B5EF4-FFF2-40B4-BE49-F238E27FC236}">
                <a16:creationId xmlns:a16="http://schemas.microsoft.com/office/drawing/2014/main" id="{4E66F4EB-E28C-4F0D-BEE4-9FB51FC7EE32}"/>
              </a:ext>
            </a:extLst>
          </p:cNvPr>
          <p:cNvSpPr txBox="1"/>
          <p:nvPr/>
        </p:nvSpPr>
        <p:spPr>
          <a:xfrm>
            <a:off x="7094702" y="1133712"/>
            <a:ext cx="1953605" cy="3602654"/>
          </a:xfrm>
          <a:prstGeom prst="rect">
            <a:avLst/>
          </a:prstGeom>
        </p:spPr>
        <p:txBody>
          <a:bodyPr vert="horz" wrap="square" lIns="0" tIns="7938" rIns="0" bIns="0" rtlCol="0">
            <a:spAutoFit/>
          </a:bodyPr>
          <a:lstStyle/>
          <a:p>
            <a:pPr algn="ctr">
              <a:spcBef>
                <a:spcPts val="63"/>
              </a:spcBef>
            </a:pPr>
            <a:r>
              <a:rPr lang="es-EC" sz="1250" b="1" spc="28" dirty="0">
                <a:solidFill>
                  <a:srgbClr val="181818"/>
                </a:solidFill>
                <a:latin typeface="Tahoma"/>
                <a:cs typeface="Tahoma"/>
              </a:rPr>
              <a:t>Impacto</a:t>
            </a:r>
            <a:endParaRPr sz="1250" dirty="0">
              <a:latin typeface="Tahoma"/>
              <a:cs typeface="Tahoma"/>
            </a:endParaRPr>
          </a:p>
          <a:p>
            <a:pPr marL="6033" marR="2540" algn="just">
              <a:lnSpc>
                <a:spcPct val="125000"/>
              </a:lnSpc>
              <a:spcBef>
                <a:spcPts val="823"/>
              </a:spcBef>
            </a:pPr>
            <a:r>
              <a:rPr lang="es-ES" sz="1000" b="1" spc="45" dirty="0">
                <a:solidFill>
                  <a:srgbClr val="181818"/>
                </a:solidFill>
                <a:latin typeface="Tahoma"/>
                <a:cs typeface="Tahoma"/>
              </a:rPr>
              <a:t>Impuestos en Iota (País I):</a:t>
            </a:r>
          </a:p>
          <a:p>
            <a:pPr marL="6033" marR="2540" algn="just">
              <a:lnSpc>
                <a:spcPct val="125000"/>
              </a:lnSpc>
              <a:spcBef>
                <a:spcPts val="823"/>
              </a:spcBef>
            </a:pPr>
            <a:r>
              <a:rPr lang="es-ES" sz="1000" spc="45" dirty="0">
                <a:solidFill>
                  <a:srgbClr val="181818"/>
                </a:solidFill>
                <a:latin typeface="Tahoma"/>
                <a:cs typeface="Tahoma"/>
              </a:rPr>
              <a:t>Ingresos por intereses = $10 millones (de Gamma).</a:t>
            </a:r>
          </a:p>
          <a:p>
            <a:pPr marL="6033" marR="2540" algn="just">
              <a:lnSpc>
                <a:spcPct val="125000"/>
              </a:lnSpc>
              <a:spcBef>
                <a:spcPts val="823"/>
              </a:spcBef>
            </a:pPr>
            <a:r>
              <a:rPr lang="es-ES" sz="1000" spc="45" dirty="0">
                <a:solidFill>
                  <a:srgbClr val="181818"/>
                </a:solidFill>
                <a:latin typeface="Tahoma"/>
                <a:cs typeface="Tahoma"/>
              </a:rPr>
              <a:t>Intereses deducibles pagados a Gamma = $10 millones.</a:t>
            </a:r>
          </a:p>
          <a:p>
            <a:pPr marL="6033" marR="2540" algn="just">
              <a:lnSpc>
                <a:spcPct val="125000"/>
              </a:lnSpc>
              <a:spcBef>
                <a:spcPts val="823"/>
              </a:spcBef>
            </a:pPr>
            <a:r>
              <a:rPr lang="es-ES" sz="1000" spc="45" dirty="0">
                <a:solidFill>
                  <a:srgbClr val="181818"/>
                </a:solidFill>
                <a:latin typeface="Tahoma"/>
                <a:cs typeface="Tahoma"/>
              </a:rPr>
              <a:t>Ingresos netos = $0</a:t>
            </a:r>
          </a:p>
          <a:p>
            <a:pPr marL="6033" marR="2540" algn="just">
              <a:lnSpc>
                <a:spcPct val="125000"/>
              </a:lnSpc>
              <a:spcBef>
                <a:spcPts val="823"/>
              </a:spcBef>
            </a:pPr>
            <a:r>
              <a:rPr lang="es-ES" sz="1000" spc="45" dirty="0">
                <a:solidFill>
                  <a:srgbClr val="181818"/>
                </a:solidFill>
                <a:latin typeface="Tahoma"/>
                <a:cs typeface="Tahoma"/>
              </a:rPr>
              <a:t>No hay impuesto adicional, pero se beneficia de incentivos por inversiones.</a:t>
            </a:r>
          </a:p>
          <a:p>
            <a:pPr marL="6033" marR="2540" algn="just">
              <a:lnSpc>
                <a:spcPct val="125000"/>
              </a:lnSpc>
              <a:spcBef>
                <a:spcPts val="823"/>
              </a:spcBef>
            </a:pPr>
            <a:r>
              <a:rPr lang="es-ES" sz="1000" dirty="0">
                <a:latin typeface="Tahoma"/>
                <a:cs typeface="Tahoma"/>
              </a:rPr>
              <a:t>Ahorro fiscal total del grupo: $3 millones en país T debido a las deducciones fiscales por intereses pagados.</a:t>
            </a:r>
          </a:p>
          <a:p>
            <a:pPr marL="6350" marR="2540" algn="ctr">
              <a:lnSpc>
                <a:spcPct val="125000"/>
              </a:lnSpc>
              <a:spcBef>
                <a:spcPts val="870"/>
              </a:spcBef>
            </a:pPr>
            <a:endParaRPr sz="1000" dirty="0">
              <a:latin typeface="Tahoma"/>
              <a:cs typeface="Tahoma"/>
            </a:endParaRPr>
          </a:p>
        </p:txBody>
      </p:sp>
      <p:sp>
        <p:nvSpPr>
          <p:cNvPr id="19" name="Elipse 18">
            <a:extLst>
              <a:ext uri="{FF2B5EF4-FFF2-40B4-BE49-F238E27FC236}">
                <a16:creationId xmlns:a16="http://schemas.microsoft.com/office/drawing/2014/main" id="{0FC8D55B-7F74-4A2F-A3EF-B72FA7362EE4}"/>
              </a:ext>
            </a:extLst>
          </p:cNvPr>
          <p:cNvSpPr/>
          <p:nvPr/>
        </p:nvSpPr>
        <p:spPr>
          <a:xfrm>
            <a:off x="53457" y="4065589"/>
            <a:ext cx="538794" cy="4659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1800" b="1" dirty="0"/>
              <a:t>3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AB254586-7AA7-47D4-9911-EA4228305B36}"/>
              </a:ext>
            </a:extLst>
          </p:cNvPr>
          <p:cNvSpPr/>
          <p:nvPr/>
        </p:nvSpPr>
        <p:spPr>
          <a:xfrm>
            <a:off x="118600" y="1981968"/>
            <a:ext cx="381222" cy="21164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ES" b="1" dirty="0">
                <a:solidFill>
                  <a:schemeClr val="accent1"/>
                </a:solidFill>
              </a:rPr>
              <a:t>Round - Tripping</a:t>
            </a:r>
            <a:endParaRPr lang="es-EC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15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>
            <a:extLst>
              <a:ext uri="{FF2B5EF4-FFF2-40B4-BE49-F238E27FC236}">
                <a16:creationId xmlns:a16="http://schemas.microsoft.com/office/drawing/2014/main" id="{9C3C4C3A-6999-4BFA-BBDE-142CBF7686FF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6076" y="1467776"/>
            <a:ext cx="8055527" cy="1935196"/>
          </a:xfrm>
          <a:prstGeom prst="rect">
            <a:avLst/>
          </a:prstGeom>
        </p:spPr>
      </p:pic>
      <p:sp>
        <p:nvSpPr>
          <p:cNvPr id="3" name="object 4">
            <a:extLst>
              <a:ext uri="{FF2B5EF4-FFF2-40B4-BE49-F238E27FC236}">
                <a16:creationId xmlns:a16="http://schemas.microsoft.com/office/drawing/2014/main" id="{72D934E0-409B-48C5-BFF6-E039C273E0A7}"/>
              </a:ext>
            </a:extLst>
          </p:cNvPr>
          <p:cNvSpPr txBox="1"/>
          <p:nvPr/>
        </p:nvSpPr>
        <p:spPr>
          <a:xfrm>
            <a:off x="657394" y="2828254"/>
            <a:ext cx="1512863" cy="1580947"/>
          </a:xfrm>
          <a:prstGeom prst="rect">
            <a:avLst/>
          </a:prstGeom>
        </p:spPr>
        <p:txBody>
          <a:bodyPr vert="horz" wrap="square" lIns="0" tIns="6033" rIns="0" bIns="0" rtlCol="0">
            <a:spAutoFit/>
          </a:bodyPr>
          <a:lstStyle/>
          <a:p>
            <a:pPr marL="6350" marR="2540" indent="108268" algn="just">
              <a:lnSpc>
                <a:spcPct val="114500"/>
              </a:lnSpc>
              <a:spcBef>
                <a:spcPts val="48"/>
              </a:spcBef>
            </a:pPr>
            <a:r>
              <a:rPr lang="es-ES" sz="1000" spc="80" dirty="0">
                <a:solidFill>
                  <a:srgbClr val="181818"/>
                </a:solidFill>
                <a:latin typeface="Tahoma"/>
                <a:cs typeface="Tahoma"/>
              </a:rPr>
              <a:t>Lambda (País L) tiene una subsidiaria, Kappa (País K), en el país K. El país L trata ciertos instrumentos financieros como deuda, mientras que el país K los trata como capital</a:t>
            </a:r>
            <a:endParaRPr sz="1000" dirty="0">
              <a:latin typeface="Tahoma"/>
              <a:cs typeface="Tahoma"/>
            </a:endParaRPr>
          </a:p>
        </p:txBody>
      </p:sp>
      <p:sp>
        <p:nvSpPr>
          <p:cNvPr id="4" name="object 6">
            <a:extLst>
              <a:ext uri="{FF2B5EF4-FFF2-40B4-BE49-F238E27FC236}">
                <a16:creationId xmlns:a16="http://schemas.microsoft.com/office/drawing/2014/main" id="{1781CD9B-EDAD-4253-A1A9-D4A177C548F2}"/>
              </a:ext>
            </a:extLst>
          </p:cNvPr>
          <p:cNvSpPr txBox="1"/>
          <p:nvPr/>
        </p:nvSpPr>
        <p:spPr>
          <a:xfrm>
            <a:off x="3763926" y="2987749"/>
            <a:ext cx="1578007" cy="873061"/>
          </a:xfrm>
          <a:prstGeom prst="rect">
            <a:avLst/>
          </a:prstGeom>
        </p:spPr>
        <p:txBody>
          <a:bodyPr vert="horz" wrap="square" lIns="0" tIns="6033" rIns="0" bIns="0" rtlCol="0">
            <a:spAutoFit/>
          </a:bodyPr>
          <a:lstStyle/>
          <a:p>
            <a:pPr marL="147638" marR="2540" indent="-141605" algn="just">
              <a:lnSpc>
                <a:spcPct val="114500"/>
              </a:lnSpc>
              <a:spcBef>
                <a:spcPts val="48"/>
              </a:spcBef>
            </a:pPr>
            <a:r>
              <a:rPr lang="es-ES" sz="1000" b="1" spc="73" dirty="0">
                <a:solidFill>
                  <a:srgbClr val="181818"/>
                </a:solidFill>
                <a:latin typeface="Tahoma"/>
                <a:cs typeface="Tahoma"/>
              </a:rPr>
              <a:t>Dividendos pagados por Kappa a Lambda: </a:t>
            </a:r>
          </a:p>
          <a:p>
            <a:pPr marL="147638" marR="2540" indent="-141605" algn="just">
              <a:lnSpc>
                <a:spcPct val="114500"/>
              </a:lnSpc>
              <a:spcBef>
                <a:spcPts val="48"/>
              </a:spcBef>
            </a:pPr>
            <a:r>
              <a:rPr lang="es-ES" sz="1000" spc="73" dirty="0">
                <a:solidFill>
                  <a:srgbClr val="181818"/>
                </a:solidFill>
                <a:latin typeface="Tahoma"/>
                <a:cs typeface="Tahoma"/>
              </a:rPr>
              <a:t>$50 millones × 8% = $4 millones anuales.</a:t>
            </a:r>
            <a:endParaRPr sz="1000" dirty="0">
              <a:latin typeface="Tahoma"/>
              <a:cs typeface="Tahoma"/>
            </a:endParaRPr>
          </a:p>
        </p:txBody>
      </p:sp>
      <p:sp>
        <p:nvSpPr>
          <p:cNvPr id="5" name="object 8">
            <a:extLst>
              <a:ext uri="{FF2B5EF4-FFF2-40B4-BE49-F238E27FC236}">
                <a16:creationId xmlns:a16="http://schemas.microsoft.com/office/drawing/2014/main" id="{36E5EECF-EF11-4084-8FF4-50CF7A59F01F}"/>
              </a:ext>
            </a:extLst>
          </p:cNvPr>
          <p:cNvSpPr txBox="1"/>
          <p:nvPr/>
        </p:nvSpPr>
        <p:spPr>
          <a:xfrm>
            <a:off x="7246099" y="2971360"/>
            <a:ext cx="1791575" cy="1263166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6350" algn="just">
              <a:spcBef>
                <a:spcPts val="50"/>
              </a:spcBef>
            </a:pPr>
            <a:r>
              <a:rPr lang="es-ES" sz="1000" b="1" spc="33" dirty="0">
                <a:solidFill>
                  <a:srgbClr val="181818"/>
                </a:solidFill>
                <a:latin typeface="Tahoma"/>
                <a:cs typeface="Tahoma"/>
              </a:rPr>
              <a:t>Impuestos en Lambda (País L):</a:t>
            </a:r>
          </a:p>
          <a:p>
            <a:pPr marL="6350" algn="just">
              <a:spcBef>
                <a:spcPts val="50"/>
              </a:spcBef>
            </a:pPr>
            <a:r>
              <a:rPr lang="es-ES" sz="1000" spc="33" dirty="0">
                <a:solidFill>
                  <a:srgbClr val="181818"/>
                </a:solidFill>
                <a:latin typeface="Tahoma"/>
                <a:cs typeface="Tahoma"/>
              </a:rPr>
              <a:t>Los intereses son generalmente deducibles en país L.</a:t>
            </a:r>
          </a:p>
          <a:p>
            <a:pPr marL="6350" algn="just">
              <a:spcBef>
                <a:spcPts val="50"/>
              </a:spcBef>
            </a:pPr>
            <a:r>
              <a:rPr lang="es-ES" sz="1000" b="1" spc="33" dirty="0">
                <a:solidFill>
                  <a:srgbClr val="181818"/>
                </a:solidFill>
                <a:latin typeface="Tahoma"/>
                <a:cs typeface="Tahoma"/>
              </a:rPr>
              <a:t>Ahorro fiscal en país L </a:t>
            </a:r>
            <a:r>
              <a:rPr lang="es-ES" sz="1000" spc="33" dirty="0">
                <a:solidFill>
                  <a:srgbClr val="181818"/>
                </a:solidFill>
                <a:latin typeface="Tahoma"/>
                <a:cs typeface="Tahoma"/>
              </a:rPr>
              <a:t>(Tarifa 25%) = $4 millones × 25% = $1 millón.</a:t>
            </a:r>
            <a:endParaRPr sz="1000" dirty="0">
              <a:latin typeface="Tahoma"/>
              <a:cs typeface="Tahoma"/>
            </a:endParaRPr>
          </a:p>
        </p:txBody>
      </p:sp>
      <p:sp>
        <p:nvSpPr>
          <p:cNvPr id="6" name="object 11">
            <a:extLst>
              <a:ext uri="{FF2B5EF4-FFF2-40B4-BE49-F238E27FC236}">
                <a16:creationId xmlns:a16="http://schemas.microsoft.com/office/drawing/2014/main" id="{64744DF8-4DB5-4178-B6CD-E6473ABFB0D3}"/>
              </a:ext>
            </a:extLst>
          </p:cNvPr>
          <p:cNvSpPr txBox="1"/>
          <p:nvPr/>
        </p:nvSpPr>
        <p:spPr>
          <a:xfrm>
            <a:off x="2224060" y="139974"/>
            <a:ext cx="1351768" cy="1308371"/>
          </a:xfrm>
          <a:prstGeom prst="rect">
            <a:avLst/>
          </a:prstGeom>
        </p:spPr>
        <p:txBody>
          <a:bodyPr vert="horz" wrap="square" lIns="0" tIns="38418" rIns="0" bIns="0" rtlCol="0">
            <a:spAutoFit/>
          </a:bodyPr>
          <a:lstStyle/>
          <a:p>
            <a:pPr algn="just">
              <a:spcBef>
                <a:spcPts val="303"/>
              </a:spcBef>
            </a:pPr>
            <a:r>
              <a:rPr lang="es-ES" sz="1000" spc="83" dirty="0">
                <a:solidFill>
                  <a:srgbClr val="181818"/>
                </a:solidFill>
                <a:latin typeface="Tahoma"/>
                <a:cs typeface="Tahoma"/>
              </a:rPr>
              <a:t>Lambda emite el instrumento de $50 millones a Kappa.</a:t>
            </a:r>
          </a:p>
          <a:p>
            <a:pPr algn="just">
              <a:spcBef>
                <a:spcPts val="303"/>
              </a:spcBef>
            </a:pPr>
            <a:r>
              <a:rPr lang="es-ES" sz="1000" spc="83" dirty="0">
                <a:solidFill>
                  <a:srgbClr val="181818"/>
                </a:solidFill>
                <a:latin typeface="Tahoma"/>
                <a:cs typeface="Tahoma"/>
              </a:rPr>
              <a:t>Este instrumento  paga un dividendo (considerado como interés en país L) del 8% anual.</a:t>
            </a:r>
            <a:endParaRPr sz="1000" dirty="0">
              <a:latin typeface="Tahoma"/>
              <a:cs typeface="Tahoma"/>
            </a:endParaRPr>
          </a:p>
        </p:txBody>
      </p:sp>
      <p:sp>
        <p:nvSpPr>
          <p:cNvPr id="7" name="object 12">
            <a:extLst>
              <a:ext uri="{FF2B5EF4-FFF2-40B4-BE49-F238E27FC236}">
                <a16:creationId xmlns:a16="http://schemas.microsoft.com/office/drawing/2014/main" id="{C6BF163D-DE92-45C1-94B0-2FBAFF26153C}"/>
              </a:ext>
            </a:extLst>
          </p:cNvPr>
          <p:cNvSpPr txBox="1"/>
          <p:nvPr/>
        </p:nvSpPr>
        <p:spPr>
          <a:xfrm>
            <a:off x="5341933" y="88378"/>
            <a:ext cx="1578007" cy="1580947"/>
          </a:xfrm>
          <a:prstGeom prst="rect">
            <a:avLst/>
          </a:prstGeom>
        </p:spPr>
        <p:txBody>
          <a:bodyPr vert="horz" wrap="square" lIns="0" tIns="6033" rIns="0" bIns="0" rtlCol="0">
            <a:spAutoFit/>
          </a:bodyPr>
          <a:lstStyle/>
          <a:p>
            <a:pPr marL="6033" marR="2540" algn="just">
              <a:lnSpc>
                <a:spcPct val="114500"/>
              </a:lnSpc>
              <a:spcBef>
                <a:spcPts val="48"/>
              </a:spcBef>
            </a:pPr>
            <a:r>
              <a:rPr lang="es-ES" sz="1000" b="1" spc="48" dirty="0">
                <a:solidFill>
                  <a:srgbClr val="181818"/>
                </a:solidFill>
                <a:latin typeface="Tahoma"/>
                <a:cs typeface="Tahoma"/>
              </a:rPr>
              <a:t>Impuestos en Kappa (País K):</a:t>
            </a:r>
          </a:p>
          <a:p>
            <a:pPr marL="6033" marR="2540" algn="just">
              <a:lnSpc>
                <a:spcPct val="114500"/>
              </a:lnSpc>
              <a:spcBef>
                <a:spcPts val="48"/>
              </a:spcBef>
            </a:pPr>
            <a:r>
              <a:rPr lang="es-ES" sz="1000" spc="48" dirty="0">
                <a:solidFill>
                  <a:srgbClr val="181818"/>
                </a:solidFill>
                <a:latin typeface="Tahoma"/>
                <a:cs typeface="Tahoma"/>
              </a:rPr>
              <a:t>Los pagos se consideran dividendos (régimen fiscal favorable).</a:t>
            </a:r>
          </a:p>
          <a:p>
            <a:pPr marL="6033" marR="2540" algn="just">
              <a:lnSpc>
                <a:spcPct val="114500"/>
              </a:lnSpc>
              <a:spcBef>
                <a:spcPts val="48"/>
              </a:spcBef>
            </a:pPr>
            <a:r>
              <a:rPr lang="es-ES" sz="1000" spc="48" dirty="0">
                <a:solidFill>
                  <a:srgbClr val="181818"/>
                </a:solidFill>
                <a:latin typeface="Tahoma"/>
                <a:cs typeface="Tahoma"/>
              </a:rPr>
              <a:t>Ningún impuesto adicional o retención significativa sobre el pago del dividendo.</a:t>
            </a:r>
            <a:endParaRPr lang="es-ES" sz="1000" dirty="0">
              <a:latin typeface="Tahoma"/>
              <a:cs typeface="Tahoma"/>
            </a:endParaRPr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00279ABB-67E0-414B-B0A0-F8112DEBB8D7}"/>
              </a:ext>
            </a:extLst>
          </p:cNvPr>
          <p:cNvSpPr/>
          <p:nvPr/>
        </p:nvSpPr>
        <p:spPr>
          <a:xfrm>
            <a:off x="53457" y="4065589"/>
            <a:ext cx="538794" cy="4659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1800" b="1" dirty="0"/>
              <a:t>4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44FF0204-5D42-45A8-9CF1-91BD09EECBD0}"/>
              </a:ext>
            </a:extLst>
          </p:cNvPr>
          <p:cNvSpPr/>
          <p:nvPr/>
        </p:nvSpPr>
        <p:spPr>
          <a:xfrm>
            <a:off x="118600" y="1981968"/>
            <a:ext cx="381222" cy="21164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ES" b="1" dirty="0">
                <a:solidFill>
                  <a:schemeClr val="accent1"/>
                </a:solidFill>
              </a:rPr>
              <a:t>Híbridos financieros</a:t>
            </a:r>
            <a:endParaRPr lang="es-EC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4506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4">
            <a:extLst>
              <a:ext uri="{FF2B5EF4-FFF2-40B4-BE49-F238E27FC236}">
                <a16:creationId xmlns:a16="http://schemas.microsoft.com/office/drawing/2014/main" id="{7E7BF7F5-5E52-4A16-A9AC-6E5CC7DFAD07}"/>
              </a:ext>
            </a:extLst>
          </p:cNvPr>
          <p:cNvSpPr txBox="1"/>
          <p:nvPr/>
        </p:nvSpPr>
        <p:spPr>
          <a:xfrm>
            <a:off x="499822" y="802549"/>
            <a:ext cx="1704984" cy="3733138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140970" marR="137160" algn="just">
              <a:lnSpc>
                <a:spcPct val="134600"/>
              </a:lnSpc>
              <a:spcBef>
                <a:spcPts val="50"/>
              </a:spcBef>
            </a:pPr>
            <a:r>
              <a:rPr lang="es-ES" sz="1000" spc="83" dirty="0">
                <a:solidFill>
                  <a:srgbClr val="18181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Sigma (País S) establece una subsidiaria, Rho (País R) que mantiene  tratados fiscales beneficiosos con el país U.</a:t>
            </a:r>
          </a:p>
          <a:p>
            <a:pPr marL="140970" marR="137160" algn="just">
              <a:lnSpc>
                <a:spcPct val="134600"/>
              </a:lnSpc>
              <a:spcBef>
                <a:spcPts val="50"/>
              </a:spcBef>
            </a:pPr>
            <a:r>
              <a:rPr lang="es-ES" sz="1000" spc="83" dirty="0">
                <a:solidFill>
                  <a:srgbClr val="18181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 país S también tiene un tratado fiscal con el país U, pero el tratado entre R y U es más ventajoso, ofreciendo tasas más bajas de retención de impuestos sobre los dividendos y los intereses.</a:t>
            </a:r>
            <a:endParaRPr sz="1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object 7">
            <a:extLst>
              <a:ext uri="{FF2B5EF4-FFF2-40B4-BE49-F238E27FC236}">
                <a16:creationId xmlns:a16="http://schemas.microsoft.com/office/drawing/2014/main" id="{6B4A2413-1693-490B-89E2-AABBFF0C86CB}"/>
              </a:ext>
            </a:extLst>
          </p:cNvPr>
          <p:cNvSpPr/>
          <p:nvPr/>
        </p:nvSpPr>
        <p:spPr>
          <a:xfrm flipH="1">
            <a:off x="2204807" y="527282"/>
            <a:ext cx="65987" cy="3813669"/>
          </a:xfrm>
          <a:custGeom>
            <a:avLst/>
            <a:gdLst/>
            <a:ahLst/>
            <a:cxnLst/>
            <a:rect l="l" t="t" r="r" b="b"/>
            <a:pathLst>
              <a:path w="38100" h="4772025">
                <a:moveTo>
                  <a:pt x="38099" y="0"/>
                </a:moveTo>
                <a:lnTo>
                  <a:pt x="38099" y="4772024"/>
                </a:lnTo>
                <a:lnTo>
                  <a:pt x="0" y="4772024"/>
                </a:lnTo>
                <a:lnTo>
                  <a:pt x="0" y="0"/>
                </a:lnTo>
                <a:lnTo>
                  <a:pt x="38099" y="0"/>
                </a:lnTo>
                <a:close/>
              </a:path>
            </a:pathLst>
          </a:custGeom>
          <a:solidFill>
            <a:srgbClr val="181818">
              <a:alpha val="1293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0" name="object 15">
            <a:extLst>
              <a:ext uri="{FF2B5EF4-FFF2-40B4-BE49-F238E27FC236}">
                <a16:creationId xmlns:a16="http://schemas.microsoft.com/office/drawing/2014/main" id="{37893D7A-D6A7-4F50-B623-D1023E9D9CB3}"/>
              </a:ext>
            </a:extLst>
          </p:cNvPr>
          <p:cNvGrpSpPr/>
          <p:nvPr/>
        </p:nvGrpSpPr>
        <p:grpSpPr>
          <a:xfrm>
            <a:off x="919884" y="194724"/>
            <a:ext cx="527685" cy="381000"/>
            <a:chOff x="1839768" y="5011970"/>
            <a:chExt cx="1055370" cy="762000"/>
          </a:xfrm>
        </p:grpSpPr>
        <p:sp>
          <p:nvSpPr>
            <p:cNvPr id="11" name="object 16">
              <a:extLst>
                <a:ext uri="{FF2B5EF4-FFF2-40B4-BE49-F238E27FC236}">
                  <a16:creationId xmlns:a16="http://schemas.microsoft.com/office/drawing/2014/main" id="{C2B804C5-8502-4C82-BEA8-5397DCBC14F5}"/>
                </a:ext>
              </a:extLst>
            </p:cNvPr>
            <p:cNvSpPr/>
            <p:nvPr/>
          </p:nvSpPr>
          <p:spPr>
            <a:xfrm>
              <a:off x="1839760" y="5011978"/>
              <a:ext cx="1055370" cy="762000"/>
            </a:xfrm>
            <a:custGeom>
              <a:avLst/>
              <a:gdLst/>
              <a:ahLst/>
              <a:cxnLst/>
              <a:rect l="l" t="t" r="r" b="b"/>
              <a:pathLst>
                <a:path w="1055370" h="762000">
                  <a:moveTo>
                    <a:pt x="910310" y="545414"/>
                  </a:moveTo>
                  <a:lnTo>
                    <a:pt x="907351" y="536994"/>
                  </a:lnTo>
                  <a:lnTo>
                    <a:pt x="898461" y="533158"/>
                  </a:lnTo>
                  <a:lnTo>
                    <a:pt x="123875" y="533158"/>
                  </a:lnTo>
                  <a:lnTo>
                    <a:pt x="114985" y="536994"/>
                  </a:lnTo>
                  <a:lnTo>
                    <a:pt x="112026" y="545414"/>
                  </a:lnTo>
                  <a:lnTo>
                    <a:pt x="114985" y="553847"/>
                  </a:lnTo>
                  <a:lnTo>
                    <a:pt x="123875" y="557669"/>
                  </a:lnTo>
                  <a:lnTo>
                    <a:pt x="898461" y="557669"/>
                  </a:lnTo>
                  <a:lnTo>
                    <a:pt x="907351" y="553847"/>
                  </a:lnTo>
                  <a:lnTo>
                    <a:pt x="910310" y="545414"/>
                  </a:lnTo>
                  <a:close/>
                </a:path>
                <a:path w="1055370" h="762000">
                  <a:moveTo>
                    <a:pt x="934796" y="468693"/>
                  </a:moveTo>
                  <a:lnTo>
                    <a:pt x="931837" y="460286"/>
                  </a:lnTo>
                  <a:lnTo>
                    <a:pt x="922947" y="456450"/>
                  </a:lnTo>
                  <a:lnTo>
                    <a:pt x="207937" y="456450"/>
                  </a:lnTo>
                  <a:lnTo>
                    <a:pt x="199059" y="460286"/>
                  </a:lnTo>
                  <a:lnTo>
                    <a:pt x="196100" y="468693"/>
                  </a:lnTo>
                  <a:lnTo>
                    <a:pt x="199059" y="477113"/>
                  </a:lnTo>
                  <a:lnTo>
                    <a:pt x="207937" y="480936"/>
                  </a:lnTo>
                  <a:lnTo>
                    <a:pt x="922947" y="480936"/>
                  </a:lnTo>
                  <a:lnTo>
                    <a:pt x="931837" y="477113"/>
                  </a:lnTo>
                  <a:lnTo>
                    <a:pt x="934796" y="468693"/>
                  </a:lnTo>
                  <a:close/>
                </a:path>
                <a:path w="1055370" h="762000">
                  <a:moveTo>
                    <a:pt x="959281" y="391960"/>
                  </a:moveTo>
                  <a:lnTo>
                    <a:pt x="956322" y="383552"/>
                  </a:lnTo>
                  <a:lnTo>
                    <a:pt x="947445" y="379717"/>
                  </a:lnTo>
                  <a:lnTo>
                    <a:pt x="291185" y="379717"/>
                  </a:lnTo>
                  <a:lnTo>
                    <a:pt x="282308" y="383552"/>
                  </a:lnTo>
                  <a:lnTo>
                    <a:pt x="279349" y="391960"/>
                  </a:lnTo>
                  <a:lnTo>
                    <a:pt x="282308" y="400380"/>
                  </a:lnTo>
                  <a:lnTo>
                    <a:pt x="291185" y="404215"/>
                  </a:lnTo>
                  <a:lnTo>
                    <a:pt x="947445" y="404215"/>
                  </a:lnTo>
                  <a:lnTo>
                    <a:pt x="956322" y="400380"/>
                  </a:lnTo>
                  <a:lnTo>
                    <a:pt x="959281" y="391960"/>
                  </a:lnTo>
                  <a:close/>
                </a:path>
                <a:path w="1055370" h="762000">
                  <a:moveTo>
                    <a:pt x="980503" y="320154"/>
                  </a:moveTo>
                  <a:lnTo>
                    <a:pt x="977544" y="311734"/>
                  </a:lnTo>
                  <a:lnTo>
                    <a:pt x="968654" y="307911"/>
                  </a:lnTo>
                  <a:lnTo>
                    <a:pt x="380974" y="307911"/>
                  </a:lnTo>
                  <a:lnTo>
                    <a:pt x="372097" y="311734"/>
                  </a:lnTo>
                  <a:lnTo>
                    <a:pt x="369138" y="320154"/>
                  </a:lnTo>
                  <a:lnTo>
                    <a:pt x="372097" y="328561"/>
                  </a:lnTo>
                  <a:lnTo>
                    <a:pt x="380974" y="332397"/>
                  </a:lnTo>
                  <a:lnTo>
                    <a:pt x="968654" y="332397"/>
                  </a:lnTo>
                  <a:lnTo>
                    <a:pt x="977544" y="328561"/>
                  </a:lnTo>
                  <a:lnTo>
                    <a:pt x="980503" y="320154"/>
                  </a:lnTo>
                  <a:close/>
                </a:path>
                <a:path w="1055370" h="762000">
                  <a:moveTo>
                    <a:pt x="1055001" y="282994"/>
                  </a:moveTo>
                  <a:lnTo>
                    <a:pt x="1053553" y="268198"/>
                  </a:lnTo>
                  <a:lnTo>
                    <a:pt x="1049362" y="254241"/>
                  </a:lnTo>
                  <a:lnTo>
                    <a:pt x="1042695" y="241465"/>
                  </a:lnTo>
                  <a:lnTo>
                    <a:pt x="1035558" y="232435"/>
                  </a:lnTo>
                  <a:lnTo>
                    <a:pt x="1033805" y="230212"/>
                  </a:lnTo>
                  <a:lnTo>
                    <a:pt x="1030528" y="227114"/>
                  </a:lnTo>
                  <a:lnTo>
                    <a:pt x="1030528" y="282994"/>
                  </a:lnTo>
                  <a:lnTo>
                    <a:pt x="1030414" y="289293"/>
                  </a:lnTo>
                  <a:lnTo>
                    <a:pt x="887679" y="702754"/>
                  </a:lnTo>
                  <a:lnTo>
                    <a:pt x="860183" y="732485"/>
                  </a:lnTo>
                  <a:lnTo>
                    <a:pt x="856678" y="732866"/>
                  </a:lnTo>
                  <a:lnTo>
                    <a:pt x="852398" y="734339"/>
                  </a:lnTo>
                  <a:lnTo>
                    <a:pt x="847915" y="735164"/>
                  </a:lnTo>
                  <a:lnTo>
                    <a:pt x="65112" y="735164"/>
                  </a:lnTo>
                  <a:lnTo>
                    <a:pt x="32753" y="713714"/>
                  </a:lnTo>
                  <a:lnTo>
                    <a:pt x="24498" y="685965"/>
                  </a:lnTo>
                  <a:lnTo>
                    <a:pt x="24498" y="680224"/>
                  </a:lnTo>
                  <a:lnTo>
                    <a:pt x="25463" y="674370"/>
                  </a:lnTo>
                  <a:lnTo>
                    <a:pt x="27559" y="668477"/>
                  </a:lnTo>
                  <a:lnTo>
                    <a:pt x="27965" y="667346"/>
                  </a:lnTo>
                  <a:lnTo>
                    <a:pt x="50558" y="604380"/>
                  </a:lnTo>
                  <a:lnTo>
                    <a:pt x="172072" y="265709"/>
                  </a:lnTo>
                  <a:lnTo>
                    <a:pt x="203669" y="234835"/>
                  </a:lnTo>
                  <a:lnTo>
                    <a:pt x="218770" y="232435"/>
                  </a:lnTo>
                  <a:lnTo>
                    <a:pt x="987920" y="232435"/>
                  </a:lnTo>
                  <a:lnTo>
                    <a:pt x="1022261" y="255219"/>
                  </a:lnTo>
                  <a:lnTo>
                    <a:pt x="1030528" y="282994"/>
                  </a:lnTo>
                  <a:lnTo>
                    <a:pt x="1030528" y="227114"/>
                  </a:lnTo>
                  <a:lnTo>
                    <a:pt x="996073" y="209105"/>
                  </a:lnTo>
                  <a:lnTo>
                    <a:pt x="980732" y="207505"/>
                  </a:lnTo>
                  <a:lnTo>
                    <a:pt x="910856" y="207505"/>
                  </a:lnTo>
                  <a:lnTo>
                    <a:pt x="910856" y="161226"/>
                  </a:lnTo>
                  <a:lnTo>
                    <a:pt x="899325" y="122643"/>
                  </a:lnTo>
                  <a:lnTo>
                    <a:pt x="886371" y="108356"/>
                  </a:lnTo>
                  <a:lnTo>
                    <a:pt x="886371" y="161226"/>
                  </a:lnTo>
                  <a:lnTo>
                    <a:pt x="886371" y="207505"/>
                  </a:lnTo>
                  <a:lnTo>
                    <a:pt x="218770" y="207505"/>
                  </a:lnTo>
                  <a:lnTo>
                    <a:pt x="196227" y="211074"/>
                  </a:lnTo>
                  <a:lnTo>
                    <a:pt x="176237" y="221157"/>
                  </a:lnTo>
                  <a:lnTo>
                    <a:pt x="160096" y="236816"/>
                  </a:lnTo>
                  <a:lnTo>
                    <a:pt x="149072" y="257149"/>
                  </a:lnTo>
                  <a:lnTo>
                    <a:pt x="24498" y="604380"/>
                  </a:lnTo>
                  <a:lnTo>
                    <a:pt x="24498" y="161226"/>
                  </a:lnTo>
                  <a:lnTo>
                    <a:pt x="41262" y="125374"/>
                  </a:lnTo>
                  <a:lnTo>
                    <a:pt x="61772" y="116382"/>
                  </a:lnTo>
                  <a:lnTo>
                    <a:pt x="175755" y="116382"/>
                  </a:lnTo>
                  <a:lnTo>
                    <a:pt x="175755" y="58318"/>
                  </a:lnTo>
                  <a:lnTo>
                    <a:pt x="199644" y="25425"/>
                  </a:lnTo>
                  <a:lnTo>
                    <a:pt x="203835" y="24485"/>
                  </a:lnTo>
                  <a:lnTo>
                    <a:pt x="460717" y="24485"/>
                  </a:lnTo>
                  <a:lnTo>
                    <a:pt x="488759" y="51269"/>
                  </a:lnTo>
                  <a:lnTo>
                    <a:pt x="488759" y="116382"/>
                  </a:lnTo>
                  <a:lnTo>
                    <a:pt x="849071" y="116382"/>
                  </a:lnTo>
                  <a:lnTo>
                    <a:pt x="882027" y="141732"/>
                  </a:lnTo>
                  <a:lnTo>
                    <a:pt x="886371" y="161226"/>
                  </a:lnTo>
                  <a:lnTo>
                    <a:pt x="886371" y="108356"/>
                  </a:lnTo>
                  <a:lnTo>
                    <a:pt x="881113" y="103886"/>
                  </a:lnTo>
                  <a:lnTo>
                    <a:pt x="869594" y="97434"/>
                  </a:lnTo>
                  <a:lnTo>
                    <a:pt x="856856" y="93332"/>
                  </a:lnTo>
                  <a:lnTo>
                    <a:pt x="843178" y="91897"/>
                  </a:lnTo>
                  <a:lnTo>
                    <a:pt x="513245" y="91897"/>
                  </a:lnTo>
                  <a:lnTo>
                    <a:pt x="513245" y="58318"/>
                  </a:lnTo>
                  <a:lnTo>
                    <a:pt x="496658" y="17259"/>
                  </a:lnTo>
                  <a:lnTo>
                    <a:pt x="456285" y="0"/>
                  </a:lnTo>
                  <a:lnTo>
                    <a:pt x="208254" y="0"/>
                  </a:lnTo>
                  <a:lnTo>
                    <a:pt x="167881" y="17259"/>
                  </a:lnTo>
                  <a:lnTo>
                    <a:pt x="151295" y="58318"/>
                  </a:lnTo>
                  <a:lnTo>
                    <a:pt x="151295" y="91897"/>
                  </a:lnTo>
                  <a:lnTo>
                    <a:pt x="67665" y="91897"/>
                  </a:lnTo>
                  <a:lnTo>
                    <a:pt x="29730" y="103886"/>
                  </a:lnTo>
                  <a:lnTo>
                    <a:pt x="5295" y="134391"/>
                  </a:lnTo>
                  <a:lnTo>
                    <a:pt x="0" y="161226"/>
                  </a:lnTo>
                  <a:lnTo>
                    <a:pt x="0" y="690321"/>
                  </a:lnTo>
                  <a:lnTo>
                    <a:pt x="11518" y="728903"/>
                  </a:lnTo>
                  <a:lnTo>
                    <a:pt x="48145" y="756666"/>
                  </a:lnTo>
                  <a:lnTo>
                    <a:pt x="74269" y="761453"/>
                  </a:lnTo>
                  <a:lnTo>
                    <a:pt x="840816" y="761453"/>
                  </a:lnTo>
                  <a:lnTo>
                    <a:pt x="883653" y="747585"/>
                  </a:lnTo>
                  <a:lnTo>
                    <a:pt x="910767" y="711073"/>
                  </a:lnTo>
                  <a:lnTo>
                    <a:pt x="1050709" y="308305"/>
                  </a:lnTo>
                  <a:lnTo>
                    <a:pt x="1054735" y="289293"/>
                  </a:lnTo>
                  <a:lnTo>
                    <a:pt x="1055001" y="282994"/>
                  </a:lnTo>
                  <a:close/>
                </a:path>
              </a:pathLst>
            </a:custGeom>
            <a:solidFill>
              <a:srgbClr val="86E9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7">
              <a:extLst>
                <a:ext uri="{FF2B5EF4-FFF2-40B4-BE49-F238E27FC236}">
                  <a16:creationId xmlns:a16="http://schemas.microsoft.com/office/drawing/2014/main" id="{ADC45B3C-9371-4F37-B863-D9E16B05E8C6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047708" y="5065215"/>
              <a:ext cx="243229" cy="117522"/>
            </a:xfrm>
            <a:prstGeom prst="rect">
              <a:avLst/>
            </a:prstGeom>
          </p:spPr>
        </p:pic>
      </p:grpSp>
      <p:grpSp>
        <p:nvGrpSpPr>
          <p:cNvPr id="13" name="object 18">
            <a:extLst>
              <a:ext uri="{FF2B5EF4-FFF2-40B4-BE49-F238E27FC236}">
                <a16:creationId xmlns:a16="http://schemas.microsoft.com/office/drawing/2014/main" id="{52FB5914-E128-4A47-9EB8-B3CD2EB9C5DE}"/>
              </a:ext>
            </a:extLst>
          </p:cNvPr>
          <p:cNvGrpSpPr/>
          <p:nvPr/>
        </p:nvGrpSpPr>
        <p:grpSpPr>
          <a:xfrm>
            <a:off x="5528022" y="194724"/>
            <a:ext cx="527685" cy="381000"/>
            <a:chOff x="11056043" y="5011970"/>
            <a:chExt cx="1055370" cy="762000"/>
          </a:xfrm>
        </p:grpSpPr>
        <p:sp>
          <p:nvSpPr>
            <p:cNvPr id="14" name="object 19">
              <a:extLst>
                <a:ext uri="{FF2B5EF4-FFF2-40B4-BE49-F238E27FC236}">
                  <a16:creationId xmlns:a16="http://schemas.microsoft.com/office/drawing/2014/main" id="{4C1C7709-F1B0-4109-A609-34F5627F0682}"/>
                </a:ext>
              </a:extLst>
            </p:cNvPr>
            <p:cNvSpPr/>
            <p:nvPr/>
          </p:nvSpPr>
          <p:spPr>
            <a:xfrm>
              <a:off x="11056036" y="5011978"/>
              <a:ext cx="1055370" cy="762000"/>
            </a:xfrm>
            <a:custGeom>
              <a:avLst/>
              <a:gdLst/>
              <a:ahLst/>
              <a:cxnLst/>
              <a:rect l="l" t="t" r="r" b="b"/>
              <a:pathLst>
                <a:path w="1055370" h="762000">
                  <a:moveTo>
                    <a:pt x="910310" y="545414"/>
                  </a:moveTo>
                  <a:lnTo>
                    <a:pt x="907351" y="536994"/>
                  </a:lnTo>
                  <a:lnTo>
                    <a:pt x="898461" y="533158"/>
                  </a:lnTo>
                  <a:lnTo>
                    <a:pt x="123875" y="533158"/>
                  </a:lnTo>
                  <a:lnTo>
                    <a:pt x="114985" y="536994"/>
                  </a:lnTo>
                  <a:lnTo>
                    <a:pt x="112026" y="545414"/>
                  </a:lnTo>
                  <a:lnTo>
                    <a:pt x="114985" y="553847"/>
                  </a:lnTo>
                  <a:lnTo>
                    <a:pt x="123875" y="557669"/>
                  </a:lnTo>
                  <a:lnTo>
                    <a:pt x="898461" y="557669"/>
                  </a:lnTo>
                  <a:lnTo>
                    <a:pt x="907351" y="553847"/>
                  </a:lnTo>
                  <a:lnTo>
                    <a:pt x="910310" y="545414"/>
                  </a:lnTo>
                  <a:close/>
                </a:path>
                <a:path w="1055370" h="762000">
                  <a:moveTo>
                    <a:pt x="934796" y="468693"/>
                  </a:moveTo>
                  <a:lnTo>
                    <a:pt x="931837" y="460286"/>
                  </a:lnTo>
                  <a:lnTo>
                    <a:pt x="922947" y="456450"/>
                  </a:lnTo>
                  <a:lnTo>
                    <a:pt x="207937" y="456450"/>
                  </a:lnTo>
                  <a:lnTo>
                    <a:pt x="199059" y="460286"/>
                  </a:lnTo>
                  <a:lnTo>
                    <a:pt x="196100" y="468693"/>
                  </a:lnTo>
                  <a:lnTo>
                    <a:pt x="199059" y="477113"/>
                  </a:lnTo>
                  <a:lnTo>
                    <a:pt x="207937" y="480936"/>
                  </a:lnTo>
                  <a:lnTo>
                    <a:pt x="922947" y="480936"/>
                  </a:lnTo>
                  <a:lnTo>
                    <a:pt x="931837" y="477113"/>
                  </a:lnTo>
                  <a:lnTo>
                    <a:pt x="934796" y="468693"/>
                  </a:lnTo>
                  <a:close/>
                </a:path>
                <a:path w="1055370" h="762000">
                  <a:moveTo>
                    <a:pt x="959281" y="391960"/>
                  </a:moveTo>
                  <a:lnTo>
                    <a:pt x="956322" y="383552"/>
                  </a:lnTo>
                  <a:lnTo>
                    <a:pt x="947445" y="379717"/>
                  </a:lnTo>
                  <a:lnTo>
                    <a:pt x="291185" y="379717"/>
                  </a:lnTo>
                  <a:lnTo>
                    <a:pt x="282308" y="383552"/>
                  </a:lnTo>
                  <a:lnTo>
                    <a:pt x="279349" y="391960"/>
                  </a:lnTo>
                  <a:lnTo>
                    <a:pt x="282308" y="400380"/>
                  </a:lnTo>
                  <a:lnTo>
                    <a:pt x="291185" y="404215"/>
                  </a:lnTo>
                  <a:lnTo>
                    <a:pt x="947445" y="404215"/>
                  </a:lnTo>
                  <a:lnTo>
                    <a:pt x="956322" y="400380"/>
                  </a:lnTo>
                  <a:lnTo>
                    <a:pt x="959281" y="391960"/>
                  </a:lnTo>
                  <a:close/>
                </a:path>
                <a:path w="1055370" h="762000">
                  <a:moveTo>
                    <a:pt x="980503" y="320154"/>
                  </a:moveTo>
                  <a:lnTo>
                    <a:pt x="977544" y="311734"/>
                  </a:lnTo>
                  <a:lnTo>
                    <a:pt x="968654" y="307911"/>
                  </a:lnTo>
                  <a:lnTo>
                    <a:pt x="380974" y="307911"/>
                  </a:lnTo>
                  <a:lnTo>
                    <a:pt x="372097" y="311734"/>
                  </a:lnTo>
                  <a:lnTo>
                    <a:pt x="369138" y="320154"/>
                  </a:lnTo>
                  <a:lnTo>
                    <a:pt x="372097" y="328561"/>
                  </a:lnTo>
                  <a:lnTo>
                    <a:pt x="380974" y="332397"/>
                  </a:lnTo>
                  <a:lnTo>
                    <a:pt x="968654" y="332397"/>
                  </a:lnTo>
                  <a:lnTo>
                    <a:pt x="977544" y="328561"/>
                  </a:lnTo>
                  <a:lnTo>
                    <a:pt x="980503" y="320154"/>
                  </a:lnTo>
                  <a:close/>
                </a:path>
                <a:path w="1055370" h="762000">
                  <a:moveTo>
                    <a:pt x="1055001" y="282994"/>
                  </a:moveTo>
                  <a:lnTo>
                    <a:pt x="1053541" y="268198"/>
                  </a:lnTo>
                  <a:lnTo>
                    <a:pt x="1049362" y="254241"/>
                  </a:lnTo>
                  <a:lnTo>
                    <a:pt x="1042695" y="241465"/>
                  </a:lnTo>
                  <a:lnTo>
                    <a:pt x="1035558" y="232435"/>
                  </a:lnTo>
                  <a:lnTo>
                    <a:pt x="1033805" y="230212"/>
                  </a:lnTo>
                  <a:lnTo>
                    <a:pt x="1030528" y="227114"/>
                  </a:lnTo>
                  <a:lnTo>
                    <a:pt x="1030528" y="282994"/>
                  </a:lnTo>
                  <a:lnTo>
                    <a:pt x="1030414" y="289293"/>
                  </a:lnTo>
                  <a:lnTo>
                    <a:pt x="887679" y="702754"/>
                  </a:lnTo>
                  <a:lnTo>
                    <a:pt x="860183" y="732485"/>
                  </a:lnTo>
                  <a:lnTo>
                    <a:pt x="856678" y="732866"/>
                  </a:lnTo>
                  <a:lnTo>
                    <a:pt x="852398" y="734339"/>
                  </a:lnTo>
                  <a:lnTo>
                    <a:pt x="847915" y="735164"/>
                  </a:lnTo>
                  <a:lnTo>
                    <a:pt x="65112" y="735164"/>
                  </a:lnTo>
                  <a:lnTo>
                    <a:pt x="32753" y="713714"/>
                  </a:lnTo>
                  <a:lnTo>
                    <a:pt x="24498" y="685965"/>
                  </a:lnTo>
                  <a:lnTo>
                    <a:pt x="24498" y="680224"/>
                  </a:lnTo>
                  <a:lnTo>
                    <a:pt x="25450" y="674370"/>
                  </a:lnTo>
                  <a:lnTo>
                    <a:pt x="27559" y="668477"/>
                  </a:lnTo>
                  <a:lnTo>
                    <a:pt x="27965" y="667346"/>
                  </a:lnTo>
                  <a:lnTo>
                    <a:pt x="50558" y="604380"/>
                  </a:lnTo>
                  <a:lnTo>
                    <a:pt x="172072" y="265709"/>
                  </a:lnTo>
                  <a:lnTo>
                    <a:pt x="203669" y="234835"/>
                  </a:lnTo>
                  <a:lnTo>
                    <a:pt x="218770" y="232435"/>
                  </a:lnTo>
                  <a:lnTo>
                    <a:pt x="987920" y="232435"/>
                  </a:lnTo>
                  <a:lnTo>
                    <a:pt x="1022261" y="255219"/>
                  </a:lnTo>
                  <a:lnTo>
                    <a:pt x="1030528" y="282994"/>
                  </a:lnTo>
                  <a:lnTo>
                    <a:pt x="1030528" y="227114"/>
                  </a:lnTo>
                  <a:lnTo>
                    <a:pt x="996073" y="209105"/>
                  </a:lnTo>
                  <a:lnTo>
                    <a:pt x="980732" y="207505"/>
                  </a:lnTo>
                  <a:lnTo>
                    <a:pt x="910856" y="207505"/>
                  </a:lnTo>
                  <a:lnTo>
                    <a:pt x="910856" y="161226"/>
                  </a:lnTo>
                  <a:lnTo>
                    <a:pt x="899325" y="122643"/>
                  </a:lnTo>
                  <a:lnTo>
                    <a:pt x="886371" y="108356"/>
                  </a:lnTo>
                  <a:lnTo>
                    <a:pt x="886371" y="161226"/>
                  </a:lnTo>
                  <a:lnTo>
                    <a:pt x="886371" y="207505"/>
                  </a:lnTo>
                  <a:lnTo>
                    <a:pt x="218770" y="207505"/>
                  </a:lnTo>
                  <a:lnTo>
                    <a:pt x="196227" y="211074"/>
                  </a:lnTo>
                  <a:lnTo>
                    <a:pt x="176237" y="221157"/>
                  </a:lnTo>
                  <a:lnTo>
                    <a:pt x="160096" y="236816"/>
                  </a:lnTo>
                  <a:lnTo>
                    <a:pt x="149072" y="257149"/>
                  </a:lnTo>
                  <a:lnTo>
                    <a:pt x="24498" y="604380"/>
                  </a:lnTo>
                  <a:lnTo>
                    <a:pt x="24498" y="161226"/>
                  </a:lnTo>
                  <a:lnTo>
                    <a:pt x="41262" y="125374"/>
                  </a:lnTo>
                  <a:lnTo>
                    <a:pt x="61772" y="116382"/>
                  </a:lnTo>
                  <a:lnTo>
                    <a:pt x="175755" y="116382"/>
                  </a:lnTo>
                  <a:lnTo>
                    <a:pt x="175755" y="58318"/>
                  </a:lnTo>
                  <a:lnTo>
                    <a:pt x="199644" y="25425"/>
                  </a:lnTo>
                  <a:lnTo>
                    <a:pt x="203835" y="24485"/>
                  </a:lnTo>
                  <a:lnTo>
                    <a:pt x="460717" y="24485"/>
                  </a:lnTo>
                  <a:lnTo>
                    <a:pt x="488759" y="51269"/>
                  </a:lnTo>
                  <a:lnTo>
                    <a:pt x="488759" y="116382"/>
                  </a:lnTo>
                  <a:lnTo>
                    <a:pt x="849071" y="116382"/>
                  </a:lnTo>
                  <a:lnTo>
                    <a:pt x="882027" y="141732"/>
                  </a:lnTo>
                  <a:lnTo>
                    <a:pt x="886371" y="161226"/>
                  </a:lnTo>
                  <a:lnTo>
                    <a:pt x="886371" y="108356"/>
                  </a:lnTo>
                  <a:lnTo>
                    <a:pt x="881113" y="103886"/>
                  </a:lnTo>
                  <a:lnTo>
                    <a:pt x="869594" y="97434"/>
                  </a:lnTo>
                  <a:lnTo>
                    <a:pt x="856856" y="93332"/>
                  </a:lnTo>
                  <a:lnTo>
                    <a:pt x="843178" y="91897"/>
                  </a:lnTo>
                  <a:lnTo>
                    <a:pt x="513245" y="91897"/>
                  </a:lnTo>
                  <a:lnTo>
                    <a:pt x="513245" y="58318"/>
                  </a:lnTo>
                  <a:lnTo>
                    <a:pt x="496658" y="17259"/>
                  </a:lnTo>
                  <a:lnTo>
                    <a:pt x="456285" y="0"/>
                  </a:lnTo>
                  <a:lnTo>
                    <a:pt x="208254" y="0"/>
                  </a:lnTo>
                  <a:lnTo>
                    <a:pt x="167881" y="17259"/>
                  </a:lnTo>
                  <a:lnTo>
                    <a:pt x="151295" y="58318"/>
                  </a:lnTo>
                  <a:lnTo>
                    <a:pt x="151295" y="91897"/>
                  </a:lnTo>
                  <a:lnTo>
                    <a:pt x="67665" y="91897"/>
                  </a:lnTo>
                  <a:lnTo>
                    <a:pt x="29730" y="103886"/>
                  </a:lnTo>
                  <a:lnTo>
                    <a:pt x="5295" y="134391"/>
                  </a:lnTo>
                  <a:lnTo>
                    <a:pt x="0" y="161226"/>
                  </a:lnTo>
                  <a:lnTo>
                    <a:pt x="0" y="690321"/>
                  </a:lnTo>
                  <a:lnTo>
                    <a:pt x="11518" y="728903"/>
                  </a:lnTo>
                  <a:lnTo>
                    <a:pt x="48145" y="756666"/>
                  </a:lnTo>
                  <a:lnTo>
                    <a:pt x="74269" y="761453"/>
                  </a:lnTo>
                  <a:lnTo>
                    <a:pt x="840816" y="761453"/>
                  </a:lnTo>
                  <a:lnTo>
                    <a:pt x="883653" y="747585"/>
                  </a:lnTo>
                  <a:lnTo>
                    <a:pt x="910767" y="711073"/>
                  </a:lnTo>
                  <a:lnTo>
                    <a:pt x="1050709" y="308305"/>
                  </a:lnTo>
                  <a:lnTo>
                    <a:pt x="1054735" y="289293"/>
                  </a:lnTo>
                  <a:lnTo>
                    <a:pt x="1055001" y="282994"/>
                  </a:lnTo>
                  <a:close/>
                </a:path>
              </a:pathLst>
            </a:custGeom>
            <a:solidFill>
              <a:srgbClr val="86E9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20">
              <a:extLst>
                <a:ext uri="{FF2B5EF4-FFF2-40B4-BE49-F238E27FC236}">
                  <a16:creationId xmlns:a16="http://schemas.microsoft.com/office/drawing/2014/main" id="{3CC37A20-AB42-45C5-B72E-5DF5EFD1D3F7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263983" y="5065215"/>
              <a:ext cx="243229" cy="117522"/>
            </a:xfrm>
            <a:prstGeom prst="rect">
              <a:avLst/>
            </a:prstGeom>
          </p:spPr>
        </p:pic>
      </p:grpSp>
      <p:grpSp>
        <p:nvGrpSpPr>
          <p:cNvPr id="16" name="object 21">
            <a:extLst>
              <a:ext uri="{FF2B5EF4-FFF2-40B4-BE49-F238E27FC236}">
                <a16:creationId xmlns:a16="http://schemas.microsoft.com/office/drawing/2014/main" id="{90D32176-824C-4263-918C-5E4D7895E336}"/>
              </a:ext>
            </a:extLst>
          </p:cNvPr>
          <p:cNvGrpSpPr/>
          <p:nvPr/>
        </p:nvGrpSpPr>
        <p:grpSpPr>
          <a:xfrm>
            <a:off x="3197907" y="194724"/>
            <a:ext cx="527685" cy="381000"/>
            <a:chOff x="6395814" y="5011970"/>
            <a:chExt cx="1055370" cy="762000"/>
          </a:xfrm>
        </p:grpSpPr>
        <p:sp>
          <p:nvSpPr>
            <p:cNvPr id="17" name="object 22">
              <a:extLst>
                <a:ext uri="{FF2B5EF4-FFF2-40B4-BE49-F238E27FC236}">
                  <a16:creationId xmlns:a16="http://schemas.microsoft.com/office/drawing/2014/main" id="{BBED3C75-EF01-488C-A1D1-8C8CC2DE1F86}"/>
                </a:ext>
              </a:extLst>
            </p:cNvPr>
            <p:cNvSpPr/>
            <p:nvPr/>
          </p:nvSpPr>
          <p:spPr>
            <a:xfrm>
              <a:off x="6395809" y="5011978"/>
              <a:ext cx="1055370" cy="762000"/>
            </a:xfrm>
            <a:custGeom>
              <a:avLst/>
              <a:gdLst/>
              <a:ahLst/>
              <a:cxnLst/>
              <a:rect l="l" t="t" r="r" b="b"/>
              <a:pathLst>
                <a:path w="1055370" h="762000">
                  <a:moveTo>
                    <a:pt x="910310" y="545414"/>
                  </a:moveTo>
                  <a:lnTo>
                    <a:pt x="907338" y="536994"/>
                  </a:lnTo>
                  <a:lnTo>
                    <a:pt x="898461" y="533158"/>
                  </a:lnTo>
                  <a:lnTo>
                    <a:pt x="123863" y="533158"/>
                  </a:lnTo>
                  <a:lnTo>
                    <a:pt x="114985" y="536994"/>
                  </a:lnTo>
                  <a:lnTo>
                    <a:pt x="112026" y="545414"/>
                  </a:lnTo>
                  <a:lnTo>
                    <a:pt x="114985" y="553847"/>
                  </a:lnTo>
                  <a:lnTo>
                    <a:pt x="123863" y="557669"/>
                  </a:lnTo>
                  <a:lnTo>
                    <a:pt x="898461" y="557669"/>
                  </a:lnTo>
                  <a:lnTo>
                    <a:pt x="907338" y="553847"/>
                  </a:lnTo>
                  <a:lnTo>
                    <a:pt x="910310" y="545414"/>
                  </a:lnTo>
                  <a:close/>
                </a:path>
                <a:path w="1055370" h="762000">
                  <a:moveTo>
                    <a:pt x="934796" y="468693"/>
                  </a:moveTo>
                  <a:lnTo>
                    <a:pt x="931837" y="460286"/>
                  </a:lnTo>
                  <a:lnTo>
                    <a:pt x="922947" y="456450"/>
                  </a:lnTo>
                  <a:lnTo>
                    <a:pt x="207937" y="456450"/>
                  </a:lnTo>
                  <a:lnTo>
                    <a:pt x="199059" y="460286"/>
                  </a:lnTo>
                  <a:lnTo>
                    <a:pt x="196100" y="468693"/>
                  </a:lnTo>
                  <a:lnTo>
                    <a:pt x="199059" y="477113"/>
                  </a:lnTo>
                  <a:lnTo>
                    <a:pt x="207937" y="480936"/>
                  </a:lnTo>
                  <a:lnTo>
                    <a:pt x="922947" y="480936"/>
                  </a:lnTo>
                  <a:lnTo>
                    <a:pt x="931837" y="477113"/>
                  </a:lnTo>
                  <a:lnTo>
                    <a:pt x="934796" y="468693"/>
                  </a:lnTo>
                  <a:close/>
                </a:path>
                <a:path w="1055370" h="762000">
                  <a:moveTo>
                    <a:pt x="959281" y="391960"/>
                  </a:moveTo>
                  <a:lnTo>
                    <a:pt x="956322" y="383552"/>
                  </a:lnTo>
                  <a:lnTo>
                    <a:pt x="947432" y="379717"/>
                  </a:lnTo>
                  <a:lnTo>
                    <a:pt x="291185" y="379717"/>
                  </a:lnTo>
                  <a:lnTo>
                    <a:pt x="282308" y="383552"/>
                  </a:lnTo>
                  <a:lnTo>
                    <a:pt x="279349" y="391960"/>
                  </a:lnTo>
                  <a:lnTo>
                    <a:pt x="282308" y="400380"/>
                  </a:lnTo>
                  <a:lnTo>
                    <a:pt x="291185" y="404215"/>
                  </a:lnTo>
                  <a:lnTo>
                    <a:pt x="947432" y="404215"/>
                  </a:lnTo>
                  <a:lnTo>
                    <a:pt x="956322" y="400380"/>
                  </a:lnTo>
                  <a:lnTo>
                    <a:pt x="959281" y="391960"/>
                  </a:lnTo>
                  <a:close/>
                </a:path>
                <a:path w="1055370" h="762000">
                  <a:moveTo>
                    <a:pt x="980503" y="320154"/>
                  </a:moveTo>
                  <a:lnTo>
                    <a:pt x="977531" y="311734"/>
                  </a:lnTo>
                  <a:lnTo>
                    <a:pt x="968654" y="307911"/>
                  </a:lnTo>
                  <a:lnTo>
                    <a:pt x="380974" y="307911"/>
                  </a:lnTo>
                  <a:lnTo>
                    <a:pt x="372097" y="311734"/>
                  </a:lnTo>
                  <a:lnTo>
                    <a:pt x="369138" y="320154"/>
                  </a:lnTo>
                  <a:lnTo>
                    <a:pt x="372097" y="328561"/>
                  </a:lnTo>
                  <a:lnTo>
                    <a:pt x="380974" y="332397"/>
                  </a:lnTo>
                  <a:lnTo>
                    <a:pt x="968654" y="332397"/>
                  </a:lnTo>
                  <a:lnTo>
                    <a:pt x="977531" y="328561"/>
                  </a:lnTo>
                  <a:lnTo>
                    <a:pt x="980503" y="320154"/>
                  </a:lnTo>
                  <a:close/>
                </a:path>
                <a:path w="1055370" h="762000">
                  <a:moveTo>
                    <a:pt x="1054989" y="282994"/>
                  </a:moveTo>
                  <a:lnTo>
                    <a:pt x="1053541" y="268198"/>
                  </a:lnTo>
                  <a:lnTo>
                    <a:pt x="1049362" y="254241"/>
                  </a:lnTo>
                  <a:lnTo>
                    <a:pt x="1042695" y="241465"/>
                  </a:lnTo>
                  <a:lnTo>
                    <a:pt x="1035558" y="232435"/>
                  </a:lnTo>
                  <a:lnTo>
                    <a:pt x="1033805" y="230212"/>
                  </a:lnTo>
                  <a:lnTo>
                    <a:pt x="1030528" y="227114"/>
                  </a:lnTo>
                  <a:lnTo>
                    <a:pt x="1030528" y="282994"/>
                  </a:lnTo>
                  <a:lnTo>
                    <a:pt x="1030414" y="289293"/>
                  </a:lnTo>
                  <a:lnTo>
                    <a:pt x="887679" y="702754"/>
                  </a:lnTo>
                  <a:lnTo>
                    <a:pt x="860183" y="732485"/>
                  </a:lnTo>
                  <a:lnTo>
                    <a:pt x="856665" y="732866"/>
                  </a:lnTo>
                  <a:lnTo>
                    <a:pt x="852398" y="734339"/>
                  </a:lnTo>
                  <a:lnTo>
                    <a:pt x="847902" y="735164"/>
                  </a:lnTo>
                  <a:lnTo>
                    <a:pt x="65100" y="735164"/>
                  </a:lnTo>
                  <a:lnTo>
                    <a:pt x="32740" y="713714"/>
                  </a:lnTo>
                  <a:lnTo>
                    <a:pt x="24485" y="685965"/>
                  </a:lnTo>
                  <a:lnTo>
                    <a:pt x="24485" y="680224"/>
                  </a:lnTo>
                  <a:lnTo>
                    <a:pt x="25450" y="674370"/>
                  </a:lnTo>
                  <a:lnTo>
                    <a:pt x="27559" y="668477"/>
                  </a:lnTo>
                  <a:lnTo>
                    <a:pt x="27965" y="667346"/>
                  </a:lnTo>
                  <a:lnTo>
                    <a:pt x="50558" y="604380"/>
                  </a:lnTo>
                  <a:lnTo>
                    <a:pt x="172059" y="265709"/>
                  </a:lnTo>
                  <a:lnTo>
                    <a:pt x="203669" y="234835"/>
                  </a:lnTo>
                  <a:lnTo>
                    <a:pt x="218770" y="232435"/>
                  </a:lnTo>
                  <a:lnTo>
                    <a:pt x="987920" y="232435"/>
                  </a:lnTo>
                  <a:lnTo>
                    <a:pt x="1022261" y="255219"/>
                  </a:lnTo>
                  <a:lnTo>
                    <a:pt x="1030528" y="282994"/>
                  </a:lnTo>
                  <a:lnTo>
                    <a:pt x="1030528" y="227114"/>
                  </a:lnTo>
                  <a:lnTo>
                    <a:pt x="996073" y="209105"/>
                  </a:lnTo>
                  <a:lnTo>
                    <a:pt x="980732" y="207505"/>
                  </a:lnTo>
                  <a:lnTo>
                    <a:pt x="910844" y="207505"/>
                  </a:lnTo>
                  <a:lnTo>
                    <a:pt x="910844" y="161226"/>
                  </a:lnTo>
                  <a:lnTo>
                    <a:pt x="899325" y="122643"/>
                  </a:lnTo>
                  <a:lnTo>
                    <a:pt x="886358" y="108356"/>
                  </a:lnTo>
                  <a:lnTo>
                    <a:pt x="886358" y="161226"/>
                  </a:lnTo>
                  <a:lnTo>
                    <a:pt x="886358" y="207505"/>
                  </a:lnTo>
                  <a:lnTo>
                    <a:pt x="218770" y="207505"/>
                  </a:lnTo>
                  <a:lnTo>
                    <a:pt x="196227" y="211074"/>
                  </a:lnTo>
                  <a:lnTo>
                    <a:pt x="176237" y="221157"/>
                  </a:lnTo>
                  <a:lnTo>
                    <a:pt x="160083" y="236816"/>
                  </a:lnTo>
                  <a:lnTo>
                    <a:pt x="149072" y="257149"/>
                  </a:lnTo>
                  <a:lnTo>
                    <a:pt x="24498" y="604380"/>
                  </a:lnTo>
                  <a:lnTo>
                    <a:pt x="24498" y="161226"/>
                  </a:lnTo>
                  <a:lnTo>
                    <a:pt x="41262" y="125374"/>
                  </a:lnTo>
                  <a:lnTo>
                    <a:pt x="61772" y="116382"/>
                  </a:lnTo>
                  <a:lnTo>
                    <a:pt x="175755" y="116382"/>
                  </a:lnTo>
                  <a:lnTo>
                    <a:pt x="175755" y="58318"/>
                  </a:lnTo>
                  <a:lnTo>
                    <a:pt x="199644" y="25425"/>
                  </a:lnTo>
                  <a:lnTo>
                    <a:pt x="203822" y="24485"/>
                  </a:lnTo>
                  <a:lnTo>
                    <a:pt x="460717" y="24485"/>
                  </a:lnTo>
                  <a:lnTo>
                    <a:pt x="488759" y="51269"/>
                  </a:lnTo>
                  <a:lnTo>
                    <a:pt x="488759" y="116382"/>
                  </a:lnTo>
                  <a:lnTo>
                    <a:pt x="849071" y="116382"/>
                  </a:lnTo>
                  <a:lnTo>
                    <a:pt x="882027" y="141732"/>
                  </a:lnTo>
                  <a:lnTo>
                    <a:pt x="886358" y="161226"/>
                  </a:lnTo>
                  <a:lnTo>
                    <a:pt x="886358" y="108356"/>
                  </a:lnTo>
                  <a:lnTo>
                    <a:pt x="881113" y="103886"/>
                  </a:lnTo>
                  <a:lnTo>
                    <a:pt x="869594" y="97434"/>
                  </a:lnTo>
                  <a:lnTo>
                    <a:pt x="856843" y="93332"/>
                  </a:lnTo>
                  <a:lnTo>
                    <a:pt x="843165" y="91897"/>
                  </a:lnTo>
                  <a:lnTo>
                    <a:pt x="513245" y="91897"/>
                  </a:lnTo>
                  <a:lnTo>
                    <a:pt x="513245" y="58318"/>
                  </a:lnTo>
                  <a:lnTo>
                    <a:pt x="496646" y="17259"/>
                  </a:lnTo>
                  <a:lnTo>
                    <a:pt x="456285" y="0"/>
                  </a:lnTo>
                  <a:lnTo>
                    <a:pt x="208254" y="0"/>
                  </a:lnTo>
                  <a:lnTo>
                    <a:pt x="167881" y="17259"/>
                  </a:lnTo>
                  <a:lnTo>
                    <a:pt x="151295" y="58318"/>
                  </a:lnTo>
                  <a:lnTo>
                    <a:pt x="151295" y="91897"/>
                  </a:lnTo>
                  <a:lnTo>
                    <a:pt x="67665" y="91897"/>
                  </a:lnTo>
                  <a:lnTo>
                    <a:pt x="29730" y="103886"/>
                  </a:lnTo>
                  <a:lnTo>
                    <a:pt x="5295" y="134391"/>
                  </a:lnTo>
                  <a:lnTo>
                    <a:pt x="0" y="161226"/>
                  </a:lnTo>
                  <a:lnTo>
                    <a:pt x="0" y="690321"/>
                  </a:lnTo>
                  <a:lnTo>
                    <a:pt x="11506" y="728903"/>
                  </a:lnTo>
                  <a:lnTo>
                    <a:pt x="48145" y="756666"/>
                  </a:lnTo>
                  <a:lnTo>
                    <a:pt x="74269" y="761453"/>
                  </a:lnTo>
                  <a:lnTo>
                    <a:pt x="840816" y="761453"/>
                  </a:lnTo>
                  <a:lnTo>
                    <a:pt x="883653" y="747585"/>
                  </a:lnTo>
                  <a:lnTo>
                    <a:pt x="910755" y="711073"/>
                  </a:lnTo>
                  <a:lnTo>
                    <a:pt x="1050709" y="308305"/>
                  </a:lnTo>
                  <a:lnTo>
                    <a:pt x="1054735" y="289293"/>
                  </a:lnTo>
                  <a:lnTo>
                    <a:pt x="1054989" y="282994"/>
                  </a:lnTo>
                  <a:close/>
                </a:path>
              </a:pathLst>
            </a:custGeom>
            <a:solidFill>
              <a:srgbClr val="86E9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23">
              <a:extLst>
                <a:ext uri="{FF2B5EF4-FFF2-40B4-BE49-F238E27FC236}">
                  <a16:creationId xmlns:a16="http://schemas.microsoft.com/office/drawing/2014/main" id="{C43D8189-5E04-497A-A4FC-377535FCAF4D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603754" y="5065215"/>
              <a:ext cx="243229" cy="117522"/>
            </a:xfrm>
            <a:prstGeom prst="rect">
              <a:avLst/>
            </a:prstGeom>
          </p:spPr>
        </p:pic>
      </p:grpSp>
      <p:sp>
        <p:nvSpPr>
          <p:cNvPr id="20" name="object 7">
            <a:extLst>
              <a:ext uri="{FF2B5EF4-FFF2-40B4-BE49-F238E27FC236}">
                <a16:creationId xmlns:a16="http://schemas.microsoft.com/office/drawing/2014/main" id="{3C124011-0585-4FFC-BC58-27AA9A1ED46E}"/>
              </a:ext>
            </a:extLst>
          </p:cNvPr>
          <p:cNvSpPr/>
          <p:nvPr/>
        </p:nvSpPr>
        <p:spPr>
          <a:xfrm flipH="1">
            <a:off x="4537295" y="527281"/>
            <a:ext cx="65987" cy="3813669"/>
          </a:xfrm>
          <a:custGeom>
            <a:avLst/>
            <a:gdLst/>
            <a:ahLst/>
            <a:cxnLst/>
            <a:rect l="l" t="t" r="r" b="b"/>
            <a:pathLst>
              <a:path w="38100" h="4772025">
                <a:moveTo>
                  <a:pt x="38099" y="0"/>
                </a:moveTo>
                <a:lnTo>
                  <a:pt x="38099" y="4772024"/>
                </a:lnTo>
                <a:lnTo>
                  <a:pt x="0" y="4772024"/>
                </a:lnTo>
                <a:lnTo>
                  <a:pt x="0" y="0"/>
                </a:lnTo>
                <a:lnTo>
                  <a:pt x="38099" y="0"/>
                </a:lnTo>
                <a:close/>
              </a:path>
            </a:pathLst>
          </a:custGeom>
          <a:solidFill>
            <a:srgbClr val="181818">
              <a:alpha val="1293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7">
            <a:extLst>
              <a:ext uri="{FF2B5EF4-FFF2-40B4-BE49-F238E27FC236}">
                <a16:creationId xmlns:a16="http://schemas.microsoft.com/office/drawing/2014/main" id="{5DF2FFC5-A909-48C8-8FE4-9C262A559456}"/>
              </a:ext>
            </a:extLst>
          </p:cNvPr>
          <p:cNvSpPr/>
          <p:nvPr/>
        </p:nvSpPr>
        <p:spPr>
          <a:xfrm flipH="1">
            <a:off x="6755968" y="527280"/>
            <a:ext cx="65987" cy="3813669"/>
          </a:xfrm>
          <a:custGeom>
            <a:avLst/>
            <a:gdLst/>
            <a:ahLst/>
            <a:cxnLst/>
            <a:rect l="l" t="t" r="r" b="b"/>
            <a:pathLst>
              <a:path w="38100" h="4772025">
                <a:moveTo>
                  <a:pt x="38099" y="0"/>
                </a:moveTo>
                <a:lnTo>
                  <a:pt x="38099" y="4772024"/>
                </a:lnTo>
                <a:lnTo>
                  <a:pt x="0" y="4772024"/>
                </a:lnTo>
                <a:lnTo>
                  <a:pt x="0" y="0"/>
                </a:lnTo>
                <a:lnTo>
                  <a:pt x="38099" y="0"/>
                </a:lnTo>
                <a:close/>
              </a:path>
            </a:pathLst>
          </a:custGeom>
          <a:solidFill>
            <a:srgbClr val="181818">
              <a:alpha val="1293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Elipse 21">
            <a:extLst>
              <a:ext uri="{FF2B5EF4-FFF2-40B4-BE49-F238E27FC236}">
                <a16:creationId xmlns:a16="http://schemas.microsoft.com/office/drawing/2014/main" id="{75D9301B-1C84-4E94-B5DC-7CDFDA80E573}"/>
              </a:ext>
            </a:extLst>
          </p:cNvPr>
          <p:cNvSpPr/>
          <p:nvPr/>
        </p:nvSpPr>
        <p:spPr>
          <a:xfrm>
            <a:off x="53457" y="4065589"/>
            <a:ext cx="538794" cy="4659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1800" b="1" dirty="0"/>
              <a:t>5</a:t>
            </a:r>
          </a:p>
        </p:txBody>
      </p:sp>
      <p:grpSp>
        <p:nvGrpSpPr>
          <p:cNvPr id="23" name="object 18">
            <a:extLst>
              <a:ext uri="{FF2B5EF4-FFF2-40B4-BE49-F238E27FC236}">
                <a16:creationId xmlns:a16="http://schemas.microsoft.com/office/drawing/2014/main" id="{EF23EF88-F644-4EC4-AEA2-C1086494E63F}"/>
              </a:ext>
            </a:extLst>
          </p:cNvPr>
          <p:cNvGrpSpPr/>
          <p:nvPr/>
        </p:nvGrpSpPr>
        <p:grpSpPr>
          <a:xfrm>
            <a:off x="7875773" y="221347"/>
            <a:ext cx="527685" cy="381000"/>
            <a:chOff x="11056043" y="5011970"/>
            <a:chExt cx="1055370" cy="762000"/>
          </a:xfrm>
        </p:grpSpPr>
        <p:sp>
          <p:nvSpPr>
            <p:cNvPr id="24" name="object 19">
              <a:extLst>
                <a:ext uri="{FF2B5EF4-FFF2-40B4-BE49-F238E27FC236}">
                  <a16:creationId xmlns:a16="http://schemas.microsoft.com/office/drawing/2014/main" id="{66AE616F-14BB-427F-9552-AC0DC46E8283}"/>
                </a:ext>
              </a:extLst>
            </p:cNvPr>
            <p:cNvSpPr/>
            <p:nvPr/>
          </p:nvSpPr>
          <p:spPr>
            <a:xfrm>
              <a:off x="11056036" y="5011978"/>
              <a:ext cx="1055370" cy="762000"/>
            </a:xfrm>
            <a:custGeom>
              <a:avLst/>
              <a:gdLst/>
              <a:ahLst/>
              <a:cxnLst/>
              <a:rect l="l" t="t" r="r" b="b"/>
              <a:pathLst>
                <a:path w="1055370" h="762000">
                  <a:moveTo>
                    <a:pt x="910310" y="545414"/>
                  </a:moveTo>
                  <a:lnTo>
                    <a:pt x="907351" y="536994"/>
                  </a:lnTo>
                  <a:lnTo>
                    <a:pt x="898461" y="533158"/>
                  </a:lnTo>
                  <a:lnTo>
                    <a:pt x="123875" y="533158"/>
                  </a:lnTo>
                  <a:lnTo>
                    <a:pt x="114985" y="536994"/>
                  </a:lnTo>
                  <a:lnTo>
                    <a:pt x="112026" y="545414"/>
                  </a:lnTo>
                  <a:lnTo>
                    <a:pt x="114985" y="553847"/>
                  </a:lnTo>
                  <a:lnTo>
                    <a:pt x="123875" y="557669"/>
                  </a:lnTo>
                  <a:lnTo>
                    <a:pt x="898461" y="557669"/>
                  </a:lnTo>
                  <a:lnTo>
                    <a:pt x="907351" y="553847"/>
                  </a:lnTo>
                  <a:lnTo>
                    <a:pt x="910310" y="545414"/>
                  </a:lnTo>
                  <a:close/>
                </a:path>
                <a:path w="1055370" h="762000">
                  <a:moveTo>
                    <a:pt x="934796" y="468693"/>
                  </a:moveTo>
                  <a:lnTo>
                    <a:pt x="931837" y="460286"/>
                  </a:lnTo>
                  <a:lnTo>
                    <a:pt x="922947" y="456450"/>
                  </a:lnTo>
                  <a:lnTo>
                    <a:pt x="207937" y="456450"/>
                  </a:lnTo>
                  <a:lnTo>
                    <a:pt x="199059" y="460286"/>
                  </a:lnTo>
                  <a:lnTo>
                    <a:pt x="196100" y="468693"/>
                  </a:lnTo>
                  <a:lnTo>
                    <a:pt x="199059" y="477113"/>
                  </a:lnTo>
                  <a:lnTo>
                    <a:pt x="207937" y="480936"/>
                  </a:lnTo>
                  <a:lnTo>
                    <a:pt x="922947" y="480936"/>
                  </a:lnTo>
                  <a:lnTo>
                    <a:pt x="931837" y="477113"/>
                  </a:lnTo>
                  <a:lnTo>
                    <a:pt x="934796" y="468693"/>
                  </a:lnTo>
                  <a:close/>
                </a:path>
                <a:path w="1055370" h="762000">
                  <a:moveTo>
                    <a:pt x="959281" y="391960"/>
                  </a:moveTo>
                  <a:lnTo>
                    <a:pt x="956322" y="383552"/>
                  </a:lnTo>
                  <a:lnTo>
                    <a:pt x="947445" y="379717"/>
                  </a:lnTo>
                  <a:lnTo>
                    <a:pt x="291185" y="379717"/>
                  </a:lnTo>
                  <a:lnTo>
                    <a:pt x="282308" y="383552"/>
                  </a:lnTo>
                  <a:lnTo>
                    <a:pt x="279349" y="391960"/>
                  </a:lnTo>
                  <a:lnTo>
                    <a:pt x="282308" y="400380"/>
                  </a:lnTo>
                  <a:lnTo>
                    <a:pt x="291185" y="404215"/>
                  </a:lnTo>
                  <a:lnTo>
                    <a:pt x="947445" y="404215"/>
                  </a:lnTo>
                  <a:lnTo>
                    <a:pt x="956322" y="400380"/>
                  </a:lnTo>
                  <a:lnTo>
                    <a:pt x="959281" y="391960"/>
                  </a:lnTo>
                  <a:close/>
                </a:path>
                <a:path w="1055370" h="762000">
                  <a:moveTo>
                    <a:pt x="980503" y="320154"/>
                  </a:moveTo>
                  <a:lnTo>
                    <a:pt x="977544" y="311734"/>
                  </a:lnTo>
                  <a:lnTo>
                    <a:pt x="968654" y="307911"/>
                  </a:lnTo>
                  <a:lnTo>
                    <a:pt x="380974" y="307911"/>
                  </a:lnTo>
                  <a:lnTo>
                    <a:pt x="372097" y="311734"/>
                  </a:lnTo>
                  <a:lnTo>
                    <a:pt x="369138" y="320154"/>
                  </a:lnTo>
                  <a:lnTo>
                    <a:pt x="372097" y="328561"/>
                  </a:lnTo>
                  <a:lnTo>
                    <a:pt x="380974" y="332397"/>
                  </a:lnTo>
                  <a:lnTo>
                    <a:pt x="968654" y="332397"/>
                  </a:lnTo>
                  <a:lnTo>
                    <a:pt x="977544" y="328561"/>
                  </a:lnTo>
                  <a:lnTo>
                    <a:pt x="980503" y="320154"/>
                  </a:lnTo>
                  <a:close/>
                </a:path>
                <a:path w="1055370" h="762000">
                  <a:moveTo>
                    <a:pt x="1055001" y="282994"/>
                  </a:moveTo>
                  <a:lnTo>
                    <a:pt x="1053541" y="268198"/>
                  </a:lnTo>
                  <a:lnTo>
                    <a:pt x="1049362" y="254241"/>
                  </a:lnTo>
                  <a:lnTo>
                    <a:pt x="1042695" y="241465"/>
                  </a:lnTo>
                  <a:lnTo>
                    <a:pt x="1035558" y="232435"/>
                  </a:lnTo>
                  <a:lnTo>
                    <a:pt x="1033805" y="230212"/>
                  </a:lnTo>
                  <a:lnTo>
                    <a:pt x="1030528" y="227114"/>
                  </a:lnTo>
                  <a:lnTo>
                    <a:pt x="1030528" y="282994"/>
                  </a:lnTo>
                  <a:lnTo>
                    <a:pt x="1030414" y="289293"/>
                  </a:lnTo>
                  <a:lnTo>
                    <a:pt x="887679" y="702754"/>
                  </a:lnTo>
                  <a:lnTo>
                    <a:pt x="860183" y="732485"/>
                  </a:lnTo>
                  <a:lnTo>
                    <a:pt x="856678" y="732866"/>
                  </a:lnTo>
                  <a:lnTo>
                    <a:pt x="852398" y="734339"/>
                  </a:lnTo>
                  <a:lnTo>
                    <a:pt x="847915" y="735164"/>
                  </a:lnTo>
                  <a:lnTo>
                    <a:pt x="65112" y="735164"/>
                  </a:lnTo>
                  <a:lnTo>
                    <a:pt x="32753" y="713714"/>
                  </a:lnTo>
                  <a:lnTo>
                    <a:pt x="24498" y="685965"/>
                  </a:lnTo>
                  <a:lnTo>
                    <a:pt x="24498" y="680224"/>
                  </a:lnTo>
                  <a:lnTo>
                    <a:pt x="25450" y="674370"/>
                  </a:lnTo>
                  <a:lnTo>
                    <a:pt x="27559" y="668477"/>
                  </a:lnTo>
                  <a:lnTo>
                    <a:pt x="27965" y="667346"/>
                  </a:lnTo>
                  <a:lnTo>
                    <a:pt x="50558" y="604380"/>
                  </a:lnTo>
                  <a:lnTo>
                    <a:pt x="172072" y="265709"/>
                  </a:lnTo>
                  <a:lnTo>
                    <a:pt x="203669" y="234835"/>
                  </a:lnTo>
                  <a:lnTo>
                    <a:pt x="218770" y="232435"/>
                  </a:lnTo>
                  <a:lnTo>
                    <a:pt x="987920" y="232435"/>
                  </a:lnTo>
                  <a:lnTo>
                    <a:pt x="1022261" y="255219"/>
                  </a:lnTo>
                  <a:lnTo>
                    <a:pt x="1030528" y="282994"/>
                  </a:lnTo>
                  <a:lnTo>
                    <a:pt x="1030528" y="227114"/>
                  </a:lnTo>
                  <a:lnTo>
                    <a:pt x="996073" y="209105"/>
                  </a:lnTo>
                  <a:lnTo>
                    <a:pt x="980732" y="207505"/>
                  </a:lnTo>
                  <a:lnTo>
                    <a:pt x="910856" y="207505"/>
                  </a:lnTo>
                  <a:lnTo>
                    <a:pt x="910856" y="161226"/>
                  </a:lnTo>
                  <a:lnTo>
                    <a:pt x="899325" y="122643"/>
                  </a:lnTo>
                  <a:lnTo>
                    <a:pt x="886371" y="108356"/>
                  </a:lnTo>
                  <a:lnTo>
                    <a:pt x="886371" y="161226"/>
                  </a:lnTo>
                  <a:lnTo>
                    <a:pt x="886371" y="207505"/>
                  </a:lnTo>
                  <a:lnTo>
                    <a:pt x="218770" y="207505"/>
                  </a:lnTo>
                  <a:lnTo>
                    <a:pt x="196227" y="211074"/>
                  </a:lnTo>
                  <a:lnTo>
                    <a:pt x="176237" y="221157"/>
                  </a:lnTo>
                  <a:lnTo>
                    <a:pt x="160096" y="236816"/>
                  </a:lnTo>
                  <a:lnTo>
                    <a:pt x="149072" y="257149"/>
                  </a:lnTo>
                  <a:lnTo>
                    <a:pt x="24498" y="604380"/>
                  </a:lnTo>
                  <a:lnTo>
                    <a:pt x="24498" y="161226"/>
                  </a:lnTo>
                  <a:lnTo>
                    <a:pt x="41262" y="125374"/>
                  </a:lnTo>
                  <a:lnTo>
                    <a:pt x="61772" y="116382"/>
                  </a:lnTo>
                  <a:lnTo>
                    <a:pt x="175755" y="116382"/>
                  </a:lnTo>
                  <a:lnTo>
                    <a:pt x="175755" y="58318"/>
                  </a:lnTo>
                  <a:lnTo>
                    <a:pt x="199644" y="25425"/>
                  </a:lnTo>
                  <a:lnTo>
                    <a:pt x="203835" y="24485"/>
                  </a:lnTo>
                  <a:lnTo>
                    <a:pt x="460717" y="24485"/>
                  </a:lnTo>
                  <a:lnTo>
                    <a:pt x="488759" y="51269"/>
                  </a:lnTo>
                  <a:lnTo>
                    <a:pt x="488759" y="116382"/>
                  </a:lnTo>
                  <a:lnTo>
                    <a:pt x="849071" y="116382"/>
                  </a:lnTo>
                  <a:lnTo>
                    <a:pt x="882027" y="141732"/>
                  </a:lnTo>
                  <a:lnTo>
                    <a:pt x="886371" y="161226"/>
                  </a:lnTo>
                  <a:lnTo>
                    <a:pt x="886371" y="108356"/>
                  </a:lnTo>
                  <a:lnTo>
                    <a:pt x="881113" y="103886"/>
                  </a:lnTo>
                  <a:lnTo>
                    <a:pt x="869594" y="97434"/>
                  </a:lnTo>
                  <a:lnTo>
                    <a:pt x="856856" y="93332"/>
                  </a:lnTo>
                  <a:lnTo>
                    <a:pt x="843178" y="91897"/>
                  </a:lnTo>
                  <a:lnTo>
                    <a:pt x="513245" y="91897"/>
                  </a:lnTo>
                  <a:lnTo>
                    <a:pt x="513245" y="58318"/>
                  </a:lnTo>
                  <a:lnTo>
                    <a:pt x="496658" y="17259"/>
                  </a:lnTo>
                  <a:lnTo>
                    <a:pt x="456285" y="0"/>
                  </a:lnTo>
                  <a:lnTo>
                    <a:pt x="208254" y="0"/>
                  </a:lnTo>
                  <a:lnTo>
                    <a:pt x="167881" y="17259"/>
                  </a:lnTo>
                  <a:lnTo>
                    <a:pt x="151295" y="58318"/>
                  </a:lnTo>
                  <a:lnTo>
                    <a:pt x="151295" y="91897"/>
                  </a:lnTo>
                  <a:lnTo>
                    <a:pt x="67665" y="91897"/>
                  </a:lnTo>
                  <a:lnTo>
                    <a:pt x="29730" y="103886"/>
                  </a:lnTo>
                  <a:lnTo>
                    <a:pt x="5295" y="134391"/>
                  </a:lnTo>
                  <a:lnTo>
                    <a:pt x="0" y="161226"/>
                  </a:lnTo>
                  <a:lnTo>
                    <a:pt x="0" y="690321"/>
                  </a:lnTo>
                  <a:lnTo>
                    <a:pt x="11518" y="728903"/>
                  </a:lnTo>
                  <a:lnTo>
                    <a:pt x="48145" y="756666"/>
                  </a:lnTo>
                  <a:lnTo>
                    <a:pt x="74269" y="761453"/>
                  </a:lnTo>
                  <a:lnTo>
                    <a:pt x="840816" y="761453"/>
                  </a:lnTo>
                  <a:lnTo>
                    <a:pt x="883653" y="747585"/>
                  </a:lnTo>
                  <a:lnTo>
                    <a:pt x="910767" y="711073"/>
                  </a:lnTo>
                  <a:lnTo>
                    <a:pt x="1050709" y="308305"/>
                  </a:lnTo>
                  <a:lnTo>
                    <a:pt x="1054735" y="289293"/>
                  </a:lnTo>
                  <a:lnTo>
                    <a:pt x="1055001" y="282994"/>
                  </a:lnTo>
                  <a:close/>
                </a:path>
              </a:pathLst>
            </a:custGeom>
            <a:solidFill>
              <a:srgbClr val="86E9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5" name="object 20">
              <a:extLst>
                <a:ext uri="{FF2B5EF4-FFF2-40B4-BE49-F238E27FC236}">
                  <a16:creationId xmlns:a16="http://schemas.microsoft.com/office/drawing/2014/main" id="{03D62319-3174-44B7-830D-091DE3548685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263983" y="5065215"/>
              <a:ext cx="243229" cy="117522"/>
            </a:xfrm>
            <a:prstGeom prst="rect">
              <a:avLst/>
            </a:prstGeom>
          </p:spPr>
        </p:pic>
      </p:grpSp>
      <p:sp>
        <p:nvSpPr>
          <p:cNvPr id="26" name="object 4">
            <a:extLst>
              <a:ext uri="{FF2B5EF4-FFF2-40B4-BE49-F238E27FC236}">
                <a16:creationId xmlns:a16="http://schemas.microsoft.com/office/drawing/2014/main" id="{16753706-DEB9-4D10-B889-EF0B21305BD3}"/>
              </a:ext>
            </a:extLst>
          </p:cNvPr>
          <p:cNvSpPr txBox="1"/>
          <p:nvPr/>
        </p:nvSpPr>
        <p:spPr>
          <a:xfrm>
            <a:off x="2312743" y="800566"/>
            <a:ext cx="2123954" cy="2707216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140970" marR="137160" algn="just">
              <a:lnSpc>
                <a:spcPct val="134600"/>
              </a:lnSpc>
              <a:spcBef>
                <a:spcPts val="50"/>
              </a:spcBef>
            </a:pPr>
            <a:r>
              <a:rPr lang="es-ES" sz="1000" spc="83" dirty="0">
                <a:solidFill>
                  <a:srgbClr val="18181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Sigma presta $100 millones a Rho, quien a su vez presta $100 millones a la filial de Sigma en país U, Tau.</a:t>
            </a:r>
          </a:p>
          <a:p>
            <a:pPr marL="140970" marR="137160" algn="just">
              <a:lnSpc>
                <a:spcPct val="134600"/>
              </a:lnSpc>
              <a:spcBef>
                <a:spcPts val="50"/>
              </a:spcBef>
            </a:pPr>
            <a:r>
              <a:rPr lang="es-ES" sz="1000" spc="83" dirty="0">
                <a:solidFill>
                  <a:srgbClr val="18181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tasa de interés en ambos préstamos es del 5% anual.</a:t>
            </a:r>
          </a:p>
          <a:p>
            <a:pPr marL="140970" marR="137160" algn="just">
              <a:lnSpc>
                <a:spcPct val="134600"/>
              </a:lnSpc>
              <a:spcBef>
                <a:spcPts val="50"/>
              </a:spcBef>
            </a:pPr>
            <a:r>
              <a:rPr lang="es-ES" sz="1000" spc="83" dirty="0">
                <a:solidFill>
                  <a:srgbClr val="18181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 tratado fiscal entre país R y país U reduce la tasa de retención de impuestos sobre los intereses del 15% al 5%.</a:t>
            </a:r>
            <a:endParaRPr sz="1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7" name="object 4">
            <a:extLst>
              <a:ext uri="{FF2B5EF4-FFF2-40B4-BE49-F238E27FC236}">
                <a16:creationId xmlns:a16="http://schemas.microsoft.com/office/drawing/2014/main" id="{F5886834-096F-4C9F-9F87-7D3FB1EB576B}"/>
              </a:ext>
            </a:extLst>
          </p:cNvPr>
          <p:cNvSpPr txBox="1"/>
          <p:nvPr/>
        </p:nvSpPr>
        <p:spPr>
          <a:xfrm>
            <a:off x="4559760" y="804112"/>
            <a:ext cx="2123954" cy="3797258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140970" marR="137160" algn="just">
              <a:lnSpc>
                <a:spcPct val="134600"/>
              </a:lnSpc>
              <a:spcBef>
                <a:spcPts val="50"/>
              </a:spcBef>
            </a:pPr>
            <a:r>
              <a:rPr lang="es-ES" sz="1000" b="1" spc="83" dirty="0">
                <a:solidFill>
                  <a:srgbClr val="18181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Intereses pagados por Tau a Rho</a:t>
            </a:r>
            <a:r>
              <a:rPr lang="es-ES" sz="1000" spc="83" dirty="0">
                <a:solidFill>
                  <a:srgbClr val="18181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$100 millones × 5% = $5 millones anuales.</a:t>
            </a:r>
          </a:p>
          <a:p>
            <a:pPr marL="140970" marR="137160" algn="just">
              <a:lnSpc>
                <a:spcPct val="134600"/>
              </a:lnSpc>
              <a:spcBef>
                <a:spcPts val="50"/>
              </a:spcBef>
            </a:pPr>
            <a:r>
              <a:rPr lang="es-ES" sz="1000" b="1" spc="83" dirty="0">
                <a:solidFill>
                  <a:srgbClr val="18181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Intereses recibidos por Rho de Tau: </a:t>
            </a:r>
            <a:r>
              <a:rPr lang="es-ES" sz="1000" spc="83" dirty="0">
                <a:solidFill>
                  <a:srgbClr val="18181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$5 millones anuales (igual que los intereses pagados).</a:t>
            </a:r>
          </a:p>
          <a:p>
            <a:pPr marL="140970" marR="137160" algn="just">
              <a:lnSpc>
                <a:spcPct val="134600"/>
              </a:lnSpc>
              <a:spcBef>
                <a:spcPts val="50"/>
              </a:spcBef>
            </a:pPr>
            <a:endParaRPr lang="es-ES" sz="1000" spc="83" dirty="0">
              <a:solidFill>
                <a:srgbClr val="181818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0970" marR="137160" algn="just">
              <a:lnSpc>
                <a:spcPct val="134600"/>
              </a:lnSpc>
              <a:spcBef>
                <a:spcPts val="50"/>
              </a:spcBef>
            </a:pPr>
            <a:r>
              <a:rPr lang="es-ES" sz="1000" b="1" spc="83" dirty="0">
                <a:solidFill>
                  <a:srgbClr val="18181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Impuestos en Rho (País R):</a:t>
            </a:r>
          </a:p>
          <a:p>
            <a:pPr marL="140970" marR="137160" algn="just">
              <a:lnSpc>
                <a:spcPct val="134600"/>
              </a:lnSpc>
              <a:spcBef>
                <a:spcPts val="50"/>
              </a:spcBef>
            </a:pPr>
            <a:r>
              <a:rPr lang="es-ES" sz="1000" spc="83" dirty="0">
                <a:solidFill>
                  <a:srgbClr val="18181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Intereses recibidos = $5 millones.</a:t>
            </a:r>
          </a:p>
          <a:p>
            <a:pPr marL="140970" marR="137160" algn="just">
              <a:lnSpc>
                <a:spcPct val="134600"/>
              </a:lnSpc>
              <a:spcBef>
                <a:spcPts val="50"/>
              </a:spcBef>
            </a:pPr>
            <a:r>
              <a:rPr lang="es-ES" sz="1000" spc="83" dirty="0">
                <a:solidFill>
                  <a:srgbClr val="18181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Intereses pagados a Sigma = $5 millones.</a:t>
            </a:r>
          </a:p>
          <a:p>
            <a:pPr marL="140970" marR="137160" algn="just">
              <a:lnSpc>
                <a:spcPct val="134600"/>
              </a:lnSpc>
              <a:spcBef>
                <a:spcPts val="50"/>
              </a:spcBef>
            </a:pPr>
            <a:r>
              <a:rPr lang="es-ES" sz="1000" spc="83" dirty="0">
                <a:solidFill>
                  <a:srgbClr val="18181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Beneficio neto = $0, por lo tanto, no hay impuesto adicional en país R.</a:t>
            </a:r>
            <a:endParaRPr sz="1000" spc="83" dirty="0">
              <a:solidFill>
                <a:srgbClr val="181818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8" name="object 4">
            <a:extLst>
              <a:ext uri="{FF2B5EF4-FFF2-40B4-BE49-F238E27FC236}">
                <a16:creationId xmlns:a16="http://schemas.microsoft.com/office/drawing/2014/main" id="{6D565EDF-7A89-4161-94E4-4E1F54351351}"/>
              </a:ext>
            </a:extLst>
          </p:cNvPr>
          <p:cNvSpPr txBox="1"/>
          <p:nvPr/>
        </p:nvSpPr>
        <p:spPr>
          <a:xfrm>
            <a:off x="6939193" y="807653"/>
            <a:ext cx="1880027" cy="3356112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140970" marR="137160" algn="just">
              <a:lnSpc>
                <a:spcPct val="134600"/>
              </a:lnSpc>
              <a:spcBef>
                <a:spcPts val="50"/>
              </a:spcBef>
            </a:pPr>
            <a:r>
              <a:rPr lang="es-ES" sz="1000" b="1" spc="83" dirty="0">
                <a:solidFill>
                  <a:srgbClr val="18181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Retención de impuestos en país U sobre intereses:</a:t>
            </a:r>
          </a:p>
          <a:p>
            <a:pPr marL="140970" marR="137160" algn="just">
              <a:lnSpc>
                <a:spcPct val="134600"/>
              </a:lnSpc>
              <a:spcBef>
                <a:spcPts val="50"/>
              </a:spcBef>
            </a:pPr>
            <a:r>
              <a:rPr lang="es-ES" sz="1000" spc="83" dirty="0">
                <a:solidFill>
                  <a:srgbClr val="18181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Impuesto retenido = $5 millones × 5% = $250,000 (bajo el tratado R-U).</a:t>
            </a:r>
          </a:p>
          <a:p>
            <a:pPr marL="140970" marR="137160" algn="just">
              <a:lnSpc>
                <a:spcPct val="134600"/>
              </a:lnSpc>
              <a:spcBef>
                <a:spcPts val="50"/>
              </a:spcBef>
            </a:pPr>
            <a:r>
              <a:rPr lang="es-ES" sz="1000" spc="83" dirty="0">
                <a:solidFill>
                  <a:srgbClr val="18181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Sin el uso de Rho, la retención habría sido del 15% = $750,000.</a:t>
            </a:r>
          </a:p>
          <a:p>
            <a:pPr marL="140970" marR="137160" algn="just">
              <a:lnSpc>
                <a:spcPct val="134600"/>
              </a:lnSpc>
              <a:spcBef>
                <a:spcPts val="50"/>
              </a:spcBef>
            </a:pPr>
            <a:r>
              <a:rPr lang="es-ES" sz="1000" b="1" spc="83" dirty="0">
                <a:solidFill>
                  <a:srgbClr val="18181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Efecto Tributario Neto</a:t>
            </a:r>
          </a:p>
          <a:p>
            <a:pPr marL="140970" marR="137160" algn="just">
              <a:lnSpc>
                <a:spcPct val="134600"/>
              </a:lnSpc>
              <a:spcBef>
                <a:spcPts val="50"/>
              </a:spcBef>
            </a:pPr>
            <a:r>
              <a:rPr lang="es-ES" sz="1000" spc="83" dirty="0">
                <a:solidFill>
                  <a:srgbClr val="18181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Ahorro de impuestos por uso del tratado: $750,000 - $250,000 = $500,000 anuales.</a:t>
            </a:r>
            <a:endParaRPr sz="1000" spc="83" dirty="0">
              <a:solidFill>
                <a:srgbClr val="181818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158E749A-376F-4E77-AF10-B0D4FC3F2421}"/>
              </a:ext>
            </a:extLst>
          </p:cNvPr>
          <p:cNvSpPr/>
          <p:nvPr/>
        </p:nvSpPr>
        <p:spPr>
          <a:xfrm>
            <a:off x="118600" y="1981968"/>
            <a:ext cx="381222" cy="21164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ES" b="1" dirty="0">
                <a:solidFill>
                  <a:schemeClr val="accent1"/>
                </a:solidFill>
              </a:rPr>
              <a:t>Abuso de tratados fiscales</a:t>
            </a:r>
            <a:endParaRPr lang="es-EC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4616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218290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934</TotalTime>
  <Words>1500</Words>
  <Application>Microsoft Office PowerPoint</Application>
  <PresentationFormat>Presentación en pantalla (16:9)</PresentationFormat>
  <Paragraphs>163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Tahoma</vt:lpstr>
      <vt:lpstr>Trebuchet MS</vt:lpstr>
      <vt:lpstr>Tema de Office</vt:lpstr>
      <vt:lpstr>Presentación de PowerPoint</vt:lpstr>
      <vt:lpstr>ESQUEMAS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Lilian Beatriz Silva Salazar</dc:creator>
  <cp:lastModifiedBy>Ledy Patricia Hidrobo Castellano</cp:lastModifiedBy>
  <cp:revision>24</cp:revision>
  <dcterms:created xsi:type="dcterms:W3CDTF">2017-04-27T21:23:48Z</dcterms:created>
  <dcterms:modified xsi:type="dcterms:W3CDTF">2024-05-20T01:42:08Z</dcterms:modified>
</cp:coreProperties>
</file>