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74" r:id="rId3"/>
    <p:sldId id="267" r:id="rId4"/>
    <p:sldId id="275" r:id="rId5"/>
    <p:sldId id="276" r:id="rId6"/>
    <p:sldId id="271" r:id="rId7"/>
    <p:sldId id="264" r:id="rId8"/>
    <p:sldId id="277" r:id="rId9"/>
    <p:sldId id="278" r:id="rId10"/>
    <p:sldId id="258" r:id="rId11"/>
    <p:sldId id="279" r:id="rId12"/>
    <p:sldId id="262" r:id="rId13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1A22"/>
    <a:srgbClr val="7673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31"/>
    <p:restoredTop sz="94695"/>
  </p:normalViewPr>
  <p:slideViewPr>
    <p:cSldViewPr snapToGrid="0">
      <p:cViewPr varScale="1">
        <p:scale>
          <a:sx n="82" d="100"/>
          <a:sy n="82" d="100"/>
        </p:scale>
        <p:origin x="168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323312-FA86-994C-9255-E847912845B1}" type="doc">
      <dgm:prSet loTypeId="urn:microsoft.com/office/officeart/2005/8/layout/venn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MX"/>
        </a:p>
      </dgm:t>
    </dgm:pt>
    <dgm:pt modelId="{89B3D1FC-9265-1745-82F7-FC10D68C95D8}">
      <dgm:prSet phldrT="[Texto]"/>
      <dgm:spPr/>
      <dgm:t>
        <a:bodyPr/>
        <a:lstStyle/>
        <a:p>
          <a:r>
            <a:rPr lang="es-MX" b="1" dirty="0"/>
            <a:t>Modelo de negocio</a:t>
          </a:r>
        </a:p>
      </dgm:t>
    </dgm:pt>
    <dgm:pt modelId="{2DE59032-1E53-C94C-8D42-C7E80886ECDD}" type="parTrans" cxnId="{73CE0A1B-2379-CC41-A6B7-BEEADE8A4B35}">
      <dgm:prSet/>
      <dgm:spPr/>
      <dgm:t>
        <a:bodyPr/>
        <a:lstStyle/>
        <a:p>
          <a:endParaRPr lang="es-MX" b="1"/>
        </a:p>
      </dgm:t>
    </dgm:pt>
    <dgm:pt modelId="{B9FDF645-94C5-0F4C-B8AB-69FB39A32D29}" type="sibTrans" cxnId="{73CE0A1B-2379-CC41-A6B7-BEEADE8A4B35}">
      <dgm:prSet/>
      <dgm:spPr/>
      <dgm:t>
        <a:bodyPr/>
        <a:lstStyle/>
        <a:p>
          <a:endParaRPr lang="es-MX" b="1"/>
        </a:p>
      </dgm:t>
    </dgm:pt>
    <dgm:pt modelId="{AC0DA5AB-7AD2-C140-B2C2-378DCFCB90D2}">
      <dgm:prSet phldrT="[Texto]"/>
      <dgm:spPr/>
      <dgm:t>
        <a:bodyPr/>
        <a:lstStyle/>
        <a:p>
          <a:r>
            <a:rPr lang="es-MX" b="1" dirty="0"/>
            <a:t>Naturaleza de las operaciones</a:t>
          </a:r>
        </a:p>
      </dgm:t>
    </dgm:pt>
    <dgm:pt modelId="{A486E33B-2988-224F-A1E3-583B8F053C74}" type="parTrans" cxnId="{4F510B80-2EB5-A549-9EA2-46CD5DFD2AA6}">
      <dgm:prSet/>
      <dgm:spPr/>
      <dgm:t>
        <a:bodyPr/>
        <a:lstStyle/>
        <a:p>
          <a:endParaRPr lang="es-MX" b="1"/>
        </a:p>
      </dgm:t>
    </dgm:pt>
    <dgm:pt modelId="{A42AE5B7-7C12-6749-ABF7-55A57622072A}" type="sibTrans" cxnId="{4F510B80-2EB5-A549-9EA2-46CD5DFD2AA6}">
      <dgm:prSet/>
      <dgm:spPr/>
      <dgm:t>
        <a:bodyPr/>
        <a:lstStyle/>
        <a:p>
          <a:endParaRPr lang="es-MX" b="1"/>
        </a:p>
      </dgm:t>
    </dgm:pt>
    <dgm:pt modelId="{01FFB9A5-BBDA-AA47-9B7C-9ABF0AC81CD3}">
      <dgm:prSet phldrT="[Texto]"/>
      <dgm:spPr/>
      <dgm:t>
        <a:bodyPr/>
        <a:lstStyle/>
        <a:p>
          <a:r>
            <a:rPr lang="es-MX" b="1" dirty="0"/>
            <a:t>Cumplimiento de requisitos formales</a:t>
          </a:r>
        </a:p>
      </dgm:t>
    </dgm:pt>
    <dgm:pt modelId="{090E56EC-94A2-1543-9067-8CB5694CCBA7}" type="parTrans" cxnId="{0DC5091C-304E-8F4B-9554-29031F47E3EF}">
      <dgm:prSet/>
      <dgm:spPr/>
      <dgm:t>
        <a:bodyPr/>
        <a:lstStyle/>
        <a:p>
          <a:endParaRPr lang="es-MX" b="1"/>
        </a:p>
      </dgm:t>
    </dgm:pt>
    <dgm:pt modelId="{75E1AF13-453F-FE43-A94B-04609EFFE756}" type="sibTrans" cxnId="{0DC5091C-304E-8F4B-9554-29031F47E3EF}">
      <dgm:prSet/>
      <dgm:spPr/>
      <dgm:t>
        <a:bodyPr/>
        <a:lstStyle/>
        <a:p>
          <a:endParaRPr lang="es-MX" b="1"/>
        </a:p>
      </dgm:t>
    </dgm:pt>
    <dgm:pt modelId="{9E33A0C0-CB11-9248-866F-1B28B15A9AB4}" type="pres">
      <dgm:prSet presAssocID="{3A323312-FA86-994C-9255-E847912845B1}" presName="Name0" presStyleCnt="0">
        <dgm:presLayoutVars>
          <dgm:dir/>
          <dgm:resizeHandles val="exact"/>
        </dgm:presLayoutVars>
      </dgm:prSet>
      <dgm:spPr/>
    </dgm:pt>
    <dgm:pt modelId="{665D7289-11B6-4645-85CA-5B6D43384CEC}" type="pres">
      <dgm:prSet presAssocID="{89B3D1FC-9265-1745-82F7-FC10D68C95D8}" presName="Name5" presStyleLbl="vennNode1" presStyleIdx="0" presStyleCnt="3">
        <dgm:presLayoutVars>
          <dgm:bulletEnabled val="1"/>
        </dgm:presLayoutVars>
      </dgm:prSet>
      <dgm:spPr/>
    </dgm:pt>
    <dgm:pt modelId="{9159F059-42FA-1146-B40A-9B057C4995C7}" type="pres">
      <dgm:prSet presAssocID="{B9FDF645-94C5-0F4C-B8AB-69FB39A32D29}" presName="space" presStyleCnt="0"/>
      <dgm:spPr/>
    </dgm:pt>
    <dgm:pt modelId="{C8DB8CDE-8DD6-8F4A-9892-EFCC84B507D4}" type="pres">
      <dgm:prSet presAssocID="{AC0DA5AB-7AD2-C140-B2C2-378DCFCB90D2}" presName="Name5" presStyleLbl="vennNode1" presStyleIdx="1" presStyleCnt="3">
        <dgm:presLayoutVars>
          <dgm:bulletEnabled val="1"/>
        </dgm:presLayoutVars>
      </dgm:prSet>
      <dgm:spPr/>
    </dgm:pt>
    <dgm:pt modelId="{6697FBE4-4FFF-1540-BBDE-A791940DAB19}" type="pres">
      <dgm:prSet presAssocID="{A42AE5B7-7C12-6749-ABF7-55A57622072A}" presName="space" presStyleCnt="0"/>
      <dgm:spPr/>
    </dgm:pt>
    <dgm:pt modelId="{6CCD2B2A-2113-DC40-A15E-2579775D05E1}" type="pres">
      <dgm:prSet presAssocID="{01FFB9A5-BBDA-AA47-9B7C-9ABF0AC81CD3}" presName="Name5" presStyleLbl="vennNode1" presStyleIdx="2" presStyleCnt="3">
        <dgm:presLayoutVars>
          <dgm:bulletEnabled val="1"/>
        </dgm:presLayoutVars>
      </dgm:prSet>
      <dgm:spPr/>
    </dgm:pt>
  </dgm:ptLst>
  <dgm:cxnLst>
    <dgm:cxn modelId="{73CE0A1B-2379-CC41-A6B7-BEEADE8A4B35}" srcId="{3A323312-FA86-994C-9255-E847912845B1}" destId="{89B3D1FC-9265-1745-82F7-FC10D68C95D8}" srcOrd="0" destOrd="0" parTransId="{2DE59032-1E53-C94C-8D42-C7E80886ECDD}" sibTransId="{B9FDF645-94C5-0F4C-B8AB-69FB39A32D29}"/>
    <dgm:cxn modelId="{0DC5091C-304E-8F4B-9554-29031F47E3EF}" srcId="{3A323312-FA86-994C-9255-E847912845B1}" destId="{01FFB9A5-BBDA-AA47-9B7C-9ABF0AC81CD3}" srcOrd="2" destOrd="0" parTransId="{090E56EC-94A2-1543-9067-8CB5694CCBA7}" sibTransId="{75E1AF13-453F-FE43-A94B-04609EFFE756}"/>
    <dgm:cxn modelId="{572D9348-5EE3-FE48-B984-E951042DBF1F}" type="presOf" srcId="{AC0DA5AB-7AD2-C140-B2C2-378DCFCB90D2}" destId="{C8DB8CDE-8DD6-8F4A-9892-EFCC84B507D4}" srcOrd="0" destOrd="0" presId="urn:microsoft.com/office/officeart/2005/8/layout/venn3"/>
    <dgm:cxn modelId="{0B601458-D79D-1E42-BD96-860423F4AFD4}" type="presOf" srcId="{3A323312-FA86-994C-9255-E847912845B1}" destId="{9E33A0C0-CB11-9248-866F-1B28B15A9AB4}" srcOrd="0" destOrd="0" presId="urn:microsoft.com/office/officeart/2005/8/layout/venn3"/>
    <dgm:cxn modelId="{AD619E74-16A3-8D40-84E1-B369BE3749D3}" type="presOf" srcId="{89B3D1FC-9265-1745-82F7-FC10D68C95D8}" destId="{665D7289-11B6-4645-85CA-5B6D43384CEC}" srcOrd="0" destOrd="0" presId="urn:microsoft.com/office/officeart/2005/8/layout/venn3"/>
    <dgm:cxn modelId="{4F510B80-2EB5-A549-9EA2-46CD5DFD2AA6}" srcId="{3A323312-FA86-994C-9255-E847912845B1}" destId="{AC0DA5AB-7AD2-C140-B2C2-378DCFCB90D2}" srcOrd="1" destOrd="0" parTransId="{A486E33B-2988-224F-A1E3-583B8F053C74}" sibTransId="{A42AE5B7-7C12-6749-ABF7-55A57622072A}"/>
    <dgm:cxn modelId="{ACE4CFBA-3F2C-0B4B-B8C7-A7CE51368838}" type="presOf" srcId="{01FFB9A5-BBDA-AA47-9B7C-9ABF0AC81CD3}" destId="{6CCD2B2A-2113-DC40-A15E-2579775D05E1}" srcOrd="0" destOrd="0" presId="urn:microsoft.com/office/officeart/2005/8/layout/venn3"/>
    <dgm:cxn modelId="{01101F71-0080-C445-B2B8-EC84F477D041}" type="presParOf" srcId="{9E33A0C0-CB11-9248-866F-1B28B15A9AB4}" destId="{665D7289-11B6-4645-85CA-5B6D43384CEC}" srcOrd="0" destOrd="0" presId="urn:microsoft.com/office/officeart/2005/8/layout/venn3"/>
    <dgm:cxn modelId="{46617C65-7F32-0646-8C66-018A99B6DD2B}" type="presParOf" srcId="{9E33A0C0-CB11-9248-866F-1B28B15A9AB4}" destId="{9159F059-42FA-1146-B40A-9B057C4995C7}" srcOrd="1" destOrd="0" presId="urn:microsoft.com/office/officeart/2005/8/layout/venn3"/>
    <dgm:cxn modelId="{F0CC0040-ED23-464F-A5BC-2CAB4EB8ECBC}" type="presParOf" srcId="{9E33A0C0-CB11-9248-866F-1B28B15A9AB4}" destId="{C8DB8CDE-8DD6-8F4A-9892-EFCC84B507D4}" srcOrd="2" destOrd="0" presId="urn:microsoft.com/office/officeart/2005/8/layout/venn3"/>
    <dgm:cxn modelId="{A6263AC5-CED9-1448-9C79-D812F136EFF0}" type="presParOf" srcId="{9E33A0C0-CB11-9248-866F-1B28B15A9AB4}" destId="{6697FBE4-4FFF-1540-BBDE-A791940DAB19}" srcOrd="3" destOrd="0" presId="urn:microsoft.com/office/officeart/2005/8/layout/venn3"/>
    <dgm:cxn modelId="{517FBF70-94D6-FA49-AD6A-2A27B5D6B286}" type="presParOf" srcId="{9E33A0C0-CB11-9248-866F-1B28B15A9AB4}" destId="{6CCD2B2A-2113-DC40-A15E-2579775D05E1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D7289-11B6-4645-85CA-5B6D43384CEC}">
      <dsp:nvSpPr>
        <dsp:cNvPr id="0" name=""/>
        <dsp:cNvSpPr/>
      </dsp:nvSpPr>
      <dsp:spPr>
        <a:xfrm>
          <a:off x="600414" y="744"/>
          <a:ext cx="1874810" cy="187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3177" tIns="16510" rIns="103177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b="1" kern="1200" dirty="0"/>
            <a:t>Modelo de negocio</a:t>
          </a:r>
        </a:p>
      </dsp:txBody>
      <dsp:txXfrm>
        <a:off x="874974" y="275304"/>
        <a:ext cx="1325690" cy="1325690"/>
      </dsp:txXfrm>
    </dsp:sp>
    <dsp:sp modelId="{C8DB8CDE-8DD6-8F4A-9892-EFCC84B507D4}">
      <dsp:nvSpPr>
        <dsp:cNvPr id="0" name=""/>
        <dsp:cNvSpPr/>
      </dsp:nvSpPr>
      <dsp:spPr>
        <a:xfrm>
          <a:off x="2100262" y="744"/>
          <a:ext cx="1874810" cy="187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3177" tIns="16510" rIns="103177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b="1" kern="1200" dirty="0"/>
            <a:t>Naturaleza de las operaciones</a:t>
          </a:r>
        </a:p>
      </dsp:txBody>
      <dsp:txXfrm>
        <a:off x="2374822" y="275304"/>
        <a:ext cx="1325690" cy="1325690"/>
      </dsp:txXfrm>
    </dsp:sp>
    <dsp:sp modelId="{6CCD2B2A-2113-DC40-A15E-2579775D05E1}">
      <dsp:nvSpPr>
        <dsp:cNvPr id="0" name=""/>
        <dsp:cNvSpPr/>
      </dsp:nvSpPr>
      <dsp:spPr>
        <a:xfrm>
          <a:off x="3600111" y="744"/>
          <a:ext cx="1874810" cy="187481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03177" tIns="16510" rIns="103177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MX" sz="1300" b="1" kern="1200" dirty="0"/>
            <a:t>Cumplimiento de requisitos formales</a:t>
          </a:r>
        </a:p>
      </dsp:txBody>
      <dsp:txXfrm>
        <a:off x="3874671" y="275304"/>
        <a:ext cx="1325690" cy="1325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69F1E-DBE2-0640-AF7F-84BEB3DB2944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EAF3A1-E85E-4140-9FAF-E692DB0CECD5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435630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EAF3A1-E85E-4140-9FAF-E692DB0CECD5}" type="slidenum">
              <a:rPr lang="es-ES_tradnl" smtClean="0"/>
              <a:t>6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003383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151FF1-A9AF-84E6-014F-8D0F3B379A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580ECC5-058C-424F-D474-00F761C724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MX"/>
              <a:t>Haz clic para editar el estilo de subtítulo del patrón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09583F-9962-02CD-44A2-BB93DB20F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E7AE3E5-FEC1-C043-C0AF-F6CA094C8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DBEBB78-AB52-F598-DFFF-0D1D19F86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709343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26A40E2-C565-29F6-8657-1353BC4BE6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B86ADBA-249D-7753-489F-E15947E251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811503B5-B510-4A20-47AF-DDB13D01CB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32BE641-1F0F-C074-E60C-F0D1B6497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CF553F4-9F75-F763-576E-BFC44A325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D142FC20-8261-5D21-3DF9-A4A088E652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285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0AF691E-10FF-9796-B344-D0BEA8403D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6E5446A-789E-2612-D486-9C369108F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831345B-8D8B-0AF9-DD9A-89F4445D6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E048BE9-7439-D4D5-9EBE-E7C0FCB52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4341797-5D31-CF93-99E0-DF16BE0D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37117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D45921-6D0B-6984-AC2E-2E04EBFB3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599A32B-6CAB-FEF7-8F45-D27BA5AB6D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53426B6-B147-8F80-BAA4-B99A2470BA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57F1841-3F19-40E6-529B-B6F5CC6EDA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1135FC7-5C0A-251F-6D5E-9A2708755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12EE84C-80D6-3E16-F845-FE2283AC81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1663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2C8FDF-6F9A-6C7E-0E19-34586EEB6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539D8E8-E2BA-AEE0-4B90-EF1BE3957B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560DCBC-0134-D665-9895-B3DC8C34FA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1A600B-7EED-D738-9797-CED4AF351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7B711B-9983-6A27-1D0D-7FE1501FA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71828C6C-A2D0-DDC1-5D66-DB7056E89A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5534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25A65B-B7D8-D133-D330-80381E14E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84E133-D3A3-3C44-A753-D17C7C81BF5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50FC01C-FEDC-2114-A5DF-1BBB8463D4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35FE8B0-6971-07DC-D272-A72DAE4D8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03AC9312-C830-76F6-08F0-CDA2FBD4B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F40E9D6-9083-AD07-B5F6-1F388DA02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9C918461-50EE-680C-27B1-CCFFBB76944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677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B3F49D-F374-3815-11ED-95EFD5E11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7476897" cy="1325563"/>
          </a:xfrm>
        </p:spPr>
        <p:txBody>
          <a:bodyPr/>
          <a:lstStyle/>
          <a:p>
            <a:r>
              <a:rPr lang="es-MX" dirty="0"/>
              <a:t>Haz clic para modificar el estilo de título del patrón</a:t>
            </a:r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C45E71D-66D8-F95E-DA38-D80261B0DD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4CA9287-FD04-5A3A-03B4-5ACEF5353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B21B550-86D4-22DE-821E-8C6F9FE11D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A757120A-CE3C-9C50-FDCD-878930B24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7EF4004-FB87-0162-CC16-9E76882A6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172E455B-B73D-614A-AD40-675153EC9A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89342225-C447-020B-8658-779BE5142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3879AE75-D110-A999-903B-374B4555A2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928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B03873A-0812-A38E-DAC5-C5D795F565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905C05-9E27-63C6-245A-F7A73C94C3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BDD598E-BCE7-BD61-8EC8-360234218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73D5A7A-E2C2-2F71-6240-C2B8FBC58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501AF06-9CC4-6FDF-9202-8FA11A75C11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86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22A17141-201D-E797-9C7C-44CA57A3C9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DA0D9D53-C2CF-7A9F-4079-55EDC2BBA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BB65B1C-7ECC-7541-9213-0B13EB530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7A75741-DCE2-A994-3124-FD7DDC19F24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484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4A6DEC-8AFA-32D0-0A95-5D187419CA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A2FED71-F801-BC42-C397-8BF0026487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5A3D61D-BF14-8F0F-8949-6BA7693209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6DD372B-B731-0CF4-3D12-5E13EA4C95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BB56D24-4BF4-FA2A-E973-9474FB48D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4FB8722-3189-FF79-53FA-8C0959F7F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BBB0E992-F85E-B4A0-3C74-048DB543CE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0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56F349-C45F-0666-775E-060A97992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MX"/>
              <a:t>Haz clic para modificar el estilo de título del patrón</a:t>
            </a:r>
            <a:endParaRPr lang="es-ES_tradn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C56844A2-6C04-4459-6D7F-9E6E88BA5F6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_tradnl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17E645F-7A05-B256-D87B-89B288E935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MX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664619F-E59A-A348-ACEE-BC59AA87F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796CD0E7-939A-F9B4-12CC-0ED8A0A59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37865AC-ED3C-E031-71FC-7916FB013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8091E5CF-B454-AB17-4461-7DF103209BB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6247" t="34610" r="15406" b="29365"/>
          <a:stretch/>
        </p:blipFill>
        <p:spPr>
          <a:xfrm>
            <a:off x="8316685" y="149083"/>
            <a:ext cx="3730171" cy="76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942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3CA1D950-E1BD-56A0-C5A1-B7EE837CD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747848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dirty="0"/>
              <a:t>Haz clic para modificar el estilo de título del patrón</a:t>
            </a:r>
            <a:endParaRPr lang="es-ES_tradnl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91CA3B9-9481-CE21-3F54-605269CC89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/>
              <a:t>Haga clic para modificar los estilos de texto del patrón</a:t>
            </a:r>
          </a:p>
          <a:p>
            <a:pPr lvl="1"/>
            <a:r>
              <a:rPr lang="es-MX"/>
              <a:t>Segundo nivel</a:t>
            </a:r>
          </a:p>
          <a:p>
            <a:pPr lvl="2"/>
            <a:r>
              <a:rPr lang="es-MX"/>
              <a:t>Tercer nivel</a:t>
            </a:r>
          </a:p>
          <a:p>
            <a:pPr lvl="3"/>
            <a:r>
              <a:rPr lang="es-MX"/>
              <a:t>Cuarto nivel</a:t>
            </a:r>
          </a:p>
          <a:p>
            <a:pPr lvl="4"/>
            <a:r>
              <a:rPr lang="es-MX"/>
              <a:t>Quinto nivel</a:t>
            </a:r>
            <a:endParaRPr lang="es-ES_tradnl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1B797B4-34D9-659A-2E79-8EFF83B700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6B7919-6ECA-9A4D-AD9F-77490A743C4B}" type="datetimeFigureOut">
              <a:rPr lang="es-ES_tradnl" smtClean="0"/>
              <a:t>19/1/25</a:t>
            </a:fld>
            <a:endParaRPr lang="es-ES_tradnl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93732CC-20AA-E50A-2C17-1E35A1D055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s-ES_tradnl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9B5BDC45-D7C4-FC8D-ED14-C36D833B20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E4CC8A-C87E-DE45-A2B9-249C6EB672A0}" type="slidenum">
              <a:rPr lang="es-ES_tradnl" smtClean="0"/>
              <a:t>‹Nº›</a:t>
            </a:fld>
            <a:endParaRPr lang="es-ES_tradnl" dirty="0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230D0500-0E3B-6E55-2494-76F65ECA517D}"/>
              </a:ext>
            </a:extLst>
          </p:cNvPr>
          <p:cNvSpPr/>
          <p:nvPr userDrawn="1"/>
        </p:nvSpPr>
        <p:spPr>
          <a:xfrm>
            <a:off x="0" y="6589486"/>
            <a:ext cx="12192000" cy="268514"/>
          </a:xfrm>
          <a:prstGeom prst="rect">
            <a:avLst/>
          </a:prstGeom>
          <a:solidFill>
            <a:srgbClr val="E31A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14068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7" Type="http://schemas.openxmlformats.org/officeDocument/2006/relationships/image" Target="../media/image17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6.png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4786AC-E2ED-6C7A-95C6-3C42D7ED13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09133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s-ES_tradnl" b="1" dirty="0"/>
              <a:t>El precedente horizontal autovinculante</a:t>
            </a:r>
            <a:r>
              <a:rPr lang="es-ES_tradnl" dirty="0"/>
              <a:t>:</a:t>
            </a:r>
            <a:br>
              <a:rPr lang="es-ES_tradnl" dirty="0"/>
            </a:br>
            <a:r>
              <a:rPr lang="es-ES_tradnl" dirty="0"/>
              <a:t>Su impacto en materia tributaria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59A4F0D-29A6-9291-9352-2749DC2BA7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03199" y="5253039"/>
            <a:ext cx="9144000" cy="95794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s-ES_tradnl" b="1" dirty="0"/>
              <a:t>María Gracia Naranjo Ponce</a:t>
            </a:r>
          </a:p>
          <a:p>
            <a:pPr algn="l"/>
            <a:r>
              <a:rPr lang="es-ES_tradnl" sz="2000" i="1" dirty="0"/>
              <a:t>Universidad San Francisco de Quito (USFQ)</a:t>
            </a:r>
          </a:p>
          <a:p>
            <a:pPr algn="l"/>
            <a:r>
              <a:rPr lang="es-ES_tradnl" sz="2000" i="1" dirty="0"/>
              <a:t>Naranjo Martínez &amp; Subía (NMS)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9C34854-2403-BA5D-53C4-B196711C35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4033" y="77334"/>
            <a:ext cx="2083934" cy="2083934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3D0A3E64-6FE2-B8D2-1544-1A1EB42D32C1}"/>
              </a:ext>
            </a:extLst>
          </p:cNvPr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rgbClr val="E31A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923966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EBBC30-781C-8AA2-A428-14DF380266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3686779-6FFB-8C41-81DA-1646F398D7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_tradnl" sz="3200" b="1" dirty="0"/>
              <a:t>El precedente horizontal autovinculante:</a:t>
            </a:r>
            <a:br>
              <a:rPr lang="es-ES_tradnl" sz="3200" dirty="0"/>
            </a:br>
            <a:r>
              <a:rPr lang="es-ES_tradnl" sz="3200" dirty="0"/>
              <a:t>Aplicación en materia tributaria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40E3D41-21DF-A529-FC92-A85E805AD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38328"/>
            <a:ext cx="5157787" cy="823912"/>
          </a:xfrm>
        </p:spPr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Tribunales Distritales de lo Contencioso Tributario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7507E4C-7C23-F6D9-CBC0-27C692C4DB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662240"/>
            <a:ext cx="5157787" cy="26783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400" b="1" dirty="0"/>
              <a:t>Aplicación obligatoria de:</a:t>
            </a:r>
          </a:p>
          <a:p>
            <a:r>
              <a:rPr lang="es-ES_tradnl" sz="2400" dirty="0"/>
              <a:t>Precedentes de </a:t>
            </a:r>
            <a:r>
              <a:rPr lang="es-ES_tradnl" sz="2400" b="1" dirty="0"/>
              <a:t>triple reiteración</a:t>
            </a:r>
            <a:r>
              <a:rPr lang="es-ES_tradnl" sz="2400" dirty="0"/>
              <a:t> de la </a:t>
            </a:r>
            <a:r>
              <a:rPr lang="es-ES_tradnl" sz="2400" b="1" dirty="0"/>
              <a:t>CNJ.</a:t>
            </a:r>
            <a:endParaRPr lang="es-ES_tradnl" sz="2400" dirty="0"/>
          </a:p>
          <a:p>
            <a:r>
              <a:rPr lang="es-ES_tradnl" sz="2400" dirty="0"/>
              <a:t>Criterios contenidos en las sentencias de los </a:t>
            </a:r>
            <a:r>
              <a:rPr lang="es-ES_tradnl" sz="2400" b="1" dirty="0"/>
              <a:t>TDCT</a:t>
            </a:r>
            <a:r>
              <a:rPr lang="es-ES_tradnl" sz="2400" dirty="0"/>
              <a:t> con la misma conformación (mayoritaria).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06BE6A8-80AF-FDF0-BD0C-65F8092E5D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38328"/>
            <a:ext cx="5183188" cy="823912"/>
          </a:xfrm>
        </p:spPr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Corte Nacional de Justicia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737D1710-6728-8F85-5C86-FFAFF48F859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662240"/>
            <a:ext cx="5183188" cy="2678386"/>
          </a:xfrm>
        </p:spPr>
        <p:txBody>
          <a:bodyPr/>
          <a:lstStyle/>
          <a:p>
            <a:pPr marL="0" indent="0">
              <a:buNone/>
            </a:pPr>
            <a:r>
              <a:rPr lang="es-ES_tradnl" sz="2400" b="1" dirty="0"/>
              <a:t>Aplicación obligatoria de:</a:t>
            </a:r>
          </a:p>
          <a:p>
            <a:r>
              <a:rPr lang="es-ES_tradnl" sz="2400" dirty="0"/>
              <a:t>Precedentes de </a:t>
            </a:r>
            <a:r>
              <a:rPr lang="es-ES_tradnl" sz="2400" b="1" dirty="0"/>
              <a:t>triple reiteración</a:t>
            </a:r>
            <a:r>
              <a:rPr lang="es-ES_tradnl" sz="2400" dirty="0"/>
              <a:t> de la </a:t>
            </a:r>
            <a:r>
              <a:rPr lang="es-ES_tradnl" sz="2400" b="1" dirty="0"/>
              <a:t>CNJ</a:t>
            </a:r>
            <a:r>
              <a:rPr lang="es-ES_tradnl" sz="2400" dirty="0"/>
              <a:t>.</a:t>
            </a:r>
          </a:p>
          <a:p>
            <a:r>
              <a:rPr lang="es-ES_tradnl" sz="2400" dirty="0"/>
              <a:t>Criterios contenidos en las sentencias de los </a:t>
            </a:r>
            <a:r>
              <a:rPr lang="es-ES_tradnl" sz="2400" b="1" dirty="0"/>
              <a:t>tribunales con la misma conformación </a:t>
            </a:r>
            <a:r>
              <a:rPr lang="es-ES_tradnl" sz="2400" dirty="0"/>
              <a:t>(mayoritaria).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98B4FD9-CE25-C143-7F41-C61A2F30AEC0}"/>
              </a:ext>
            </a:extLst>
          </p:cNvPr>
          <p:cNvSpPr txBox="1"/>
          <p:nvPr/>
        </p:nvSpPr>
        <p:spPr>
          <a:xfrm>
            <a:off x="839788" y="5964483"/>
            <a:ext cx="6952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000" b="1" dirty="0">
                <a:solidFill>
                  <a:schemeClr val="accent1">
                    <a:lumMod val="75000"/>
                  </a:schemeClr>
                </a:solidFill>
                <a:sym typeface="Wingdings" pitchFamily="2" charset="2"/>
              </a:rPr>
              <a:t> ¿Certeza en la interpretación de las normas tributarias?</a:t>
            </a:r>
            <a:endParaRPr lang="es-ES_tradnl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7815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E52F0E-F6E6-9137-847B-74B76D20A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D6802-0456-7DFB-E39A-4147180DC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b="1" dirty="0"/>
              <a:t>Aplicación en materia tributaria:</a:t>
            </a:r>
            <a:br>
              <a:rPr lang="es-ES_tradnl" b="1" dirty="0"/>
            </a:br>
            <a:r>
              <a:rPr lang="es-ES_tradnl" dirty="0"/>
              <a:t>‘Similitud fáctica’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E72AA7-4E67-19A2-43CE-4E51C7FEF5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28120"/>
            <a:ext cx="10515600" cy="4357690"/>
          </a:xfrm>
        </p:spPr>
        <p:txBody>
          <a:bodyPr>
            <a:normAutofit/>
          </a:bodyPr>
          <a:lstStyle/>
          <a:p>
            <a:r>
              <a:rPr lang="es-EC" dirty="0"/>
              <a:t>Uno de los mayores retos es definir qué se considera una </a:t>
            </a:r>
            <a:r>
              <a:rPr lang="es-EC" b="1" dirty="0">
                <a:solidFill>
                  <a:srgbClr val="E31A22"/>
                </a:solidFill>
              </a:rPr>
              <a:t>situación fáctica idéntica </a:t>
            </a:r>
            <a:r>
              <a:rPr lang="es-EC" dirty="0"/>
              <a:t>en materia tributaria. </a:t>
            </a:r>
          </a:p>
          <a:p>
            <a:pPr marL="457200" lvl="1" indent="0">
              <a:buNone/>
            </a:pPr>
            <a:endParaRPr lang="es-EC" dirty="0"/>
          </a:p>
          <a:p>
            <a:pPr marL="457200" lvl="1" indent="0">
              <a:buNone/>
            </a:pPr>
            <a:endParaRPr lang="es-EC" dirty="0"/>
          </a:p>
          <a:p>
            <a:pPr marL="914400" lvl="1" indent="-457200">
              <a:buFont typeface="+mj-lt"/>
              <a:buAutoNum type="arabicPeriod"/>
            </a:pPr>
            <a:endParaRPr lang="es-EC" dirty="0"/>
          </a:p>
          <a:p>
            <a:pPr marL="457200" lvl="1" indent="0">
              <a:buNone/>
            </a:pPr>
            <a:endParaRPr lang="es-EC" dirty="0"/>
          </a:p>
          <a:p>
            <a:pPr marL="457200" lvl="1" indent="0">
              <a:buNone/>
            </a:pPr>
            <a:endParaRPr lang="es-EC" dirty="0"/>
          </a:p>
          <a:p>
            <a:r>
              <a:rPr lang="es-EC" dirty="0"/>
              <a:t>¿Realmente es posible aplicar precedentes horizontales de manera uniforme en este campo?</a:t>
            </a:r>
            <a:endParaRPr lang="es-EC" b="1" dirty="0">
              <a:solidFill>
                <a:srgbClr val="E31A22"/>
              </a:solidFill>
            </a:endParaRPr>
          </a:p>
          <a:p>
            <a:pPr lvl="1"/>
            <a:r>
              <a:rPr lang="es-EC" sz="1900" dirty="0">
                <a:solidFill>
                  <a:schemeClr val="bg1">
                    <a:lumMod val="50000"/>
                  </a:schemeClr>
                </a:solidFill>
              </a:rPr>
              <a:t>A esto se le suma el desafío que presenta el constante cambio de las normas tributarias, que puede generar que los precedentes queden rápidamente desactualizados.</a:t>
            </a:r>
          </a:p>
        </p:txBody>
      </p:sp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DCFA99CF-880F-F845-14DB-BCC0F33731E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61892596"/>
              </p:ext>
            </p:extLst>
          </p:nvPr>
        </p:nvGraphicFramePr>
        <p:xfrm>
          <a:off x="3058332" y="2960176"/>
          <a:ext cx="6075336" cy="18762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8242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6048BA-FA0C-C7EF-6719-4EA880CD9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Conclusiones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D4450DD-A80E-9A62-0DDD-F56DA2BEA4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278" y="1840615"/>
            <a:ext cx="10989040" cy="44402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C" dirty="0"/>
              <a:t>El </a:t>
            </a:r>
            <a:r>
              <a:rPr lang="es-EC" b="1" dirty="0">
                <a:solidFill>
                  <a:srgbClr val="E31A22"/>
                </a:solidFill>
              </a:rPr>
              <a:t>precedente horizontal autovinculante </a:t>
            </a:r>
            <a:r>
              <a:rPr lang="es-EC" dirty="0"/>
              <a:t>obliga a los jueces a ser coherentes en decisiones sobre casos similares.</a:t>
            </a:r>
          </a:p>
          <a:p>
            <a:pPr lvl="2"/>
            <a:r>
              <a:rPr lang="es-EC" sz="2300" dirty="0"/>
              <a:t>Es relevante en sistemas donde la jurisprudencia no tiene fuerza obligatoria.</a:t>
            </a:r>
          </a:p>
          <a:p>
            <a:pPr lvl="2"/>
            <a:endParaRPr lang="es-EC" sz="2300" dirty="0"/>
          </a:p>
          <a:p>
            <a:pPr marL="514350" indent="-514350">
              <a:buFont typeface="+mj-lt"/>
              <a:buAutoNum type="arabicPeriod"/>
            </a:pPr>
            <a:r>
              <a:rPr lang="es-EC" dirty="0"/>
              <a:t>En materia tributaria, la jurisprudencia tiene un rol interpretativo importante.</a:t>
            </a:r>
          </a:p>
          <a:p>
            <a:pPr lvl="2"/>
            <a:r>
              <a:rPr lang="es-EC" sz="2300" dirty="0"/>
              <a:t>El </a:t>
            </a:r>
            <a:r>
              <a:rPr lang="es-EC" sz="2300" b="1" dirty="0"/>
              <a:t>precedente horizontal autovinculante </a:t>
            </a:r>
            <a:r>
              <a:rPr lang="es-EC" sz="2300" dirty="0"/>
              <a:t>promueve la </a:t>
            </a:r>
            <a:r>
              <a:rPr lang="es-EC" sz="2300" b="1" dirty="0">
                <a:solidFill>
                  <a:srgbClr val="E31A22"/>
                </a:solidFill>
              </a:rPr>
              <a:t>coherencia</a:t>
            </a:r>
            <a:r>
              <a:rPr lang="es-EC" sz="2300" dirty="0"/>
              <a:t> entre los mismos jueces, pero </a:t>
            </a:r>
            <a:r>
              <a:rPr lang="es-EC" sz="2300" b="1" u="sng" dirty="0">
                <a:solidFill>
                  <a:srgbClr val="E31A22"/>
                </a:solidFill>
              </a:rPr>
              <a:t>no necesariamente</a:t>
            </a:r>
            <a:r>
              <a:rPr lang="es-EC" sz="2300" dirty="0"/>
              <a:t> asegura </a:t>
            </a:r>
            <a:r>
              <a:rPr lang="es-EC" sz="2300" b="1" dirty="0">
                <a:solidFill>
                  <a:srgbClr val="E31A22"/>
                </a:solidFill>
              </a:rPr>
              <a:t>uniformidad</a:t>
            </a:r>
            <a:r>
              <a:rPr lang="es-EC" sz="2300" dirty="0"/>
              <a:t> en la aplicación e interpretación de las normas.</a:t>
            </a:r>
          </a:p>
          <a:p>
            <a:pPr lvl="2"/>
            <a:r>
              <a:rPr lang="es-EC" sz="2300" dirty="0"/>
              <a:t>Para alegar la inobservancia de un precedente, debe demostrarse la infracción de una </a:t>
            </a:r>
            <a:r>
              <a:rPr lang="es-EC" sz="2300" b="1" dirty="0"/>
              <a:t>regla de precedente</a:t>
            </a:r>
            <a:r>
              <a:rPr lang="es-EC" sz="2300" dirty="0"/>
              <a:t>, no cualquier razonamiento.</a:t>
            </a:r>
            <a:endParaRPr lang="es-ES_tradnl" sz="2300" dirty="0"/>
          </a:p>
        </p:txBody>
      </p:sp>
    </p:spTree>
    <p:extLst>
      <p:ext uri="{BB962C8B-B14F-4D97-AF65-F5344CB8AC3E}">
        <p14:creationId xmlns:p14="http://schemas.microsoft.com/office/powerpoint/2010/main" val="1974236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A73B20-49F7-B347-6CE1-72F6A68C3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579" y="97692"/>
            <a:ext cx="10201594" cy="1325563"/>
          </a:xfrm>
        </p:spPr>
        <p:txBody>
          <a:bodyPr/>
          <a:lstStyle/>
          <a:p>
            <a:r>
              <a:rPr lang="es-ES_tradnl" b="1" dirty="0"/>
              <a:t>Antecedente:</a:t>
            </a:r>
            <a:br>
              <a:rPr lang="es-ES_tradnl" b="1" dirty="0"/>
            </a:br>
            <a:r>
              <a:rPr lang="es-ES_tradnl" dirty="0"/>
              <a:t>La regulación tributaria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49E9C0-CB41-2008-93A5-DD7E234BB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823" y="1374926"/>
            <a:ext cx="6193960" cy="823912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E31A22"/>
                </a:solidFill>
              </a:rPr>
              <a:t>Ecuador (y países de tradición civilista)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68CB770C-AF70-4502-21FF-72D4BFFB74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92892" y="1135717"/>
            <a:ext cx="5008803" cy="1081820"/>
          </a:xfrm>
        </p:spPr>
        <p:txBody>
          <a:bodyPr/>
          <a:lstStyle/>
          <a:p>
            <a:pPr algn="ctr"/>
            <a:r>
              <a:rPr lang="es-ES_tradnl" dirty="0">
                <a:solidFill>
                  <a:srgbClr val="E31A22"/>
                </a:solidFill>
              </a:rPr>
              <a:t>Países de tradición anglosajona</a:t>
            </a:r>
          </a:p>
        </p:txBody>
      </p:sp>
      <p:sp>
        <p:nvSpPr>
          <p:cNvPr id="14" name="Marcador de texto 4">
            <a:extLst>
              <a:ext uri="{FF2B5EF4-FFF2-40B4-BE49-F238E27FC236}">
                <a16:creationId xmlns:a16="http://schemas.microsoft.com/office/drawing/2014/main" id="{7284A530-C732-7921-3B3F-2DFC650DAF96}"/>
              </a:ext>
            </a:extLst>
          </p:cNvPr>
          <p:cNvSpPr txBox="1">
            <a:spLocks/>
          </p:cNvSpPr>
          <p:nvPr/>
        </p:nvSpPr>
        <p:spPr>
          <a:xfrm>
            <a:off x="661213" y="2333647"/>
            <a:ext cx="2385501" cy="37735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dirty="0"/>
              <a:t>El Código Tributario</a:t>
            </a:r>
          </a:p>
        </p:txBody>
      </p:sp>
      <p:pic>
        <p:nvPicPr>
          <p:cNvPr id="15" name="Marcador de contenido 2">
            <a:extLst>
              <a:ext uri="{FF2B5EF4-FFF2-40B4-BE49-F238E27FC236}">
                <a16:creationId xmlns:a16="http://schemas.microsoft.com/office/drawing/2014/main" id="{1C1490EE-B6C5-BBE8-F3ED-5D1122D837C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59094" y="2700489"/>
            <a:ext cx="2603717" cy="3684588"/>
          </a:xfrm>
          <a:ln>
            <a:solidFill>
              <a:schemeClr val="tx1"/>
            </a:solidFill>
          </a:ln>
        </p:spPr>
      </p:pic>
      <p:sp>
        <p:nvSpPr>
          <p:cNvPr id="16" name="Marcador de texto 6">
            <a:extLst>
              <a:ext uri="{FF2B5EF4-FFF2-40B4-BE49-F238E27FC236}">
                <a16:creationId xmlns:a16="http://schemas.microsoft.com/office/drawing/2014/main" id="{F0916A99-23F6-C2EC-6B29-130B95ED6862}"/>
              </a:ext>
            </a:extLst>
          </p:cNvPr>
          <p:cNvSpPr txBox="1">
            <a:spLocks/>
          </p:cNvSpPr>
          <p:nvPr/>
        </p:nvSpPr>
        <p:spPr>
          <a:xfrm>
            <a:off x="3458322" y="2323999"/>
            <a:ext cx="1818768" cy="37735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dirty="0"/>
              <a:t>La LRTI</a:t>
            </a:r>
          </a:p>
        </p:txBody>
      </p:sp>
      <p:pic>
        <p:nvPicPr>
          <p:cNvPr id="17" name="Marcador de contenido 9">
            <a:extLst>
              <a:ext uri="{FF2B5EF4-FFF2-40B4-BE49-F238E27FC236}">
                <a16:creationId xmlns:a16="http://schemas.microsoft.com/office/drawing/2014/main" id="{A717CCAF-F99A-6214-FA52-AFBE7379A1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462" y="2690841"/>
            <a:ext cx="2603717" cy="36845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D62963FD-EA7E-412C-3EA4-5D037B0D9F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457" y="2327655"/>
            <a:ext cx="4593672" cy="404777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68541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4F4503-220A-D30A-1832-9A26A15090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El precedente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674D5F4-E895-993B-AAD6-E4BD47AF45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1103"/>
            <a:ext cx="10647219" cy="4553238"/>
          </a:xfrm>
        </p:spPr>
        <p:txBody>
          <a:bodyPr>
            <a:normAutofit/>
          </a:bodyPr>
          <a:lstStyle/>
          <a:p>
            <a:r>
              <a:rPr lang="es-EC" b="1">
                <a:solidFill>
                  <a:srgbClr val="E31A22"/>
                </a:solidFill>
                <a:effectLst/>
                <a:latin typeface=".AppleSystemUIFont"/>
              </a:rPr>
              <a:t>Definición:</a:t>
            </a:r>
            <a:endParaRPr lang="es-EC">
              <a:solidFill>
                <a:srgbClr val="E31A22"/>
              </a:solidFill>
              <a:effectLst/>
              <a:latin typeface=".AppleSystemUIFont"/>
            </a:endParaRPr>
          </a:p>
          <a:p>
            <a:pPr lvl="1"/>
            <a:r>
              <a:rPr lang="es-EC">
                <a:solidFill>
                  <a:srgbClr val="0E0E0E"/>
                </a:solidFill>
                <a:effectLst/>
                <a:latin typeface=".AppleSystemUIFont"/>
              </a:rPr>
              <a:t>Decisión judicial que sirve como guía para resolver casos similares futuros.</a:t>
            </a:r>
          </a:p>
          <a:p>
            <a:pPr lvl="1"/>
            <a:r>
              <a:rPr lang="es-EC">
                <a:solidFill>
                  <a:srgbClr val="0E0E0E"/>
                </a:solidFill>
                <a:latin typeface=".AppleSystemUIFont"/>
              </a:rPr>
              <a:t>Su</a:t>
            </a:r>
            <a:r>
              <a:rPr lang="es-EC">
                <a:solidFill>
                  <a:srgbClr val="0E0E0E"/>
                </a:solidFill>
                <a:effectLst/>
                <a:latin typeface=".AppleSystemUIFont"/>
              </a:rPr>
              <a:t> </a:t>
            </a:r>
            <a:r>
              <a:rPr lang="es-EC" i="1">
                <a:solidFill>
                  <a:srgbClr val="0E0E0E"/>
                </a:solidFill>
                <a:effectLst/>
                <a:latin typeface=".AppleSystemUIFont"/>
              </a:rPr>
              <a:t>ratio decidendi</a:t>
            </a:r>
            <a:r>
              <a:rPr lang="es-EC" i="1">
                <a:solidFill>
                  <a:srgbClr val="0E0E0E"/>
                </a:solidFill>
                <a:latin typeface=".AppleSystemUIFont"/>
              </a:rPr>
              <a:t> </a:t>
            </a:r>
            <a:r>
              <a:rPr lang="es-EC" b="1" u="sng">
                <a:solidFill>
                  <a:srgbClr val="0E0E0E"/>
                </a:solidFill>
                <a:effectLst/>
                <a:latin typeface=".AppleSystemUIFont"/>
              </a:rPr>
              <a:t>puede</a:t>
            </a:r>
            <a:r>
              <a:rPr lang="es-EC">
                <a:solidFill>
                  <a:srgbClr val="0E0E0E"/>
                </a:solidFill>
                <a:effectLst/>
                <a:latin typeface=".AppleSystemUIFont"/>
              </a:rPr>
              <a:t> tener fuerza obligatoria para otros jueces/tribunales.</a:t>
            </a:r>
          </a:p>
          <a:p>
            <a:pPr lvl="1"/>
            <a:endParaRPr lang="es-EC">
              <a:solidFill>
                <a:srgbClr val="0E0E0E"/>
              </a:solidFill>
              <a:effectLst/>
              <a:latin typeface=".AppleSystemUIFont"/>
            </a:endParaRPr>
          </a:p>
          <a:p>
            <a:r>
              <a:rPr lang="es-EC" b="1">
                <a:solidFill>
                  <a:srgbClr val="E31A22"/>
                </a:solidFill>
                <a:effectLst/>
                <a:latin typeface=".AppleSystemUIFont"/>
              </a:rPr>
              <a:t>Aplicación en el Ecuador:</a:t>
            </a:r>
            <a:endParaRPr lang="es-EC">
              <a:solidFill>
                <a:srgbClr val="E31A22"/>
              </a:solidFill>
              <a:effectLst/>
              <a:latin typeface=".AppleSystemUIFont"/>
            </a:endParaRPr>
          </a:p>
          <a:p>
            <a:pPr lvl="1"/>
            <a:r>
              <a:rPr lang="es-EC" b="1">
                <a:solidFill>
                  <a:srgbClr val="E31A22"/>
                </a:solidFill>
                <a:effectLst/>
                <a:latin typeface=".AppleSystemUIFont"/>
              </a:rPr>
              <a:t>Regla general</a:t>
            </a:r>
            <a:r>
              <a:rPr lang="es-EC">
                <a:solidFill>
                  <a:srgbClr val="E31A22"/>
                </a:solidFill>
                <a:effectLst/>
                <a:latin typeface=".AppleSystemUIFont"/>
              </a:rPr>
              <a:t>: </a:t>
            </a:r>
            <a:r>
              <a:rPr lang="es-EC">
                <a:solidFill>
                  <a:srgbClr val="0E0E0E"/>
                </a:solidFill>
                <a:effectLst/>
                <a:latin typeface=".AppleSystemUIFont"/>
              </a:rPr>
              <a:t>las sentencias tienen efecto </a:t>
            </a:r>
            <a:r>
              <a:rPr lang="es-EC" i="1">
                <a:solidFill>
                  <a:srgbClr val="0E0E0E"/>
                </a:solidFill>
                <a:effectLst/>
                <a:latin typeface=".AppleSystemUIFont"/>
              </a:rPr>
              <a:t>inter partes</a:t>
            </a:r>
            <a:r>
              <a:rPr lang="es-EC" i="1">
                <a:solidFill>
                  <a:srgbClr val="0E0E0E"/>
                </a:solidFill>
                <a:latin typeface=".AppleSystemUIFont"/>
              </a:rPr>
              <a:t> </a:t>
            </a:r>
            <a:r>
              <a:rPr lang="es-EC">
                <a:solidFill>
                  <a:srgbClr val="0E0E0E"/>
                </a:solidFill>
                <a:latin typeface=".AppleSystemUIFont"/>
              </a:rPr>
              <a:t>(Art. 3 CC)</a:t>
            </a:r>
            <a:endParaRPr lang="es-EC">
              <a:solidFill>
                <a:srgbClr val="0E0E0E"/>
              </a:solidFill>
              <a:effectLst/>
              <a:latin typeface=".AppleSystemUIFont"/>
            </a:endParaRPr>
          </a:p>
          <a:p>
            <a:pPr lvl="2"/>
            <a:r>
              <a:rPr lang="es-EC">
                <a:solidFill>
                  <a:srgbClr val="0E0E0E"/>
                </a:solidFill>
                <a:effectLst/>
                <a:latin typeface=".AppleSystemUIFont"/>
              </a:rPr>
              <a:t>Solo el legislador puede interpretar la ley de forma obligatoria. Las sentencias obligan únicamente en las causas en las que se pronuncian.</a:t>
            </a:r>
          </a:p>
          <a:p>
            <a:pPr lvl="1"/>
            <a:r>
              <a:rPr lang="es-EC" b="1">
                <a:solidFill>
                  <a:srgbClr val="E31A22"/>
                </a:solidFill>
                <a:latin typeface=".AppleSystemUIFont"/>
              </a:rPr>
              <a:t>Excepción:</a:t>
            </a:r>
            <a:r>
              <a:rPr lang="es-EC">
                <a:solidFill>
                  <a:srgbClr val="E31A22"/>
                </a:solidFill>
                <a:latin typeface=".AppleSystemUIFont"/>
              </a:rPr>
              <a:t> </a:t>
            </a:r>
            <a:r>
              <a:rPr lang="es-EC">
                <a:solidFill>
                  <a:srgbClr val="0E0E0E"/>
                </a:solidFill>
                <a:latin typeface=".AppleSystemUIFont"/>
              </a:rPr>
              <a:t>las sentencias de la Corte Constitucional y de la Corte Nacional de Justicia tienen efectos vinculantes, </a:t>
            </a:r>
            <a:r>
              <a:rPr lang="es-EC" i="1">
                <a:solidFill>
                  <a:srgbClr val="0E0E0E"/>
                </a:solidFill>
                <a:latin typeface=".AppleSystemUIFont"/>
              </a:rPr>
              <a:t>erga omnes, </a:t>
            </a:r>
            <a:r>
              <a:rPr lang="es-EC">
                <a:solidFill>
                  <a:srgbClr val="0E0E0E"/>
                </a:solidFill>
                <a:latin typeface=".AppleSystemUIFont"/>
              </a:rPr>
              <a:t>en casos específicos.</a:t>
            </a:r>
          </a:p>
          <a:p>
            <a:pPr lvl="1"/>
            <a:endParaRPr lang="es-EC">
              <a:solidFill>
                <a:srgbClr val="0E0E0E"/>
              </a:solidFill>
              <a:latin typeface=".AppleSystemUIFont"/>
            </a:endParaRPr>
          </a:p>
          <a:p>
            <a:pPr lvl="1"/>
            <a:endParaRPr lang="es-EC" b="1">
              <a:solidFill>
                <a:srgbClr val="0E0E0E"/>
              </a:solidFill>
              <a:latin typeface=".AppleSystemUIFont"/>
            </a:endParaRPr>
          </a:p>
          <a:p>
            <a:pPr lvl="2"/>
            <a:endParaRPr lang="es-EC">
              <a:solidFill>
                <a:srgbClr val="0E0E0E"/>
              </a:solidFill>
              <a:effectLst/>
              <a:latin typeface=".AppleSystemUIFont"/>
            </a:endParaRPr>
          </a:p>
        </p:txBody>
      </p:sp>
    </p:spTree>
    <p:extLst>
      <p:ext uri="{BB962C8B-B14F-4D97-AF65-F5344CB8AC3E}">
        <p14:creationId xmlns:p14="http://schemas.microsoft.com/office/powerpoint/2010/main" val="4034001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96344F6-FA72-0D56-85C8-C662509F8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La pregunta: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7311EB6-4C6B-1B39-FC23-C54EB708AA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09799"/>
            <a:ext cx="10515600" cy="167640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s-ES_tradnl" sz="3600" b="1" dirty="0"/>
              <a:t>¿Cómo garantizar la </a:t>
            </a:r>
            <a:r>
              <a:rPr lang="es-ES_tradnl" sz="3600" b="1" dirty="0">
                <a:solidFill>
                  <a:srgbClr val="E31A22"/>
                </a:solidFill>
              </a:rPr>
              <a:t>seguridad jurídica </a:t>
            </a:r>
            <a:r>
              <a:rPr lang="es-ES_tradnl" sz="3600" b="1" dirty="0"/>
              <a:t>y la </a:t>
            </a:r>
            <a:r>
              <a:rPr lang="es-ES_tradnl" sz="3600" b="1" dirty="0">
                <a:solidFill>
                  <a:srgbClr val="E31A22"/>
                </a:solidFill>
              </a:rPr>
              <a:t>uniformidad</a:t>
            </a:r>
            <a:r>
              <a:rPr lang="es-ES_tradnl" sz="3600" b="1" dirty="0"/>
              <a:t> en la justicia si las sentencias no son vinculantes para casos futuros?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5F2FE410-DB32-39A9-F823-3EB75C1447C7}"/>
              </a:ext>
            </a:extLst>
          </p:cNvPr>
          <p:cNvSpPr txBox="1"/>
          <p:nvPr/>
        </p:nvSpPr>
        <p:spPr>
          <a:xfrm>
            <a:off x="838200" y="4333080"/>
            <a:ext cx="496251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2400" b="1" dirty="0"/>
              <a:t>Corte Constitucional, sentencias: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1035-12-EP/20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3059-19-EP/24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2815-19-EP/24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2400" dirty="0"/>
              <a:t>1418-20-EP/24</a:t>
            </a:r>
          </a:p>
        </p:txBody>
      </p:sp>
    </p:spTree>
    <p:extLst>
      <p:ext uri="{BB962C8B-B14F-4D97-AF65-F5344CB8AC3E}">
        <p14:creationId xmlns:p14="http://schemas.microsoft.com/office/powerpoint/2010/main" val="4241490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>
            <a:extLst>
              <a:ext uri="{FF2B5EF4-FFF2-40B4-BE49-F238E27FC236}">
                <a16:creationId xmlns:a16="http://schemas.microsoft.com/office/drawing/2014/main" id="{54410D70-3601-00CD-0E2C-3035C8457BB3}"/>
              </a:ext>
            </a:extLst>
          </p:cNvPr>
          <p:cNvSpPr txBox="1"/>
          <p:nvPr/>
        </p:nvSpPr>
        <p:spPr>
          <a:xfrm>
            <a:off x="4818532" y="3181342"/>
            <a:ext cx="1353668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/>
              <a:t>CNJ (triple reiteración), CCE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CF8D25C7-5027-2203-1817-4FDC0A9BF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Tipos de precedentes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4300D5-28F3-786F-FD62-FC8DF13602F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s-EC" sz="2800" b="1">
                <a:solidFill>
                  <a:schemeClr val="bg1">
                    <a:lumMod val="50000"/>
                  </a:schemeClr>
                </a:solidFill>
                <a:effectLst/>
                <a:latin typeface=".AppleSystemUIFont"/>
              </a:rPr>
              <a:t>Clasificación #1:</a:t>
            </a:r>
            <a:endParaRPr lang="es-EC" sz="2800">
              <a:solidFill>
                <a:schemeClr val="bg1">
                  <a:lumMod val="50000"/>
                </a:schemeClr>
              </a:solidFill>
              <a:effectLst/>
              <a:latin typeface=".AppleSystemUIFont"/>
            </a:endParaRP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E35972B-B135-3764-2659-43B27529BC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66860"/>
            <a:ext cx="4485973" cy="3684588"/>
          </a:xfrm>
        </p:spPr>
        <p:txBody>
          <a:bodyPr>
            <a:normAutofit/>
          </a:bodyPr>
          <a:lstStyle/>
          <a:p>
            <a:r>
              <a:rPr lang="es-EC" sz="2400" b="1">
                <a:solidFill>
                  <a:srgbClr val="E31A22"/>
                </a:solidFill>
                <a:effectLst/>
                <a:latin typeface=".AppleSystemUIFont"/>
              </a:rPr>
              <a:t>Verticales</a:t>
            </a:r>
            <a:r>
              <a:rPr lang="es-EC" sz="2400">
                <a:solidFill>
                  <a:srgbClr val="E31A22"/>
                </a:solidFill>
                <a:effectLst/>
                <a:latin typeface=".AppleSystemUIFont"/>
              </a:rPr>
              <a:t>: </a:t>
            </a:r>
            <a:r>
              <a:rPr lang="es-EC" sz="2400">
                <a:solidFill>
                  <a:srgbClr val="0E0E0E"/>
                </a:solidFill>
                <a:effectLst/>
                <a:latin typeface=".AppleSystemUIFont"/>
              </a:rPr>
              <a:t>provienen de jueces de nivel superior.</a:t>
            </a:r>
          </a:p>
          <a:p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pPr marL="0" indent="0">
              <a:buNone/>
            </a:pPr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pPr marL="0" indent="0">
              <a:buNone/>
            </a:pPr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pPr marL="0" indent="0">
              <a:buNone/>
            </a:pPr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r>
              <a:rPr lang="es-EC" sz="2400" b="1">
                <a:solidFill>
                  <a:srgbClr val="E31A22"/>
                </a:solidFill>
                <a:latin typeface=".AppleSystemUIFont"/>
              </a:rPr>
              <a:t>Horizontales: </a:t>
            </a:r>
            <a:r>
              <a:rPr lang="es-EC" sz="2400">
                <a:solidFill>
                  <a:srgbClr val="0E0E0E"/>
                </a:solidFill>
                <a:effectLst/>
                <a:latin typeface=".AppleSystemUIFont"/>
              </a:rPr>
              <a:t>provienen de jueces del mismo nivel.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E9B6EF0-9A51-A455-4BC2-E4447A87C8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s-EC" sz="2800" b="1">
                <a:solidFill>
                  <a:schemeClr val="bg1">
                    <a:lumMod val="50000"/>
                  </a:schemeClr>
                </a:solidFill>
                <a:effectLst/>
                <a:latin typeface=".AppleSystemUIFont"/>
              </a:rPr>
              <a:t>Clasificación #2:</a:t>
            </a:r>
            <a:endParaRPr lang="es-EC" sz="2800">
              <a:solidFill>
                <a:schemeClr val="bg1">
                  <a:lumMod val="50000"/>
                </a:schemeClr>
              </a:solidFill>
              <a:effectLst/>
              <a:latin typeface=".AppleSystemUIFont"/>
            </a:endParaRP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809E69D2-A571-9CBE-5EF2-C159FF512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566860"/>
            <a:ext cx="5480222" cy="4059718"/>
          </a:xfrm>
        </p:spPr>
        <p:txBody>
          <a:bodyPr>
            <a:normAutofit/>
          </a:bodyPr>
          <a:lstStyle/>
          <a:p>
            <a:r>
              <a:rPr lang="es-EC" sz="2400" b="1">
                <a:solidFill>
                  <a:srgbClr val="E31A22"/>
                </a:solidFill>
                <a:latin typeface=".AppleSystemUIFont"/>
              </a:rPr>
              <a:t>Precedente hetero-vinculante: </a:t>
            </a:r>
            <a:r>
              <a:rPr lang="es-EC" sz="2400">
                <a:solidFill>
                  <a:srgbClr val="0E0E0E"/>
                </a:solidFill>
                <a:effectLst/>
                <a:latin typeface=".AppleSystemUIFont"/>
              </a:rPr>
              <a:t>razonamiento de otro juez o tribunal que resulta vinculante en casos futuros.</a:t>
            </a:r>
          </a:p>
          <a:p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endParaRPr lang="es-EC" sz="2400">
              <a:solidFill>
                <a:srgbClr val="0E0E0E"/>
              </a:solidFill>
              <a:effectLst/>
              <a:latin typeface=".AppleSystemUIFont"/>
            </a:endParaRPr>
          </a:p>
          <a:p>
            <a:r>
              <a:rPr lang="es-EC" sz="2400" b="1">
                <a:solidFill>
                  <a:srgbClr val="E31A22"/>
                </a:solidFill>
                <a:latin typeface=".AppleSystemUIFont"/>
              </a:rPr>
              <a:t>Precedente auto-vinculante: </a:t>
            </a:r>
            <a:r>
              <a:rPr lang="es-EC" sz="2400">
                <a:solidFill>
                  <a:srgbClr val="0E0E0E"/>
                </a:solidFill>
                <a:effectLst/>
                <a:latin typeface=".AppleSystemUIFont"/>
              </a:rPr>
              <a:t>razonamiento del mismo juez o tribunal que lo obliga a seguir sus propios razonamientos en casos similares.</a:t>
            </a:r>
          </a:p>
          <a:p>
            <a:pPr lvl="1"/>
            <a:r>
              <a:rPr lang="es-EC" sz="2000">
                <a:solidFill>
                  <a:srgbClr val="0E0E0E"/>
                </a:solidFill>
                <a:effectLst/>
                <a:latin typeface=".AppleSystemUIFont"/>
              </a:rPr>
              <a:t>Salvo que motive un cambio de criterio.</a:t>
            </a:r>
          </a:p>
          <a:p>
            <a:endParaRPr lang="es-ES_tradnl" sz="2400" dirty="0"/>
          </a:p>
          <a:p>
            <a:endParaRPr lang="es-ES_tradnl" sz="2400" dirty="0"/>
          </a:p>
        </p:txBody>
      </p:sp>
      <p:sp>
        <p:nvSpPr>
          <p:cNvPr id="8" name="Flecha derecha 7">
            <a:extLst>
              <a:ext uri="{FF2B5EF4-FFF2-40B4-BE49-F238E27FC236}">
                <a16:creationId xmlns:a16="http://schemas.microsoft.com/office/drawing/2014/main" id="{F84FFCC4-C43F-826C-1776-116F51BFA045}"/>
              </a:ext>
            </a:extLst>
          </p:cNvPr>
          <p:cNvSpPr/>
          <p:nvPr/>
        </p:nvSpPr>
        <p:spPr>
          <a:xfrm rot="19305188">
            <a:off x="4449159" y="4259210"/>
            <a:ext cx="2027998" cy="266394"/>
          </a:xfrm>
          <a:prstGeom prst="rightArrow">
            <a:avLst/>
          </a:prstGeom>
          <a:solidFill>
            <a:srgbClr val="E31A2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9" name="Flecha derecha 8">
            <a:extLst>
              <a:ext uri="{FF2B5EF4-FFF2-40B4-BE49-F238E27FC236}">
                <a16:creationId xmlns:a16="http://schemas.microsoft.com/office/drawing/2014/main" id="{AD142BC0-6AB4-9835-736B-CA93C4D7ED5D}"/>
              </a:ext>
            </a:extLst>
          </p:cNvPr>
          <p:cNvSpPr/>
          <p:nvPr/>
        </p:nvSpPr>
        <p:spPr>
          <a:xfrm>
            <a:off x="4678830" y="5274120"/>
            <a:ext cx="1408750" cy="244580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1" name="Flecha derecha 10">
            <a:extLst>
              <a:ext uri="{FF2B5EF4-FFF2-40B4-BE49-F238E27FC236}">
                <a16:creationId xmlns:a16="http://schemas.microsoft.com/office/drawing/2014/main" id="{C1FFACC6-2AE4-5B25-4FF0-7E5EF05A3962}"/>
              </a:ext>
            </a:extLst>
          </p:cNvPr>
          <p:cNvSpPr/>
          <p:nvPr/>
        </p:nvSpPr>
        <p:spPr>
          <a:xfrm>
            <a:off x="4882978" y="2951015"/>
            <a:ext cx="1289222" cy="274377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7323225-A41C-F2AF-BB24-290912624AE3}"/>
              </a:ext>
            </a:extLst>
          </p:cNvPr>
          <p:cNvSpPr txBox="1"/>
          <p:nvPr/>
        </p:nvSpPr>
        <p:spPr>
          <a:xfrm rot="19298665">
            <a:off x="4983169" y="4416254"/>
            <a:ext cx="1353668" cy="46166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/>
              <a:t>CNJ (triple reiteración), CCE</a:t>
            </a:r>
          </a:p>
        </p:txBody>
      </p:sp>
      <p:pic>
        <p:nvPicPr>
          <p:cNvPr id="16" name="Gráfico 15" descr="Badge New con relleno sólido">
            <a:extLst>
              <a:ext uri="{FF2B5EF4-FFF2-40B4-BE49-F238E27FC236}">
                <a16:creationId xmlns:a16="http://schemas.microsoft.com/office/drawing/2014/main" id="{E24C3A27-1A33-5F8F-7C1D-7A191DE4D9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08362" y="5482103"/>
            <a:ext cx="651640" cy="651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533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248D89-91C0-D29F-A51E-FF98E8CD9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La respuesta: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DD66144-B44B-219E-12A9-C05308E0E5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El </a:t>
            </a:r>
            <a:r>
              <a:rPr lang="es-EC" b="1" dirty="0">
                <a:solidFill>
                  <a:srgbClr val="E31A22"/>
                </a:solidFill>
              </a:rPr>
              <a:t>precedente horizontal autovinculante </a:t>
            </a:r>
            <a:r>
              <a:rPr lang="es-EC" dirty="0"/>
              <a:t>se refiere a la obligación de los jueces de mantener coherencia en sus decisiones cuando se enfrentan a </a:t>
            </a:r>
            <a:r>
              <a:rPr lang="es-EC" b="1" dirty="0"/>
              <a:t>casos idénticos </a:t>
            </a:r>
            <a:r>
              <a:rPr lang="es-EC" dirty="0"/>
              <a:t>o </a:t>
            </a:r>
            <a:r>
              <a:rPr lang="es-EC" b="1" dirty="0"/>
              <a:t>similares</a:t>
            </a:r>
            <a:r>
              <a:rPr lang="es-EC" dirty="0"/>
              <a:t>. </a:t>
            </a:r>
          </a:p>
          <a:p>
            <a:pPr lvl="1"/>
            <a:endParaRPr lang="es-EC" dirty="0"/>
          </a:p>
          <a:p>
            <a:pPr lvl="1"/>
            <a:r>
              <a:rPr lang="es-EC" dirty="0"/>
              <a:t>Es “una necesidad racional y jurídica”.</a:t>
            </a:r>
          </a:p>
          <a:p>
            <a:pPr lvl="1"/>
            <a:r>
              <a:rPr lang="es-EC" dirty="0"/>
              <a:t>Busca garantizar uniformidad, previsibilidad y seguridad jurídica </a:t>
            </a:r>
            <a:r>
              <a:rPr lang="es-EC" dirty="0">
                <a:solidFill>
                  <a:schemeClr val="bg1">
                    <a:lumMod val="50000"/>
                  </a:schemeClr>
                </a:solidFill>
              </a:rPr>
              <a:t>(más que darle valor de “norma jurídica” a la jurisprudencia).</a:t>
            </a:r>
          </a:p>
          <a:p>
            <a:pPr marL="457200" lvl="1" indent="0">
              <a:buNone/>
            </a:pPr>
            <a:endParaRPr lang="es-ES_tradnl" dirty="0"/>
          </a:p>
        </p:txBody>
      </p:sp>
      <p:pic>
        <p:nvPicPr>
          <p:cNvPr id="6" name="Gráfico 5" descr="Gavel con relleno sólido">
            <a:extLst>
              <a:ext uri="{FF2B5EF4-FFF2-40B4-BE49-F238E27FC236}">
                <a16:creationId xmlns:a16="http://schemas.microsoft.com/office/drawing/2014/main" id="{265F87E9-2767-1CA6-B5EE-C444545190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77442" y="4946073"/>
            <a:ext cx="1365827" cy="1365827"/>
          </a:xfrm>
          <a:prstGeom prst="rect">
            <a:avLst/>
          </a:prstGeom>
        </p:spPr>
      </p:pic>
      <p:pic>
        <p:nvPicPr>
          <p:cNvPr id="8" name="Gráfico 7" descr="Scales of justice con relleno sólido">
            <a:extLst>
              <a:ext uri="{FF2B5EF4-FFF2-40B4-BE49-F238E27FC236}">
                <a16:creationId xmlns:a16="http://schemas.microsoft.com/office/drawing/2014/main" id="{59F2BEE6-D4AA-CAF4-D6AB-D6378F1F31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3990" y="4946073"/>
            <a:ext cx="1365827" cy="136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36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624B5EC-7CD6-3619-DCC3-C5447CF9B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b="1" dirty="0"/>
              <a:t>Lo que ha dicho la CCE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CE6F871-842C-F649-3EA9-D54B339105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Sentencia No. 1051-15-EP/20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B8E3CF40-D8F5-DC9E-7E85-A0AD72B656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s-ES_tradnl" sz="2400" dirty="0"/>
              <a:t>El precedente auto-vinculante exige que los </a:t>
            </a:r>
            <a:r>
              <a:rPr lang="es-ES_tradnl" sz="2400" b="1" dirty="0"/>
              <a:t>mismos jueces </a:t>
            </a:r>
            <a:r>
              <a:rPr lang="es-ES_tradnl" sz="2400" dirty="0"/>
              <a:t>integren el tribunal.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1AF3D0F-BA3A-F6C3-0B96-AB70D06077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Sentencia No. 3059-19-EP/24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0673B22C-6913-0E0D-14F4-0FB367E15E6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_tradnl" sz="2400" dirty="0"/>
              <a:t>Es auto-vinculante si la </a:t>
            </a:r>
            <a:r>
              <a:rPr lang="es-ES_tradnl" sz="2400" b="1" dirty="0"/>
              <a:t>mayoría del tribunal</a:t>
            </a:r>
            <a:r>
              <a:rPr lang="es-ES_tradnl" sz="2400" dirty="0"/>
              <a:t> coincide con los jueces del caso previo.</a:t>
            </a:r>
          </a:p>
        </p:txBody>
      </p:sp>
      <p:pic>
        <p:nvPicPr>
          <p:cNvPr id="8" name="Gráfico 7" descr="Judge female con relleno sólido">
            <a:extLst>
              <a:ext uri="{FF2B5EF4-FFF2-40B4-BE49-F238E27FC236}">
                <a16:creationId xmlns:a16="http://schemas.microsoft.com/office/drawing/2014/main" id="{76E12DCE-F6F4-A26E-73C9-3172B2B1BF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30406" y="4352926"/>
            <a:ext cx="914400" cy="914400"/>
          </a:xfrm>
          <a:prstGeom prst="rect">
            <a:avLst/>
          </a:prstGeom>
        </p:spPr>
      </p:pic>
      <p:pic>
        <p:nvPicPr>
          <p:cNvPr id="10" name="Gráfico 9" descr="Judge male con relleno sólido">
            <a:extLst>
              <a:ext uri="{FF2B5EF4-FFF2-40B4-BE49-F238E27FC236}">
                <a16:creationId xmlns:a16="http://schemas.microsoft.com/office/drawing/2014/main" id="{4F0281DD-C781-4C84-4F69-E83BC1A0E0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909056" y="4352926"/>
            <a:ext cx="914400" cy="914400"/>
          </a:xfrm>
          <a:prstGeom prst="rect">
            <a:avLst/>
          </a:prstGeom>
        </p:spPr>
      </p:pic>
      <p:pic>
        <p:nvPicPr>
          <p:cNvPr id="15" name="Gráfico 14" descr="Judge female con relleno sólido">
            <a:extLst>
              <a:ext uri="{FF2B5EF4-FFF2-40B4-BE49-F238E27FC236}">
                <a16:creationId xmlns:a16="http://schemas.microsoft.com/office/drawing/2014/main" id="{97C27041-1B5B-0DC1-6DE6-5AF4BCFBDB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87706" y="4352926"/>
            <a:ext cx="914400" cy="914400"/>
          </a:xfrm>
          <a:prstGeom prst="rect">
            <a:avLst/>
          </a:prstGeom>
        </p:spPr>
      </p:pic>
      <p:pic>
        <p:nvPicPr>
          <p:cNvPr id="16" name="Gráfico 15" descr="Judge female con relleno sólido">
            <a:extLst>
              <a:ext uri="{FF2B5EF4-FFF2-40B4-BE49-F238E27FC236}">
                <a16:creationId xmlns:a16="http://schemas.microsoft.com/office/drawing/2014/main" id="{3BE86436-DD92-5ABD-40F9-B1E7E3AE0DB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67670" y="4352926"/>
            <a:ext cx="914400" cy="914400"/>
          </a:xfrm>
          <a:prstGeom prst="rect">
            <a:avLst/>
          </a:prstGeom>
        </p:spPr>
      </p:pic>
      <p:pic>
        <p:nvPicPr>
          <p:cNvPr id="17" name="Gráfico 16" descr="Judge male con relleno sólido">
            <a:extLst>
              <a:ext uri="{FF2B5EF4-FFF2-40B4-BE49-F238E27FC236}">
                <a16:creationId xmlns:a16="http://schemas.microsoft.com/office/drawing/2014/main" id="{81B699A9-971D-8155-009D-190D2DD079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346320" y="4352926"/>
            <a:ext cx="914400" cy="914400"/>
          </a:xfrm>
          <a:prstGeom prst="rect">
            <a:avLst/>
          </a:prstGeom>
        </p:spPr>
      </p:pic>
      <p:pic>
        <p:nvPicPr>
          <p:cNvPr id="18" name="Gráfico 17" descr="Judge female con relleno sólido">
            <a:extLst>
              <a:ext uri="{FF2B5EF4-FFF2-40B4-BE49-F238E27FC236}">
                <a16:creationId xmlns:a16="http://schemas.microsoft.com/office/drawing/2014/main" id="{4E233A57-F925-306C-787C-D405CA6BE4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24970" y="435292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96308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FA6C1-56F7-5FE1-705F-E8A20622E6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6DE82EB-A8F1-2C72-0AF0-F2AED5FCEB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b="1" dirty="0"/>
              <a:t>Lo que ha dicho la CCE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54D1203F-5323-38CE-C7D7-503450340B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Sentencia No. 1418-20-EP/24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B7EB5A07-8717-3CCD-CD1F-890DCBBCA3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dirty="0">
                <a:solidFill>
                  <a:srgbClr val="E31A22"/>
                </a:solidFill>
              </a:rPr>
              <a:t>Sentencia No. 2815-19-EP/24</a:t>
            </a:r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8E2455AC-F985-89F2-3B6B-284756EC418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s-ES_tradnl" sz="2600" dirty="0"/>
              <a:t>Se inobserva precedente horizontal autovinculante:</a:t>
            </a:r>
          </a:p>
          <a:p>
            <a:pPr lvl="1"/>
            <a:r>
              <a:rPr lang="es-ES_tradnl" sz="2200" dirty="0"/>
              <a:t>Si la decisión proviene de un órgano del </a:t>
            </a:r>
            <a:r>
              <a:rPr lang="es-ES_tradnl" sz="2200" b="1" dirty="0"/>
              <a:t>mismo nivel jerárquico</a:t>
            </a:r>
            <a:r>
              <a:rPr lang="es-ES_tradnl" sz="2200" dirty="0"/>
              <a:t>.</a:t>
            </a:r>
          </a:p>
          <a:p>
            <a:pPr lvl="1"/>
            <a:r>
              <a:rPr lang="es-ES_tradnl" sz="2200" dirty="0"/>
              <a:t>Si las decisiones fueron emitidas por una </a:t>
            </a:r>
            <a:r>
              <a:rPr lang="es-ES_tradnl" sz="2200" b="1" dirty="0"/>
              <a:t>mayoría compuesta por los mismos jueces </a:t>
            </a:r>
            <a:r>
              <a:rPr lang="es-ES_tradnl" sz="2200" dirty="0"/>
              <a:t>en ambas causas.</a:t>
            </a:r>
          </a:p>
          <a:p>
            <a:pPr lvl="1"/>
            <a:r>
              <a:rPr lang="es-ES_tradnl" sz="2200" dirty="0"/>
              <a:t>Si la </a:t>
            </a:r>
            <a:r>
              <a:rPr lang="es-ES_tradnl" sz="2200" b="1" dirty="0"/>
              <a:t>situación fáctica es similar</a:t>
            </a:r>
            <a:r>
              <a:rPr lang="es-ES_tradnl" sz="2200" dirty="0"/>
              <a:t>.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9A345B79-6396-D6AF-564C-BE3D09F4B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729" y="3006726"/>
            <a:ext cx="4871308" cy="185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4814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D75522-E6F9-B7A5-A921-09027709AC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D01057-A78E-C15D-1C15-84933B785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 dirty="0"/>
              <a:t>Un detalle adicional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87663EA-4F56-5C4D-7A99-A4AE74F359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603374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s-EC" sz="2300" i="1">
                <a:solidFill>
                  <a:srgbClr val="000000"/>
                </a:solidFill>
                <a:latin typeface="Aptos" panose="020B0004020202020204" pitchFamily="34" charset="0"/>
              </a:rPr>
              <a:t>“L</a:t>
            </a:r>
            <a:r>
              <a:rPr lang="es-EC" sz="2300" i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os criterios previos obligan a las jueces que conformaron la mayoría en el caso actual a seguir una misma línea jurisprudencial siempre que estos constituyan </a:t>
            </a:r>
            <a:r>
              <a:rPr lang="es-EC" sz="2300" b="1" i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regla de precedente conforme lo establecido en la sentencia 109-11-IS/20</a:t>
            </a:r>
            <a:r>
              <a:rPr lang="es-EC" sz="2300" i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”  </a:t>
            </a:r>
            <a:r>
              <a:rPr lang="es-EC" sz="2300">
                <a:solidFill>
                  <a:schemeClr val="accent1">
                    <a:lumMod val="75000"/>
                  </a:schemeClr>
                </a:solidFill>
                <a:effectLst/>
                <a:latin typeface="Aptos" panose="020B0004020202020204" pitchFamily="34" charset="0"/>
              </a:rPr>
              <a:t>(</a:t>
            </a:r>
            <a:r>
              <a:rPr lang="es-ES_tradnl" sz="2300" dirty="0">
                <a:solidFill>
                  <a:schemeClr val="accent1">
                    <a:lumMod val="75000"/>
                  </a:schemeClr>
                </a:solidFill>
                <a:latin typeface="Aptos" panose="020B0004020202020204" pitchFamily="34" charset="0"/>
              </a:rPr>
              <a:t>Sentencia No. 3059-19-EP/24).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6E0603E-1C8A-C753-4934-D4F843A588B5}"/>
              </a:ext>
            </a:extLst>
          </p:cNvPr>
          <p:cNvSpPr txBox="1">
            <a:spLocks/>
          </p:cNvSpPr>
          <p:nvPr/>
        </p:nvSpPr>
        <p:spPr>
          <a:xfrm>
            <a:off x="838200" y="3757306"/>
            <a:ext cx="10515600" cy="242192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400" b="1" dirty="0">
                <a:solidFill>
                  <a:srgbClr val="E31A22"/>
                </a:solidFill>
                <a:latin typeface="Aptos" panose="020B0004020202020204" pitchFamily="34" charset="0"/>
              </a:rPr>
              <a:t>Regla de precedente según la sentencia 109-11-IS/20:</a:t>
            </a:r>
          </a:p>
          <a:p>
            <a:r>
              <a:rPr lang="es-ES_tradnl" sz="2400" dirty="0">
                <a:latin typeface="Aptos" panose="020B0004020202020204" pitchFamily="34" charset="0"/>
              </a:rPr>
              <a:t>Toda decisión, dentro de su </a:t>
            </a:r>
            <a:r>
              <a:rPr lang="es-ES_tradnl" sz="2400" b="1" i="1" dirty="0">
                <a:latin typeface="Aptos" panose="020B0004020202020204" pitchFamily="34" charset="0"/>
              </a:rPr>
              <a:t>ratio decidendi</a:t>
            </a:r>
            <a:r>
              <a:rPr lang="es-ES_tradnl" sz="2400" i="1" dirty="0">
                <a:latin typeface="Aptos" panose="020B0004020202020204" pitchFamily="34" charset="0"/>
              </a:rPr>
              <a:t>, </a:t>
            </a:r>
            <a:r>
              <a:rPr lang="es-ES_tradnl" sz="2400" dirty="0">
                <a:latin typeface="Aptos" panose="020B0004020202020204" pitchFamily="34" charset="0"/>
              </a:rPr>
              <a:t>tiene una regla:</a:t>
            </a:r>
          </a:p>
          <a:p>
            <a:pPr lvl="1"/>
            <a:r>
              <a:rPr lang="es-ES_tradnl" sz="1800" dirty="0">
                <a:latin typeface="Aptos" panose="020B0004020202020204" pitchFamily="34" charset="0"/>
              </a:rPr>
              <a:t>En ocasiones, la regla es </a:t>
            </a:r>
            <a:r>
              <a:rPr lang="es-ES_tradnl" sz="1800" b="1" dirty="0">
                <a:latin typeface="Aptos" panose="020B0004020202020204" pitchFamily="34" charset="0"/>
              </a:rPr>
              <a:t>tomada del ordenamiento jurídico.</a:t>
            </a:r>
            <a:endParaRPr lang="es-ES_tradnl" sz="1800" dirty="0">
              <a:latin typeface="Aptos" panose="020B0004020202020204" pitchFamily="34" charset="0"/>
            </a:endParaRPr>
          </a:p>
          <a:p>
            <a:pPr lvl="1"/>
            <a:r>
              <a:rPr lang="es-ES_tradnl" sz="1800" dirty="0">
                <a:latin typeface="Aptos" panose="020B0004020202020204" pitchFamily="34" charset="0"/>
              </a:rPr>
              <a:t>En otras ocasiones, la regla es </a:t>
            </a:r>
            <a:r>
              <a:rPr lang="es-ES_tradnl" sz="1800" b="1" dirty="0">
                <a:latin typeface="Aptos" panose="020B0004020202020204" pitchFamily="34" charset="0"/>
              </a:rPr>
              <a:t>producto de la interpretación del juez</a:t>
            </a:r>
            <a:r>
              <a:rPr lang="es-ES_tradnl" sz="1800" dirty="0">
                <a:latin typeface="Aptos" panose="020B0004020202020204" pitchFamily="34" charset="0"/>
              </a:rPr>
              <a:t>. En ese caso estamos ante una </a:t>
            </a:r>
            <a:r>
              <a:rPr lang="es-ES_tradnl" sz="1800" b="1" u="sng" dirty="0">
                <a:latin typeface="Aptos" panose="020B0004020202020204" pitchFamily="34" charset="0"/>
              </a:rPr>
              <a:t>regla de precedente</a:t>
            </a:r>
            <a:r>
              <a:rPr lang="es-ES_tradnl" sz="1800" dirty="0">
                <a:latin typeface="Aptos" panose="020B0004020202020204" pitchFamily="34" charset="0"/>
              </a:rPr>
              <a:t>.</a:t>
            </a:r>
          </a:p>
          <a:p>
            <a:r>
              <a:rPr lang="es-ES_tradnl" sz="2400" dirty="0">
                <a:latin typeface="Aptos" panose="020B0004020202020204" pitchFamily="34" charset="0"/>
              </a:rPr>
              <a:t>Para alegar la inobservancia de un precedente, es necesario que se esté </a:t>
            </a:r>
            <a:r>
              <a:rPr lang="es-ES_tradnl" sz="2400" b="1" dirty="0">
                <a:latin typeface="Aptos" panose="020B0004020202020204" pitchFamily="34" charset="0"/>
              </a:rPr>
              <a:t>inobservando una regla de precedente</a:t>
            </a:r>
            <a:r>
              <a:rPr lang="es-ES_tradnl" sz="2400" dirty="0">
                <a:latin typeface="Aptos" panose="020B0004020202020204" pitchFamily="34" charset="0"/>
              </a:rPr>
              <a:t>.</a:t>
            </a:r>
          </a:p>
        </p:txBody>
      </p:sp>
      <p:sp>
        <p:nvSpPr>
          <p:cNvPr id="5" name="Flecha curva 4">
            <a:extLst>
              <a:ext uri="{FF2B5EF4-FFF2-40B4-BE49-F238E27FC236}">
                <a16:creationId xmlns:a16="http://schemas.microsoft.com/office/drawing/2014/main" id="{703BA06A-2F9B-561B-4F89-EAEDF67D697C}"/>
              </a:ext>
            </a:extLst>
          </p:cNvPr>
          <p:cNvSpPr/>
          <p:nvPr/>
        </p:nvSpPr>
        <p:spPr>
          <a:xfrm rot="10800000" flipH="1">
            <a:off x="466724" y="2682386"/>
            <a:ext cx="357188" cy="132556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_trad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0462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Atlas</Template>
  <TotalTime>3843</TotalTime>
  <Words>828</Words>
  <Application>Microsoft Macintosh PowerPoint</Application>
  <PresentationFormat>Panorámica</PresentationFormat>
  <Paragraphs>96</Paragraphs>
  <Slides>12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8" baseType="lpstr">
      <vt:lpstr>.AppleSystemUIFont</vt:lpstr>
      <vt:lpstr>Aptos</vt:lpstr>
      <vt:lpstr>Aptos Display</vt:lpstr>
      <vt:lpstr>Arial</vt:lpstr>
      <vt:lpstr>Wingdings</vt:lpstr>
      <vt:lpstr>Tema de Office</vt:lpstr>
      <vt:lpstr>El precedente horizontal autovinculante: Su impacto en materia tributaria</vt:lpstr>
      <vt:lpstr>Antecedente: La regulación tributaria</vt:lpstr>
      <vt:lpstr>El precedente</vt:lpstr>
      <vt:lpstr>La pregunta:</vt:lpstr>
      <vt:lpstr>Tipos de precedentes</vt:lpstr>
      <vt:lpstr>La respuesta:</vt:lpstr>
      <vt:lpstr>Lo que ha dicho la CCE</vt:lpstr>
      <vt:lpstr>Lo que ha dicho la CCE</vt:lpstr>
      <vt:lpstr>Un detalle adicional</vt:lpstr>
      <vt:lpstr>El precedente horizontal autovinculante: Aplicación en materia tributaria</vt:lpstr>
      <vt:lpstr>Aplicación en materia tributaria: ‘Similitud fáctica’</vt:lpstr>
      <vt:lpstr>Conclusiones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NMS</dc:creator>
  <cp:lastModifiedBy>NMS</cp:lastModifiedBy>
  <cp:revision>17</cp:revision>
  <dcterms:created xsi:type="dcterms:W3CDTF">2025-01-14T02:03:18Z</dcterms:created>
  <dcterms:modified xsi:type="dcterms:W3CDTF">2025-01-20T01:29:01Z</dcterms:modified>
</cp:coreProperties>
</file>