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493" r:id="rId2"/>
    <p:sldId id="593" r:id="rId3"/>
    <p:sldId id="610" r:id="rId4"/>
    <p:sldId id="611" r:id="rId5"/>
    <p:sldId id="612" r:id="rId6"/>
    <p:sldId id="613" r:id="rId7"/>
    <p:sldId id="621" r:id="rId8"/>
    <p:sldId id="614" r:id="rId9"/>
    <p:sldId id="622" r:id="rId10"/>
    <p:sldId id="623" r:id="rId11"/>
    <p:sldId id="615" r:id="rId12"/>
    <p:sldId id="624" r:id="rId13"/>
    <p:sldId id="625" r:id="rId14"/>
    <p:sldId id="619" r:id="rId15"/>
  </p:sldIdLst>
  <p:sldSz cx="9144000" cy="6858000" type="screen4x3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mbarberan" initials="m" lastIdx="1" clrIdx="0"/>
  <p:cmAuthor id="1" name="sri" initials="sri" lastIdx="1" clrIdx="1"/>
  <p:cmAuthor id="2" name="matc201017" initials="m" lastIdx="3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E6F2"/>
    <a:srgbClr val="FCC50B"/>
    <a:srgbClr val="61A3AE"/>
    <a:srgbClr val="DA534A"/>
    <a:srgbClr val="CECECE"/>
    <a:srgbClr val="3E3E3E"/>
    <a:srgbClr val="948A54"/>
    <a:srgbClr val="319D28"/>
    <a:srgbClr val="1BC4E5"/>
    <a:srgbClr val="8064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Estilo temático 2 - Énfasis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202B0CA-FC54-4496-8BCA-5EF66A818D29}" styleName="Estilo oscuro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8603FDC-E32A-4AB5-989C-0864C3EAD2B8}" styleName="Estilo temático 2 - Énfasis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Estilo temático 2 - Énfasis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FD0F851-EC5A-4D38-B0AD-8093EC10F338}" styleName="Estilo claro 1 - Énfasis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269D01E-BC32-4049-B463-5C60D7B0CCD2}" styleName="Estilo temático 2 - Énfasis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Estilo temático 2 - Énfasis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929F9F4-4A8F-4326-A1B4-22849713DDAB}" styleName="Estilo oscuro 1 - Énfasis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Estilo oscuro 1 - Énfasis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B9631B5-78F2-41C9-869B-9F39066F8104}" styleName="Estilo medio 3 - 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Estilo medio 3 - Énfasis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Estilo medio 3 - 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344D84-9AFB-497E-A393-DC336BA19D2E}" styleName="Estilo medio 3 - Énfasis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42" autoAdjust="0"/>
    <p:restoredTop sz="95606" autoAdjust="0"/>
  </p:normalViewPr>
  <p:slideViewPr>
    <p:cSldViewPr snapToGrid="0">
      <p:cViewPr>
        <p:scale>
          <a:sx n="100" d="100"/>
          <a:sy n="100" d="100"/>
        </p:scale>
        <p:origin x="-270" y="9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16E700-F595-8649-B223-821C0D1DD291}" type="datetimeFigureOut">
              <a:rPr lang="es-ES" smtClean="0"/>
              <a:t>10/10/2018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3C307F-F60B-504B-95A1-B0F071505A3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55782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1B770D-037C-4836-A7FD-B73D1AA50394}" type="datetimeFigureOut">
              <a:rPr lang="es-EC" smtClean="0"/>
              <a:pPr/>
              <a:t>10/10/2018</a:t>
            </a:fld>
            <a:endParaRPr lang="es-EC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C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82567C-186A-4D70-87AA-4B6B023B9F05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5384225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003382-F7AE-4BCB-A05F-249798451734}" type="slidenum">
              <a:rPr lang="es-EC" smtClean="0"/>
              <a:pPr/>
              <a:t>1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163099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endParaRPr lang="es-EC" sz="12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F82266-16DC-4615-9590-9762B35D40AB}" type="slidenum">
              <a:rPr lang="es-EC" smtClean="0"/>
              <a:pPr/>
              <a:t>4</a:t>
            </a:fld>
            <a:endParaRPr lang="es-EC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endParaRPr lang="es-EC" sz="12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F82266-16DC-4615-9590-9762B35D40AB}" type="slidenum">
              <a:rPr lang="es-EC" smtClean="0"/>
              <a:pPr/>
              <a:t>5</a:t>
            </a:fld>
            <a:endParaRPr lang="es-EC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endParaRPr lang="es-EC" sz="12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F82266-16DC-4615-9590-9762B35D40AB}" type="slidenum">
              <a:rPr lang="es-EC" smtClean="0"/>
              <a:pPr/>
              <a:t>6</a:t>
            </a:fld>
            <a:endParaRPr lang="es-EC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endParaRPr lang="es-EC" sz="12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F82266-16DC-4615-9590-9762B35D40AB}" type="slidenum">
              <a:rPr lang="es-EC" smtClean="0"/>
              <a:pPr/>
              <a:t>8</a:t>
            </a:fld>
            <a:endParaRPr lang="es-EC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endParaRPr lang="es-EC" sz="12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F82266-16DC-4615-9590-9762B35D40AB}" type="slidenum">
              <a:rPr lang="es-EC" smtClean="0"/>
              <a:pPr/>
              <a:t>9</a:t>
            </a:fld>
            <a:endParaRPr lang="es-EC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endParaRPr lang="es-EC" sz="12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F82266-16DC-4615-9590-9762B35D40AB}" type="slidenum">
              <a:rPr lang="es-EC" smtClean="0"/>
              <a:pPr/>
              <a:t>11</a:t>
            </a:fld>
            <a:endParaRPr lang="es-EC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813" cy="4113213"/>
          </a:xfrm>
        </p:spPr>
        <p:txBody>
          <a:bodyPr lIns="0" tIns="0" rIns="0" bIns="0"/>
          <a:lstStyle/>
          <a:p>
            <a:pPr>
              <a:defRPr/>
            </a:pPr>
            <a:endParaRPr lang="es-ES" sz="2000" spc="-1" dirty="0">
              <a:latin typeface="Arial"/>
            </a:endParaRPr>
          </a:p>
        </p:txBody>
      </p:sp>
      <p:sp>
        <p:nvSpPr>
          <p:cNvPr id="226" name="CustomShape 2"/>
          <p:cNvSpPr/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defRPr/>
            </a:pPr>
            <a:fld id="{BABCD470-231F-4584-AF9B-50DEFBE3B7D2}" type="slidenum">
              <a:rPr lang="es-ES" sz="1200" spc="-1">
                <a:solidFill>
                  <a:srgbClr val="000000"/>
                </a:solidFill>
              </a:rPr>
              <a:pPr algn="r">
                <a:defRPr/>
              </a:pPr>
              <a:t>13</a:t>
            </a:fld>
            <a:endParaRPr lang="es-ES" sz="1200" spc="-1">
              <a:latin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endParaRPr lang="es-EC" sz="12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F82266-16DC-4615-9590-9762B35D40AB}" type="slidenum">
              <a:rPr lang="es-EC" smtClean="0"/>
              <a:pPr/>
              <a:t>14</a:t>
            </a:fld>
            <a:endParaRPr lang="es-EC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10713-D4A0-4498-9E64-64891E779E56}" type="datetimeFigureOut">
              <a:rPr lang="es-EC" smtClean="0"/>
              <a:pPr/>
              <a:t>10/10/2018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5B170-2A7A-46ED-ABBB-D52450E3D65E}" type="slidenum">
              <a:rPr lang="es-EC" smtClean="0"/>
              <a:pPr/>
              <a:t>‹Nº›</a:t>
            </a:fld>
            <a:endParaRPr lang="es-EC"/>
          </a:p>
        </p:txBody>
      </p:sp>
      <p:pic>
        <p:nvPicPr>
          <p:cNvPr id="7" name="Imagen 6" descr="PPT-I-amarillo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0"/>
          <a:stretch/>
        </p:blipFill>
        <p:spPr>
          <a:xfrm>
            <a:off x="-21771" y="0"/>
            <a:ext cx="9165772" cy="6858000"/>
          </a:xfrm>
          <a:prstGeom prst="rect">
            <a:avLst/>
          </a:prstGeom>
        </p:spPr>
      </p:pic>
      <p:pic>
        <p:nvPicPr>
          <p:cNvPr id="8" name="Imagen 7" descr="PPT-I-amarillo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656"/>
            <a:ext cx="9144000" cy="12801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10713-D4A0-4498-9E64-64891E779E56}" type="datetimeFigureOut">
              <a:rPr lang="es-EC" smtClean="0"/>
              <a:pPr/>
              <a:t>10/10/2018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5B170-2A7A-46ED-ABBB-D52450E3D65E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10713-D4A0-4498-9E64-64891E779E56}" type="datetimeFigureOut">
              <a:rPr lang="es-EC" smtClean="0"/>
              <a:pPr/>
              <a:t>10/10/2018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5B170-2A7A-46ED-ABBB-D52450E3D65E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B5D84-072F-4B0C-B188-109D03F29FB0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7192106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B5D84-072F-4B0C-B188-109D03F29FB0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B5D84-072F-4B0C-B188-109D03F29FB0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681603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10713-D4A0-4498-9E64-64891E779E56}" type="datetimeFigureOut">
              <a:rPr lang="es-EC" smtClean="0"/>
              <a:pPr/>
              <a:t>10/10/2018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5B170-2A7A-46ED-ABBB-D52450E3D65E}" type="slidenum">
              <a:rPr lang="es-EC" smtClean="0"/>
              <a:pPr/>
              <a:t>‹Nº›</a:t>
            </a:fld>
            <a:endParaRPr lang="es-EC"/>
          </a:p>
        </p:txBody>
      </p:sp>
      <p:pic>
        <p:nvPicPr>
          <p:cNvPr id="7" name="Imagen 6" descr="PPT-I-azul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0"/>
          <a:stretch/>
        </p:blipFill>
        <p:spPr>
          <a:xfrm>
            <a:off x="-21771" y="0"/>
            <a:ext cx="9165772" cy="6858000"/>
          </a:xfrm>
          <a:prstGeom prst="rect">
            <a:avLst/>
          </a:prstGeom>
        </p:spPr>
      </p:pic>
      <p:pic>
        <p:nvPicPr>
          <p:cNvPr id="8" name="Imagen 7" descr="PPT-I-azul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828"/>
            <a:ext cx="9144000" cy="12801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10713-D4A0-4498-9E64-64891E779E56}" type="datetimeFigureOut">
              <a:rPr lang="es-EC" smtClean="0"/>
              <a:pPr/>
              <a:t>10/10/2018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5B170-2A7A-46ED-ABBB-D52450E3D65E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10713-D4A0-4498-9E64-64891E779E56}" type="datetimeFigureOut">
              <a:rPr lang="es-EC" smtClean="0"/>
              <a:pPr/>
              <a:t>10/10/2018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5B170-2A7A-46ED-ABBB-D52450E3D65E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10713-D4A0-4498-9E64-64891E779E56}" type="datetimeFigureOut">
              <a:rPr lang="es-EC" smtClean="0"/>
              <a:pPr/>
              <a:t>10/10/2018</a:t>
            </a:fld>
            <a:endParaRPr lang="es-EC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5B170-2A7A-46ED-ABBB-D52450E3D65E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10713-D4A0-4498-9E64-64891E779E56}" type="datetimeFigureOut">
              <a:rPr lang="es-EC" smtClean="0"/>
              <a:pPr/>
              <a:t>10/10/2018</a:t>
            </a:fld>
            <a:endParaRPr lang="es-EC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5B170-2A7A-46ED-ABBB-D52450E3D65E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10713-D4A0-4498-9E64-64891E779E56}" type="datetimeFigureOut">
              <a:rPr lang="es-EC" smtClean="0"/>
              <a:pPr/>
              <a:t>10/10/2018</a:t>
            </a:fld>
            <a:endParaRPr 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5B170-2A7A-46ED-ABBB-D52450E3D65E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10713-D4A0-4498-9E64-64891E779E56}" type="datetimeFigureOut">
              <a:rPr lang="es-EC" smtClean="0"/>
              <a:pPr/>
              <a:t>10/10/2018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5B170-2A7A-46ED-ABBB-D52450E3D65E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10713-D4A0-4498-9E64-64891E779E56}" type="datetimeFigureOut">
              <a:rPr lang="es-EC" smtClean="0"/>
              <a:pPr/>
              <a:t>10/10/2018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5B170-2A7A-46ED-ABBB-D52450E3D65E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s-EC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10713-D4A0-4498-9E64-64891E779E56}" type="datetimeFigureOut">
              <a:rPr lang="es-EC" smtClean="0"/>
              <a:pPr/>
              <a:t>10/10/2018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05B170-2A7A-46ED-ABBB-D52450E3D65E}" type="slidenum">
              <a:rPr lang="es-EC" smtClean="0"/>
              <a:pPr/>
              <a:t>‹Nº›</a:t>
            </a:fld>
            <a:endParaRPr lang="es-EC"/>
          </a:p>
        </p:txBody>
      </p:sp>
      <p:pic>
        <p:nvPicPr>
          <p:cNvPr id="8" name="Imagen 7" descr="PPT-I-blanco.png"/>
          <p:cNvPicPr>
            <a:picLocks noChangeAspect="1"/>
          </p:cNvPicPr>
          <p:nvPr userDrawn="1"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97"/>
          <a:stretch/>
        </p:blipFill>
        <p:spPr>
          <a:xfrm>
            <a:off x="6989" y="0"/>
            <a:ext cx="9137012" cy="6858000"/>
          </a:xfrm>
          <a:prstGeom prst="rect">
            <a:avLst/>
          </a:prstGeom>
        </p:spPr>
      </p:pic>
      <p:pic>
        <p:nvPicPr>
          <p:cNvPr id="9" name="Imagen 8" descr="PPT-I-blanco2.png"/>
          <p:cNvPicPr>
            <a:picLocks noChangeAspect="1"/>
          </p:cNvPicPr>
          <p:nvPr userDrawn="1"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667"/>
          <a:stretch/>
        </p:blipFill>
        <p:spPr>
          <a:xfrm>
            <a:off x="0" y="0"/>
            <a:ext cx="2027011" cy="1086204"/>
          </a:xfrm>
          <a:prstGeom prst="rect">
            <a:avLst/>
          </a:prstGeom>
        </p:spPr>
      </p:pic>
      <p:pic>
        <p:nvPicPr>
          <p:cNvPr id="12" name="Imagen 11" descr="PPT-I-blanco2.png"/>
          <p:cNvPicPr>
            <a:picLocks noChangeAspect="1"/>
          </p:cNvPicPr>
          <p:nvPr userDrawn="1"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08"/>
          <a:stretch/>
        </p:blipFill>
        <p:spPr>
          <a:xfrm>
            <a:off x="7582046" y="0"/>
            <a:ext cx="1561953" cy="108620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7" r:id="rId12"/>
    <p:sldLayoutId id="2147483672" r:id="rId13"/>
    <p:sldLayoutId id="214748367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CuadroTexto"/>
          <p:cNvSpPr txBox="1">
            <a:spLocks noChangeArrowheads="1"/>
          </p:cNvSpPr>
          <p:nvPr/>
        </p:nvSpPr>
        <p:spPr bwMode="auto">
          <a:xfrm>
            <a:off x="859556" y="3381936"/>
            <a:ext cx="7738360" cy="528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3773" tIns="36887" rIns="73773" bIns="36887">
            <a:spAutoFit/>
          </a:bodyPr>
          <a:lstStyle/>
          <a:p>
            <a:pPr algn="r" eaLnBrk="0" hangingPunct="0">
              <a:lnSpc>
                <a:spcPct val="80000"/>
              </a:lnSpc>
            </a:pPr>
            <a:r>
              <a:rPr lang="es-EC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SERVICIO DE RENTAS INTERNAS</a:t>
            </a:r>
          </a:p>
        </p:txBody>
      </p:sp>
      <p:sp>
        <p:nvSpPr>
          <p:cNvPr id="2" name="1 Rectángulo"/>
          <p:cNvSpPr/>
          <p:nvPr/>
        </p:nvSpPr>
        <p:spPr>
          <a:xfrm>
            <a:off x="2468874" y="3933955"/>
            <a:ext cx="54912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s-ES" b="1" spc="-1" dirty="0">
                <a:solidFill>
                  <a:schemeClr val="tx1">
                    <a:lumMod val="75000"/>
                    <a:lumOff val="25000"/>
                  </a:schemeClr>
                </a:solidFill>
                <a:ea typeface="DejaVu Sans"/>
              </a:rPr>
              <a:t>FORO GLOBAL SOBRE TRANSPARENCIA E INTERCAMBIO DE INFORMACIÓN CON FINES FISCALES</a:t>
            </a:r>
            <a:endParaRPr lang="es-ES" spc="-1" dirty="0">
              <a:solidFill>
                <a:schemeClr val="tx1">
                  <a:lumMod val="75000"/>
                  <a:lumOff val="25000"/>
                </a:schemeClr>
              </a:solidFill>
              <a:latin typeface="Arial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2943242" y="476139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</a:pPr>
            <a:r>
              <a:rPr lang="es-ES" b="1" spc="-1" dirty="0">
                <a:solidFill>
                  <a:srgbClr val="595959"/>
                </a:solidFill>
                <a:ea typeface="DejaVu Sans"/>
              </a:rPr>
              <a:t>Departamento de Grandes Contribuyentes</a:t>
            </a:r>
          </a:p>
          <a:p>
            <a:pPr algn="ctr">
              <a:lnSpc>
                <a:spcPct val="100000"/>
              </a:lnSpc>
            </a:pPr>
            <a:r>
              <a:rPr lang="es-ES" b="1" spc="-1" dirty="0">
                <a:solidFill>
                  <a:srgbClr val="595959"/>
                </a:solidFill>
                <a:ea typeface="DejaVu Sans"/>
              </a:rPr>
              <a:t>y Fiscalidad Internacional</a:t>
            </a:r>
            <a:endParaRPr lang="es-ES" spc="-1" dirty="0">
              <a:latin typeface="Arial"/>
            </a:endParaRPr>
          </a:p>
        </p:txBody>
      </p:sp>
      <p:sp>
        <p:nvSpPr>
          <p:cNvPr id="6" name="CustomShape 3"/>
          <p:cNvSpPr/>
          <p:nvPr/>
        </p:nvSpPr>
        <p:spPr>
          <a:xfrm>
            <a:off x="4560542" y="5662491"/>
            <a:ext cx="1337400" cy="2731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s-ES" sz="1400" b="1" spc="-1" dirty="0" smtClean="0">
                <a:solidFill>
                  <a:srgbClr val="808080"/>
                </a:solidFill>
                <a:latin typeface="Calibri"/>
                <a:ea typeface="DejaVu Sans"/>
              </a:rPr>
              <a:t>Octubre</a:t>
            </a:r>
            <a:r>
              <a:rPr lang="es-ES" sz="1400" b="1" strike="noStrike" spc="-1" dirty="0" smtClean="0">
                <a:solidFill>
                  <a:srgbClr val="808080"/>
                </a:solidFill>
                <a:latin typeface="Calibri"/>
                <a:ea typeface="DejaVu Sans"/>
              </a:rPr>
              <a:t> 2018</a:t>
            </a:r>
            <a:endParaRPr lang="es-ES" sz="14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28005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 CuadroTexto"/>
          <p:cNvSpPr txBox="1">
            <a:spLocks noChangeArrowheads="1"/>
          </p:cNvSpPr>
          <p:nvPr/>
        </p:nvSpPr>
        <p:spPr bwMode="auto">
          <a:xfrm>
            <a:off x="1876926" y="3228004"/>
            <a:ext cx="6720989" cy="7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3773" tIns="36887" rIns="73773" bIns="36887">
            <a:spAutoFit/>
          </a:bodyPr>
          <a:lstStyle/>
          <a:p>
            <a:pPr algn="r" eaLnBrk="0" hangingPunct="0">
              <a:lnSpc>
                <a:spcPct val="70000"/>
              </a:lnSpc>
            </a:pPr>
            <a:r>
              <a:rPr lang="es-EC" sz="3200" b="1" i="1" dirty="0" smtClean="0">
                <a:solidFill>
                  <a:schemeClr val="bg1"/>
                </a:solidFill>
              </a:rPr>
              <a:t>INTERCAMBIO DE INFORMACIÓN BAJO PEDIDO</a:t>
            </a:r>
            <a:endParaRPr lang="es-EC" sz="32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899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stomShape 1"/>
          <p:cNvSpPr/>
          <p:nvPr/>
        </p:nvSpPr>
        <p:spPr>
          <a:xfrm>
            <a:off x="1175156" y="730219"/>
            <a:ext cx="7227699" cy="3483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s-ES" sz="2000" b="1" i="1" u="heavy" spc="-1" dirty="0" smtClean="0">
                <a:solidFill>
                  <a:srgbClr val="404040"/>
                </a:solidFill>
                <a:ea typeface="DejaVu Sans"/>
                <a:cs typeface="Calibri"/>
              </a:rPr>
              <a:t>ESTÁNDARES DE INTERCAMBIO DE INFORMACIÓN BAJO PEDIDO</a:t>
            </a:r>
            <a:endParaRPr lang="es-ES" sz="2000" b="1" i="1" u="heavy" spc="-1" dirty="0">
              <a:solidFill>
                <a:srgbClr val="404040"/>
              </a:solidFill>
              <a:cs typeface="Calibri"/>
            </a:endParaRPr>
          </a:p>
        </p:txBody>
      </p:sp>
      <p:sp>
        <p:nvSpPr>
          <p:cNvPr id="13" name="CustomShape 1"/>
          <p:cNvSpPr/>
          <p:nvPr/>
        </p:nvSpPr>
        <p:spPr>
          <a:xfrm>
            <a:off x="447348" y="1443430"/>
            <a:ext cx="8225014" cy="37341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es-ES" sz="1600" strike="noStrike" spc="-1" dirty="0">
                <a:solidFill>
                  <a:srgbClr val="404040"/>
                </a:solidFill>
                <a:latin typeface="Calibri+"/>
                <a:ea typeface="DejaVu Sans"/>
                <a:cs typeface="Calibri+"/>
              </a:rPr>
              <a:t>La evaluación hecha a través del </a:t>
            </a:r>
            <a:r>
              <a:rPr lang="es-ES" sz="1600" strike="noStrike" spc="-1" dirty="0" smtClean="0">
                <a:solidFill>
                  <a:srgbClr val="404040"/>
                </a:solidFill>
                <a:latin typeface="Calibri+"/>
                <a:ea typeface="DejaVu Sans"/>
                <a:cs typeface="Calibri+"/>
              </a:rPr>
              <a:t>Peer </a:t>
            </a:r>
            <a:r>
              <a:rPr lang="es-ES" sz="1600" strike="noStrike" spc="-1" dirty="0" err="1" smtClean="0">
                <a:solidFill>
                  <a:srgbClr val="404040"/>
                </a:solidFill>
                <a:latin typeface="Calibri+"/>
                <a:ea typeface="DejaVu Sans"/>
                <a:cs typeface="Calibri+"/>
              </a:rPr>
              <a:t>Review</a:t>
            </a:r>
            <a:r>
              <a:rPr lang="es-ES" sz="1600" strike="noStrike" spc="-1" dirty="0" smtClean="0">
                <a:solidFill>
                  <a:srgbClr val="404040"/>
                </a:solidFill>
                <a:latin typeface="Calibri+"/>
                <a:ea typeface="DejaVu Sans"/>
                <a:cs typeface="Calibri+"/>
              </a:rPr>
              <a:t> - PR </a:t>
            </a:r>
            <a:r>
              <a:rPr lang="es-ES" sz="1600" strike="noStrike" spc="-1" dirty="0">
                <a:solidFill>
                  <a:srgbClr val="404040"/>
                </a:solidFill>
                <a:latin typeface="Calibri+"/>
                <a:ea typeface="DejaVu Sans"/>
                <a:cs typeface="Calibri+"/>
              </a:rPr>
              <a:t>se centrará en la implementación de lo siguiente:</a:t>
            </a:r>
            <a:endParaRPr lang="es-ES" sz="1600" strike="noStrike" spc="-1" dirty="0">
              <a:solidFill>
                <a:srgbClr val="404040"/>
              </a:solidFill>
              <a:latin typeface="Calibri+"/>
              <a:cs typeface="Calibri+"/>
            </a:endParaRPr>
          </a:p>
          <a:p>
            <a:pPr algn="just">
              <a:lnSpc>
                <a:spcPct val="100000"/>
              </a:lnSpc>
            </a:pPr>
            <a:endParaRPr lang="es-ES" sz="1100" b="1" strike="noStrike" spc="-1" dirty="0">
              <a:solidFill>
                <a:srgbClr val="404040"/>
              </a:solidFill>
              <a:latin typeface="Calibri+"/>
              <a:cs typeface="Calibri+"/>
            </a:endParaRPr>
          </a:p>
          <a:p>
            <a:pPr algn="just">
              <a:lnSpc>
                <a:spcPct val="100000"/>
              </a:lnSpc>
            </a:pPr>
            <a:endParaRPr lang="es-ES" sz="1100" b="1" strike="noStrike" spc="-1" dirty="0">
              <a:solidFill>
                <a:srgbClr val="404040"/>
              </a:solidFill>
              <a:latin typeface="Calibri+"/>
              <a:cs typeface="Calibri+"/>
            </a:endParaRPr>
          </a:p>
          <a:p>
            <a:pPr algn="just">
              <a:lnSpc>
                <a:spcPct val="100000"/>
              </a:lnSpc>
            </a:pPr>
            <a:endParaRPr lang="es-ES" sz="1100" b="1" strike="noStrike" spc="-1" dirty="0">
              <a:solidFill>
                <a:srgbClr val="404040"/>
              </a:solidFill>
              <a:latin typeface="Calibri+"/>
              <a:cs typeface="Calibri+"/>
            </a:endParaRPr>
          </a:p>
          <a:p>
            <a:pPr algn="just">
              <a:lnSpc>
                <a:spcPct val="100000"/>
              </a:lnSpc>
            </a:pPr>
            <a:endParaRPr lang="es-ES" sz="1100" b="1" strike="noStrike" spc="-1" dirty="0">
              <a:solidFill>
                <a:srgbClr val="404040"/>
              </a:solidFill>
              <a:latin typeface="Calibri+"/>
              <a:cs typeface="Calibri+"/>
            </a:endParaRPr>
          </a:p>
        </p:txBody>
      </p:sp>
      <p:sp>
        <p:nvSpPr>
          <p:cNvPr id="15" name="CustomShape 2"/>
          <p:cNvSpPr/>
          <p:nvPr/>
        </p:nvSpPr>
        <p:spPr>
          <a:xfrm>
            <a:off x="883620" y="2252823"/>
            <a:ext cx="1662840" cy="747792"/>
          </a:xfrm>
          <a:prstGeom prst="roundRect">
            <a:avLst>
              <a:gd name="adj" fmla="val 10000"/>
            </a:avLst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58680" tIns="47520" rIns="34200" bIns="47160" anchor="ctr"/>
          <a:lstStyle/>
          <a:p>
            <a:pPr algn="ctr">
              <a:lnSpc>
                <a:spcPct val="90000"/>
              </a:lnSpc>
              <a:spcAft>
                <a:spcPts val="629"/>
              </a:spcAft>
            </a:pPr>
            <a:r>
              <a:rPr lang="es-ES" sz="1100" strike="noStrike" spc="-1" dirty="0">
                <a:solidFill>
                  <a:schemeClr val="bg1">
                    <a:lumMod val="95000"/>
                  </a:schemeClr>
                </a:solidFill>
                <a:latin typeface="Calibri+"/>
                <a:ea typeface="DejaVu Sans"/>
                <a:cs typeface="Calibri+"/>
              </a:rPr>
              <a:t>Categoría A            (relativos a la </a:t>
            </a:r>
            <a:r>
              <a:rPr lang="es-ES" sz="1100" strike="noStrike" spc="-1" dirty="0">
                <a:solidFill>
                  <a:schemeClr val="bg1">
                    <a:lumMod val="95000"/>
                  </a:schemeClr>
                </a:solidFill>
                <a:uFillTx/>
                <a:latin typeface="Calibri+"/>
                <a:ea typeface="DejaVu Sans"/>
                <a:cs typeface="Calibri+"/>
              </a:rPr>
              <a:t>disponibilidad</a:t>
            </a:r>
            <a:r>
              <a:rPr lang="es-ES" sz="1100" strike="noStrike" spc="-1" dirty="0">
                <a:solidFill>
                  <a:schemeClr val="bg1">
                    <a:lumMod val="95000"/>
                  </a:schemeClr>
                </a:solidFill>
                <a:latin typeface="Calibri+"/>
                <a:ea typeface="DejaVu Sans"/>
                <a:cs typeface="Calibri+"/>
              </a:rPr>
              <a:t> de información)</a:t>
            </a:r>
            <a:endParaRPr lang="es-ES" sz="1100" strike="noStrike" spc="-1" dirty="0">
              <a:solidFill>
                <a:schemeClr val="bg1">
                  <a:lumMod val="95000"/>
                </a:schemeClr>
              </a:solidFill>
              <a:latin typeface="Calibri+"/>
              <a:cs typeface="Calibri+"/>
            </a:endParaRPr>
          </a:p>
        </p:txBody>
      </p:sp>
      <p:sp>
        <p:nvSpPr>
          <p:cNvPr id="16" name="CustomShape 4"/>
          <p:cNvSpPr/>
          <p:nvPr/>
        </p:nvSpPr>
        <p:spPr>
          <a:xfrm>
            <a:off x="1216260" y="3188535"/>
            <a:ext cx="1583640" cy="1001808"/>
          </a:xfrm>
          <a:prstGeom prst="roundRect">
            <a:avLst>
              <a:gd name="adj" fmla="val 10000"/>
            </a:avLst>
          </a:prstGeom>
          <a:solidFill>
            <a:schemeClr val="lt1">
              <a:alpha val="90000"/>
              <a:hueOff val="0"/>
              <a:satOff val="0"/>
              <a:lumOff val="0"/>
              <a:alphaOff val="0"/>
            </a:schemeClr>
          </a:solidFill>
          <a:ln w="6350" cmpd="sng">
            <a:solidFill>
              <a:schemeClr val="tx1">
                <a:lumMod val="65000"/>
                <a:lumOff val="35000"/>
              </a:schemeClr>
            </a:solidFill>
            <a:prstDash val="sysDash"/>
            <a:round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3360" tIns="52920" rIns="30600" bIns="52560" anchor="ctr"/>
          <a:lstStyle/>
          <a:p>
            <a:pPr algn="ctr">
              <a:lnSpc>
                <a:spcPct val="90000"/>
              </a:lnSpc>
              <a:spcAft>
                <a:spcPts val="561"/>
              </a:spcAft>
            </a:pPr>
            <a:r>
              <a:rPr lang="es-ES" sz="1150" b="1" strike="noStrike" spc="-1" dirty="0">
                <a:solidFill>
                  <a:srgbClr val="404040"/>
                </a:solidFill>
                <a:latin typeface="Calibri+"/>
                <a:ea typeface="DejaVu Sans"/>
                <a:cs typeface="Calibri+"/>
              </a:rPr>
              <a:t>3 Estándares</a:t>
            </a:r>
            <a:endParaRPr lang="es-ES" sz="1150" b="0" strike="noStrike" spc="-1" dirty="0">
              <a:solidFill>
                <a:srgbClr val="404040"/>
              </a:solidFill>
              <a:latin typeface="Calibri+"/>
              <a:cs typeface="Calibri+"/>
            </a:endParaRPr>
          </a:p>
          <a:p>
            <a:pPr>
              <a:lnSpc>
                <a:spcPct val="100000"/>
              </a:lnSpc>
            </a:pPr>
            <a:r>
              <a:rPr lang="es-ES" sz="1150" b="0" strike="noStrike" spc="-1" dirty="0">
                <a:solidFill>
                  <a:srgbClr val="404040"/>
                </a:solidFill>
                <a:latin typeface="Calibri+"/>
                <a:ea typeface="DejaVu Sans"/>
                <a:cs typeface="Calibri+"/>
              </a:rPr>
              <a:t>- Propiedad</a:t>
            </a:r>
            <a:endParaRPr lang="es-ES" sz="1150" b="0" strike="noStrike" spc="-1" dirty="0">
              <a:solidFill>
                <a:srgbClr val="404040"/>
              </a:solidFill>
              <a:latin typeface="Calibri+"/>
              <a:cs typeface="Calibri+"/>
            </a:endParaRPr>
          </a:p>
          <a:p>
            <a:pPr>
              <a:lnSpc>
                <a:spcPct val="100000"/>
              </a:lnSpc>
            </a:pPr>
            <a:r>
              <a:rPr lang="es-ES" sz="1150" b="0" strike="noStrike" spc="-1" dirty="0">
                <a:solidFill>
                  <a:srgbClr val="404040"/>
                </a:solidFill>
                <a:latin typeface="Calibri+"/>
                <a:ea typeface="DejaVu Sans"/>
                <a:cs typeface="Calibri+"/>
              </a:rPr>
              <a:t>- Contable</a:t>
            </a:r>
            <a:endParaRPr lang="es-ES" sz="1150" b="0" strike="noStrike" spc="-1" dirty="0">
              <a:solidFill>
                <a:srgbClr val="404040"/>
              </a:solidFill>
              <a:latin typeface="Calibri+"/>
              <a:cs typeface="Calibri+"/>
            </a:endParaRPr>
          </a:p>
          <a:p>
            <a:pPr>
              <a:lnSpc>
                <a:spcPct val="100000"/>
              </a:lnSpc>
            </a:pPr>
            <a:r>
              <a:rPr lang="es-ES" sz="1150" b="0" strike="noStrike" spc="-1" dirty="0">
                <a:solidFill>
                  <a:srgbClr val="404040"/>
                </a:solidFill>
                <a:latin typeface="Calibri+"/>
                <a:ea typeface="DejaVu Sans"/>
                <a:cs typeface="Calibri+"/>
              </a:rPr>
              <a:t>- Bancaria</a:t>
            </a:r>
            <a:endParaRPr lang="es-ES" sz="1150" b="0" strike="noStrike" spc="-1" dirty="0">
              <a:solidFill>
                <a:srgbClr val="404040"/>
              </a:solidFill>
              <a:latin typeface="Calibri+"/>
              <a:cs typeface="Calibri+"/>
            </a:endParaRPr>
          </a:p>
        </p:txBody>
      </p:sp>
      <p:sp>
        <p:nvSpPr>
          <p:cNvPr id="17" name="CustomShape 5"/>
          <p:cNvSpPr/>
          <p:nvPr/>
        </p:nvSpPr>
        <p:spPr>
          <a:xfrm>
            <a:off x="893700" y="3001587"/>
            <a:ext cx="165600" cy="1588896"/>
          </a:xfrm>
          <a:custGeom>
            <a:avLst/>
            <a:gdLst/>
            <a:ahLst/>
            <a:cxnLst/>
            <a:rect l="l" t="t" r="r" b="b"/>
            <a:pathLst>
              <a:path w="166347" h="1766087">
                <a:moveTo>
                  <a:pt x="0" y="0"/>
                </a:moveTo>
                <a:lnTo>
                  <a:pt x="0" y="1766087"/>
                </a:lnTo>
                <a:lnTo>
                  <a:pt x="166347" y="1766087"/>
                </a:lnTo>
              </a:path>
            </a:pathLst>
          </a:custGeom>
          <a:noFill/>
          <a:ln w="6350" cmpd="sng">
            <a:solidFill>
              <a:schemeClr val="tx1">
                <a:lumMod val="65000"/>
                <a:lumOff val="35000"/>
              </a:schemeClr>
            </a:solidFill>
            <a:prstDash val="sysDash"/>
            <a:round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" name="CustomShape 6"/>
          <p:cNvSpPr/>
          <p:nvPr/>
        </p:nvSpPr>
        <p:spPr>
          <a:xfrm>
            <a:off x="1060020" y="4378263"/>
            <a:ext cx="1762920" cy="424764"/>
          </a:xfrm>
          <a:prstGeom prst="roundRect">
            <a:avLst>
              <a:gd name="adj" fmla="val 10000"/>
            </a:avLst>
          </a:prstGeom>
          <a:solidFill>
            <a:srgbClr val="309FCF">
              <a:alpha val="90000"/>
            </a:srgbClr>
          </a:solidFill>
          <a:ln w="6350" cmpd="sng">
            <a:solidFill>
              <a:schemeClr val="tx1">
                <a:lumMod val="65000"/>
                <a:lumOff val="35000"/>
              </a:schemeClr>
            </a:solidFill>
            <a:prstDash val="sysDash"/>
            <a:round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0320" tIns="31320" rIns="26640" bIns="31680" anchor="ctr"/>
          <a:lstStyle/>
          <a:p>
            <a:pPr algn="ctr">
              <a:lnSpc>
                <a:spcPct val="90000"/>
              </a:lnSpc>
              <a:spcAft>
                <a:spcPts val="490"/>
              </a:spcAft>
            </a:pPr>
            <a:r>
              <a:rPr lang="es-ES" sz="1300" b="0" strike="noStrike" spc="-1" dirty="0">
                <a:solidFill>
                  <a:srgbClr val="F2F2F2"/>
                </a:solidFill>
                <a:latin typeface="+mj-lt"/>
                <a:ea typeface="DejaVu Sans"/>
                <a:cs typeface="Calibri+"/>
              </a:rPr>
              <a:t>7 Sub estándares</a:t>
            </a:r>
            <a:endParaRPr lang="es-ES" sz="1300" b="0" strike="noStrike" spc="-1" dirty="0">
              <a:solidFill>
                <a:srgbClr val="F2F2F2"/>
              </a:solidFill>
              <a:latin typeface="+mj-lt"/>
              <a:cs typeface="Calibri+"/>
            </a:endParaRPr>
          </a:p>
        </p:txBody>
      </p:sp>
      <p:sp>
        <p:nvSpPr>
          <p:cNvPr id="19" name="CustomShape 7"/>
          <p:cNvSpPr/>
          <p:nvPr/>
        </p:nvSpPr>
        <p:spPr>
          <a:xfrm>
            <a:off x="3063060" y="2252823"/>
            <a:ext cx="1662840" cy="747792"/>
          </a:xfrm>
          <a:prstGeom prst="roundRect">
            <a:avLst>
              <a:gd name="adj" fmla="val 10000"/>
            </a:avLst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58680" tIns="47520" rIns="34200" bIns="47160" anchor="ctr"/>
          <a:lstStyle/>
          <a:p>
            <a:pPr algn="ctr">
              <a:lnSpc>
                <a:spcPct val="90000"/>
              </a:lnSpc>
              <a:spcAft>
                <a:spcPts val="629"/>
              </a:spcAft>
            </a:pPr>
            <a:r>
              <a:rPr lang="es-ES" sz="1100" strike="noStrike" spc="-1" dirty="0">
                <a:solidFill>
                  <a:schemeClr val="bg1">
                    <a:lumMod val="95000"/>
                  </a:schemeClr>
                </a:solidFill>
                <a:latin typeface="Calibri+"/>
                <a:ea typeface="DejaVu Sans"/>
                <a:cs typeface="Calibri+"/>
              </a:rPr>
              <a:t>Categoría B                    (relativos al </a:t>
            </a:r>
            <a:r>
              <a:rPr lang="es-ES" sz="1100" strike="noStrike" spc="-1" dirty="0">
                <a:solidFill>
                  <a:schemeClr val="bg1">
                    <a:lumMod val="95000"/>
                  </a:schemeClr>
                </a:solidFill>
                <a:uFillTx/>
                <a:latin typeface="Calibri+"/>
                <a:ea typeface="DejaVu Sans"/>
                <a:cs typeface="Calibri+"/>
              </a:rPr>
              <a:t>acceso</a:t>
            </a:r>
            <a:r>
              <a:rPr lang="es-ES" sz="1100" strike="noStrike" spc="-1" dirty="0">
                <a:solidFill>
                  <a:schemeClr val="bg1">
                    <a:lumMod val="95000"/>
                  </a:schemeClr>
                </a:solidFill>
                <a:latin typeface="Calibri+"/>
                <a:ea typeface="DejaVu Sans"/>
                <a:cs typeface="Calibri+"/>
              </a:rPr>
              <a:t> a la información por parte del estado)</a:t>
            </a:r>
            <a:endParaRPr lang="es-ES" sz="1100" strike="noStrike" spc="-1" dirty="0">
              <a:solidFill>
                <a:schemeClr val="bg1">
                  <a:lumMod val="95000"/>
                </a:schemeClr>
              </a:solidFill>
              <a:latin typeface="Calibri+"/>
              <a:cs typeface="Calibri+"/>
            </a:endParaRPr>
          </a:p>
        </p:txBody>
      </p:sp>
      <p:sp>
        <p:nvSpPr>
          <p:cNvPr id="20" name="CustomShape 8"/>
          <p:cNvSpPr/>
          <p:nvPr/>
        </p:nvSpPr>
        <p:spPr>
          <a:xfrm>
            <a:off x="3073140" y="3001587"/>
            <a:ext cx="165600" cy="563112"/>
          </a:xfrm>
          <a:custGeom>
            <a:avLst/>
            <a:gdLst/>
            <a:ahLst/>
            <a:cxnLst/>
            <a:rect l="l" t="t" r="r" b="b"/>
            <a:pathLst>
              <a:path w="166347" h="626275">
                <a:moveTo>
                  <a:pt x="0" y="0"/>
                </a:moveTo>
                <a:lnTo>
                  <a:pt x="0" y="626275"/>
                </a:lnTo>
                <a:lnTo>
                  <a:pt x="166347" y="626275"/>
                </a:lnTo>
              </a:path>
            </a:pathLst>
          </a:custGeom>
          <a:noFill/>
          <a:ln w="6350" cmpd="sng">
            <a:solidFill>
              <a:schemeClr val="tx1">
                <a:lumMod val="65000"/>
                <a:lumOff val="35000"/>
              </a:schemeClr>
            </a:solidFill>
            <a:prstDash val="sysDash"/>
            <a:round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" name="CustomShape 9"/>
          <p:cNvSpPr/>
          <p:nvPr/>
        </p:nvSpPr>
        <p:spPr>
          <a:xfrm>
            <a:off x="3239460" y="3188535"/>
            <a:ext cx="1974960" cy="752328"/>
          </a:xfrm>
          <a:prstGeom prst="roundRect">
            <a:avLst>
              <a:gd name="adj" fmla="val 10000"/>
            </a:avLst>
          </a:prstGeom>
          <a:solidFill>
            <a:schemeClr val="lt1">
              <a:alpha val="90000"/>
              <a:hueOff val="0"/>
              <a:satOff val="0"/>
              <a:lumOff val="0"/>
              <a:alphaOff val="0"/>
            </a:schemeClr>
          </a:solidFill>
          <a:ln w="6350" cmpd="sng">
            <a:solidFill>
              <a:schemeClr val="tx1">
                <a:lumMod val="65000"/>
                <a:lumOff val="35000"/>
              </a:schemeClr>
            </a:solidFill>
            <a:prstDash val="sysDash"/>
            <a:round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55080" tIns="44640" rIns="30600" bIns="44640" anchor="ctr"/>
          <a:lstStyle/>
          <a:p>
            <a:pPr algn="ctr">
              <a:lnSpc>
                <a:spcPct val="90000"/>
              </a:lnSpc>
              <a:spcAft>
                <a:spcPts val="561"/>
              </a:spcAft>
            </a:pPr>
            <a:r>
              <a:rPr lang="es-ES" sz="1150" b="1" strike="noStrike" spc="-1" dirty="0">
                <a:solidFill>
                  <a:srgbClr val="404040"/>
                </a:solidFill>
                <a:latin typeface="Calibri+"/>
                <a:ea typeface="DejaVu Sans"/>
                <a:cs typeface="Calibri+"/>
              </a:rPr>
              <a:t>2 Estándares</a:t>
            </a:r>
            <a:endParaRPr lang="es-ES" sz="1150" b="0" strike="noStrike" spc="-1" dirty="0">
              <a:solidFill>
                <a:srgbClr val="404040"/>
              </a:solidFill>
              <a:latin typeface="Calibri+"/>
              <a:cs typeface="Calibri+"/>
            </a:endParaRPr>
          </a:p>
          <a:p>
            <a:pPr>
              <a:lnSpc>
                <a:spcPct val="100000"/>
              </a:lnSpc>
            </a:pPr>
            <a:r>
              <a:rPr lang="es-ES" sz="1150" b="0" strike="noStrike" spc="-1" dirty="0">
                <a:solidFill>
                  <a:srgbClr val="404040"/>
                </a:solidFill>
                <a:latin typeface="Calibri+"/>
                <a:ea typeface="DejaVu Sans"/>
                <a:cs typeface="Calibri+"/>
              </a:rPr>
              <a:t>- Poder de acceso</a:t>
            </a:r>
            <a:endParaRPr lang="es-ES" sz="1150" b="0" strike="noStrike" spc="-1" dirty="0">
              <a:solidFill>
                <a:srgbClr val="404040"/>
              </a:solidFill>
              <a:latin typeface="Calibri+"/>
              <a:cs typeface="Calibri+"/>
            </a:endParaRPr>
          </a:p>
          <a:p>
            <a:pPr>
              <a:lnSpc>
                <a:spcPct val="100000"/>
              </a:lnSpc>
            </a:pPr>
            <a:r>
              <a:rPr lang="es-ES" sz="1150" b="0" strike="noStrike" spc="-1" dirty="0">
                <a:solidFill>
                  <a:srgbClr val="404040"/>
                </a:solidFill>
                <a:latin typeface="Calibri+"/>
                <a:ea typeface="DejaVu Sans"/>
                <a:cs typeface="Calibri+"/>
              </a:rPr>
              <a:t>- Derechos  y salvaguardias</a:t>
            </a:r>
            <a:endParaRPr lang="es-ES" sz="1150" b="0" strike="noStrike" spc="-1" dirty="0">
              <a:solidFill>
                <a:srgbClr val="404040"/>
              </a:solidFill>
              <a:latin typeface="Calibri+"/>
              <a:cs typeface="Calibri+"/>
            </a:endParaRPr>
          </a:p>
        </p:txBody>
      </p:sp>
      <p:sp>
        <p:nvSpPr>
          <p:cNvPr id="22" name="CustomShape 10"/>
          <p:cNvSpPr/>
          <p:nvPr/>
        </p:nvSpPr>
        <p:spPr>
          <a:xfrm>
            <a:off x="3073140" y="3001587"/>
            <a:ext cx="165600" cy="1339416"/>
          </a:xfrm>
          <a:custGeom>
            <a:avLst/>
            <a:gdLst/>
            <a:ahLst/>
            <a:cxnLst/>
            <a:rect l="l" t="t" r="r" b="b"/>
            <a:pathLst>
              <a:path w="166347" h="1488876">
                <a:moveTo>
                  <a:pt x="0" y="0"/>
                </a:moveTo>
                <a:lnTo>
                  <a:pt x="0" y="1488876"/>
                </a:lnTo>
                <a:lnTo>
                  <a:pt x="166347" y="1488876"/>
                </a:lnTo>
              </a:path>
            </a:pathLst>
          </a:custGeom>
          <a:noFill/>
          <a:ln w="6350" cmpd="sng">
            <a:solidFill>
              <a:schemeClr val="tx1">
                <a:lumMod val="65000"/>
                <a:lumOff val="35000"/>
              </a:schemeClr>
            </a:solidFill>
            <a:prstDash val="sysDash"/>
            <a:round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" name="CustomShape 11"/>
          <p:cNvSpPr/>
          <p:nvPr/>
        </p:nvSpPr>
        <p:spPr>
          <a:xfrm>
            <a:off x="3239460" y="4128783"/>
            <a:ext cx="1877040" cy="424764"/>
          </a:xfrm>
          <a:prstGeom prst="roundRect">
            <a:avLst>
              <a:gd name="adj" fmla="val 10000"/>
            </a:avLst>
          </a:prstGeom>
          <a:solidFill>
            <a:srgbClr val="309FCF">
              <a:alpha val="90000"/>
            </a:srgbClr>
          </a:solidFill>
          <a:ln w="6350" cmpd="sng">
            <a:solidFill>
              <a:schemeClr val="tx1">
                <a:lumMod val="65000"/>
                <a:lumOff val="35000"/>
              </a:schemeClr>
            </a:solidFill>
            <a:prstDash val="sysDash"/>
            <a:round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0320" tIns="31320" rIns="26640" bIns="31680" anchor="ctr"/>
          <a:lstStyle/>
          <a:p>
            <a:pPr algn="ctr">
              <a:lnSpc>
                <a:spcPct val="90000"/>
              </a:lnSpc>
              <a:spcAft>
                <a:spcPts val="490"/>
              </a:spcAft>
            </a:pPr>
            <a:r>
              <a:rPr lang="es-ES" sz="1300" b="0" strike="noStrike" spc="-1" dirty="0">
                <a:solidFill>
                  <a:srgbClr val="F2F2F2"/>
                </a:solidFill>
                <a:latin typeface="+mj-lt"/>
                <a:ea typeface="DejaVu Sans"/>
                <a:cs typeface="Calibri+"/>
              </a:rPr>
              <a:t>4 Sub estándares</a:t>
            </a:r>
            <a:endParaRPr lang="es-ES" sz="1300" b="0" strike="noStrike" spc="-1" dirty="0">
              <a:solidFill>
                <a:srgbClr val="F2F2F2"/>
              </a:solidFill>
              <a:latin typeface="+mj-lt"/>
              <a:cs typeface="Calibri+"/>
            </a:endParaRPr>
          </a:p>
        </p:txBody>
      </p:sp>
      <p:sp>
        <p:nvSpPr>
          <p:cNvPr id="26" name="CustomShape 12"/>
          <p:cNvSpPr/>
          <p:nvPr/>
        </p:nvSpPr>
        <p:spPr>
          <a:xfrm>
            <a:off x="5360220" y="2252823"/>
            <a:ext cx="1918440" cy="627912"/>
          </a:xfrm>
          <a:prstGeom prst="roundRect">
            <a:avLst>
              <a:gd name="adj" fmla="val 10000"/>
            </a:avLst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54720" tIns="43560" rIns="34200" bIns="43560" anchor="ctr"/>
          <a:lstStyle/>
          <a:p>
            <a:pPr algn="ctr">
              <a:lnSpc>
                <a:spcPct val="100000"/>
              </a:lnSpc>
            </a:pPr>
            <a:r>
              <a:rPr lang="es-ES" sz="1100" strike="noStrike" spc="-1" dirty="0">
                <a:solidFill>
                  <a:schemeClr val="bg1">
                    <a:lumMod val="95000"/>
                  </a:schemeClr>
                </a:solidFill>
                <a:latin typeface="Calibri+"/>
                <a:ea typeface="DejaVu Sans"/>
                <a:cs typeface="Calibri+"/>
              </a:rPr>
              <a:t>Categoría C      </a:t>
            </a:r>
            <a:endParaRPr lang="es-ES" sz="1100" strike="noStrike" spc="-1" dirty="0">
              <a:solidFill>
                <a:schemeClr val="bg1">
                  <a:lumMod val="95000"/>
                </a:schemeClr>
              </a:solidFill>
              <a:latin typeface="Calibri+"/>
              <a:cs typeface="Calibri+"/>
            </a:endParaRPr>
          </a:p>
          <a:p>
            <a:pPr algn="ctr">
              <a:lnSpc>
                <a:spcPct val="100000"/>
              </a:lnSpc>
            </a:pPr>
            <a:r>
              <a:rPr lang="es-ES" sz="1100" strike="noStrike" spc="-1" dirty="0">
                <a:solidFill>
                  <a:schemeClr val="bg1">
                    <a:lumMod val="95000"/>
                  </a:schemeClr>
                </a:solidFill>
                <a:latin typeface="Calibri+"/>
                <a:ea typeface="DejaVu Sans"/>
                <a:cs typeface="Calibri+"/>
              </a:rPr>
              <a:t>(relativos al </a:t>
            </a:r>
            <a:r>
              <a:rPr lang="es-ES" sz="1100" strike="noStrike" spc="-1" dirty="0">
                <a:solidFill>
                  <a:schemeClr val="bg1">
                    <a:lumMod val="95000"/>
                  </a:schemeClr>
                </a:solidFill>
                <a:uFillTx/>
                <a:latin typeface="Calibri+"/>
                <a:ea typeface="DejaVu Sans"/>
                <a:cs typeface="Calibri+"/>
              </a:rPr>
              <a:t>intercambio de información</a:t>
            </a:r>
            <a:r>
              <a:rPr lang="es-ES" sz="1100" strike="noStrike" spc="-1" dirty="0">
                <a:solidFill>
                  <a:schemeClr val="bg1">
                    <a:lumMod val="95000"/>
                  </a:schemeClr>
                </a:solidFill>
                <a:latin typeface="Calibri+"/>
                <a:ea typeface="DejaVu Sans"/>
                <a:cs typeface="Calibri+"/>
              </a:rPr>
              <a:t> con el exterior)</a:t>
            </a:r>
            <a:endParaRPr lang="es-ES" sz="1100" strike="noStrike" spc="-1" dirty="0">
              <a:solidFill>
                <a:schemeClr val="bg1">
                  <a:lumMod val="95000"/>
                </a:schemeClr>
              </a:solidFill>
              <a:latin typeface="Calibri+"/>
              <a:cs typeface="Calibri+"/>
            </a:endParaRPr>
          </a:p>
        </p:txBody>
      </p:sp>
      <p:sp>
        <p:nvSpPr>
          <p:cNvPr id="27" name="CustomShape 13"/>
          <p:cNvSpPr/>
          <p:nvPr/>
        </p:nvSpPr>
        <p:spPr>
          <a:xfrm>
            <a:off x="5395860" y="2881707"/>
            <a:ext cx="234720" cy="886788"/>
          </a:xfrm>
          <a:custGeom>
            <a:avLst/>
            <a:gdLst/>
            <a:ahLst/>
            <a:cxnLst/>
            <a:rect l="l" t="t" r="r" b="b"/>
            <a:pathLst>
              <a:path w="235493" h="985998">
                <a:moveTo>
                  <a:pt x="0" y="0"/>
                </a:moveTo>
                <a:lnTo>
                  <a:pt x="0" y="985998"/>
                </a:lnTo>
                <a:lnTo>
                  <a:pt x="235493" y="985998"/>
                </a:lnTo>
              </a:path>
            </a:pathLst>
          </a:custGeom>
          <a:noFill/>
          <a:ln w="6350" cmpd="sng">
            <a:solidFill>
              <a:schemeClr val="tx1">
                <a:lumMod val="65000"/>
                <a:lumOff val="35000"/>
              </a:schemeClr>
            </a:solidFill>
            <a:prstDash val="sysDash"/>
            <a:round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" name="CustomShape 14"/>
          <p:cNvSpPr/>
          <p:nvPr/>
        </p:nvSpPr>
        <p:spPr>
          <a:xfrm>
            <a:off x="5631300" y="3068655"/>
            <a:ext cx="1976040" cy="1400004"/>
          </a:xfrm>
          <a:prstGeom prst="roundRect">
            <a:avLst>
              <a:gd name="adj" fmla="val 10000"/>
            </a:avLst>
          </a:prstGeom>
          <a:solidFill>
            <a:schemeClr val="lt1">
              <a:alpha val="90000"/>
              <a:hueOff val="0"/>
              <a:satOff val="0"/>
              <a:lumOff val="0"/>
              <a:alphaOff val="0"/>
            </a:schemeClr>
          </a:solidFill>
          <a:ln w="6350" cmpd="sng">
            <a:solidFill>
              <a:schemeClr val="tx1">
                <a:lumMod val="65000"/>
                <a:lumOff val="35000"/>
              </a:schemeClr>
            </a:solidFill>
            <a:prstDash val="sysDash"/>
            <a:round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6320" tIns="65880" rIns="30600" bIns="65520" anchor="ctr"/>
          <a:lstStyle/>
          <a:p>
            <a:pPr algn="ctr">
              <a:lnSpc>
                <a:spcPct val="90000"/>
              </a:lnSpc>
              <a:spcAft>
                <a:spcPts val="561"/>
              </a:spcAft>
            </a:pPr>
            <a:r>
              <a:rPr lang="es-ES" sz="1150" b="1" strike="noStrike" spc="-1" dirty="0">
                <a:solidFill>
                  <a:srgbClr val="404040"/>
                </a:solidFill>
                <a:latin typeface="Calibri+"/>
                <a:ea typeface="DejaVu Sans"/>
                <a:cs typeface="Calibri+"/>
              </a:rPr>
              <a:t>5 Estándares</a:t>
            </a:r>
            <a:endParaRPr lang="es-ES" sz="1150" b="0" strike="noStrike" spc="-1" dirty="0">
              <a:solidFill>
                <a:srgbClr val="404040"/>
              </a:solidFill>
              <a:latin typeface="Calibri+"/>
              <a:cs typeface="Calibri+"/>
            </a:endParaRPr>
          </a:p>
          <a:p>
            <a:pPr>
              <a:lnSpc>
                <a:spcPct val="100000"/>
              </a:lnSpc>
            </a:pPr>
            <a:r>
              <a:rPr lang="es-ES" sz="1150" b="0" strike="noStrike" spc="-1" dirty="0">
                <a:solidFill>
                  <a:srgbClr val="404040"/>
                </a:solidFill>
                <a:latin typeface="Calibri+"/>
                <a:ea typeface="DejaVu Sans"/>
                <a:cs typeface="Calibri+"/>
              </a:rPr>
              <a:t>- Instrumentos para II</a:t>
            </a:r>
            <a:endParaRPr lang="es-ES" sz="1150" b="0" strike="noStrike" spc="-1" dirty="0">
              <a:solidFill>
                <a:srgbClr val="404040"/>
              </a:solidFill>
              <a:latin typeface="Calibri+"/>
              <a:cs typeface="Calibri+"/>
            </a:endParaRPr>
          </a:p>
          <a:p>
            <a:pPr>
              <a:lnSpc>
                <a:spcPct val="100000"/>
              </a:lnSpc>
            </a:pPr>
            <a:r>
              <a:rPr lang="es-ES" sz="1150" b="0" strike="noStrike" spc="-1" dirty="0">
                <a:solidFill>
                  <a:srgbClr val="404040"/>
                </a:solidFill>
                <a:latin typeface="Calibri+"/>
                <a:ea typeface="DejaVu Sans"/>
                <a:cs typeface="Calibri+"/>
              </a:rPr>
              <a:t>- Red de acuerdos</a:t>
            </a:r>
            <a:endParaRPr lang="es-ES" sz="1150" b="0" strike="noStrike" spc="-1" dirty="0">
              <a:solidFill>
                <a:srgbClr val="404040"/>
              </a:solidFill>
              <a:latin typeface="Calibri+"/>
              <a:cs typeface="Calibri+"/>
            </a:endParaRPr>
          </a:p>
          <a:p>
            <a:pPr>
              <a:lnSpc>
                <a:spcPct val="100000"/>
              </a:lnSpc>
            </a:pPr>
            <a:r>
              <a:rPr lang="es-ES" sz="1150" b="0" strike="noStrike" spc="-1" dirty="0">
                <a:solidFill>
                  <a:srgbClr val="404040"/>
                </a:solidFill>
                <a:latin typeface="Calibri+"/>
                <a:ea typeface="DejaVu Sans"/>
                <a:cs typeface="Calibri+"/>
              </a:rPr>
              <a:t>- Confidencialidad</a:t>
            </a:r>
            <a:endParaRPr lang="es-ES" sz="1150" b="0" strike="noStrike" spc="-1" dirty="0">
              <a:solidFill>
                <a:srgbClr val="404040"/>
              </a:solidFill>
              <a:latin typeface="Calibri+"/>
              <a:cs typeface="Calibri+"/>
            </a:endParaRPr>
          </a:p>
          <a:p>
            <a:pPr>
              <a:lnSpc>
                <a:spcPct val="100000"/>
              </a:lnSpc>
            </a:pPr>
            <a:r>
              <a:rPr lang="es-ES" sz="1150" b="0" strike="noStrike" spc="-1" dirty="0">
                <a:solidFill>
                  <a:srgbClr val="404040"/>
                </a:solidFill>
                <a:latin typeface="Calibri+"/>
                <a:ea typeface="DejaVu Sans"/>
                <a:cs typeface="Calibri+"/>
              </a:rPr>
              <a:t>- Derechos y salvaguardias</a:t>
            </a:r>
            <a:endParaRPr lang="es-ES" sz="1150" b="0" strike="noStrike" spc="-1" dirty="0">
              <a:solidFill>
                <a:srgbClr val="404040"/>
              </a:solidFill>
              <a:latin typeface="Calibri+"/>
              <a:cs typeface="Calibri+"/>
            </a:endParaRPr>
          </a:p>
          <a:p>
            <a:pPr>
              <a:lnSpc>
                <a:spcPct val="100000"/>
              </a:lnSpc>
            </a:pPr>
            <a:r>
              <a:rPr lang="es-ES" sz="1150" b="0" strike="noStrike" spc="-1" dirty="0">
                <a:solidFill>
                  <a:srgbClr val="404040"/>
                </a:solidFill>
                <a:latin typeface="Calibri+"/>
                <a:ea typeface="DejaVu Sans"/>
                <a:cs typeface="Calibri+"/>
              </a:rPr>
              <a:t>- II oportuno</a:t>
            </a:r>
            <a:endParaRPr lang="es-ES" sz="1150" b="0" strike="noStrike" spc="-1" dirty="0">
              <a:solidFill>
                <a:srgbClr val="404040"/>
              </a:solidFill>
              <a:latin typeface="Calibri+"/>
              <a:cs typeface="Calibri+"/>
            </a:endParaRPr>
          </a:p>
        </p:txBody>
      </p:sp>
      <p:sp>
        <p:nvSpPr>
          <p:cNvPr id="29" name="CustomShape 15"/>
          <p:cNvSpPr/>
          <p:nvPr/>
        </p:nvSpPr>
        <p:spPr>
          <a:xfrm>
            <a:off x="5395860" y="2881707"/>
            <a:ext cx="234720" cy="1986768"/>
          </a:xfrm>
          <a:custGeom>
            <a:avLst/>
            <a:gdLst/>
            <a:ahLst/>
            <a:cxnLst/>
            <a:rect l="l" t="t" r="r" b="b"/>
            <a:pathLst>
              <a:path w="235493" h="2208323">
                <a:moveTo>
                  <a:pt x="0" y="0"/>
                </a:moveTo>
                <a:lnTo>
                  <a:pt x="0" y="2208323"/>
                </a:lnTo>
                <a:lnTo>
                  <a:pt x="235493" y="2208323"/>
                </a:lnTo>
              </a:path>
            </a:pathLst>
          </a:custGeom>
          <a:noFill/>
          <a:ln w="6350" cmpd="sng">
            <a:solidFill>
              <a:schemeClr val="tx1">
                <a:lumMod val="65000"/>
                <a:lumOff val="35000"/>
              </a:schemeClr>
            </a:solidFill>
            <a:prstDash val="sysDash"/>
            <a:round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" name="CustomShape 16"/>
          <p:cNvSpPr/>
          <p:nvPr/>
        </p:nvSpPr>
        <p:spPr>
          <a:xfrm>
            <a:off x="5631300" y="4656255"/>
            <a:ext cx="1761840" cy="424764"/>
          </a:xfrm>
          <a:prstGeom prst="roundRect">
            <a:avLst>
              <a:gd name="adj" fmla="val 10000"/>
            </a:avLst>
          </a:prstGeom>
          <a:solidFill>
            <a:srgbClr val="309FCF">
              <a:alpha val="90000"/>
            </a:srgbClr>
          </a:solidFill>
          <a:ln w="6350" cmpd="sng">
            <a:solidFill>
              <a:schemeClr val="tx1">
                <a:lumMod val="65000"/>
                <a:lumOff val="35000"/>
              </a:schemeClr>
            </a:solidFill>
            <a:prstDash val="sysDash"/>
            <a:round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0320" tIns="31320" rIns="26640" bIns="31680" anchor="ctr"/>
          <a:lstStyle/>
          <a:p>
            <a:pPr algn="ctr">
              <a:lnSpc>
                <a:spcPct val="90000"/>
              </a:lnSpc>
              <a:spcAft>
                <a:spcPts val="490"/>
              </a:spcAft>
            </a:pPr>
            <a:r>
              <a:rPr lang="es-ES" sz="1300" b="0" strike="noStrike" spc="-1" dirty="0">
                <a:solidFill>
                  <a:srgbClr val="F2F2F2"/>
                </a:solidFill>
                <a:latin typeface="+mj-lt"/>
                <a:ea typeface="DejaVu Sans"/>
                <a:cs typeface="Calibri+"/>
              </a:rPr>
              <a:t>10 Sub estándares</a:t>
            </a:r>
            <a:endParaRPr lang="es-ES" sz="1300" b="0" strike="noStrike" spc="-1" dirty="0">
              <a:solidFill>
                <a:srgbClr val="F2F2F2"/>
              </a:solidFill>
              <a:latin typeface="+mj-lt"/>
              <a:cs typeface="Calibri+"/>
            </a:endParaRPr>
          </a:p>
        </p:txBody>
      </p:sp>
      <p:sp>
        <p:nvSpPr>
          <p:cNvPr id="31" name="CustomShape 18"/>
          <p:cNvSpPr/>
          <p:nvPr/>
        </p:nvSpPr>
        <p:spPr>
          <a:xfrm>
            <a:off x="7489620" y="2358773"/>
            <a:ext cx="1182742" cy="40953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s-ES" sz="1200" b="1" strike="noStrike" spc="-1" dirty="0">
                <a:solidFill>
                  <a:srgbClr val="404040"/>
                </a:solidFill>
                <a:latin typeface="+mj-lt"/>
                <a:ea typeface="DejaVu Sans"/>
                <a:cs typeface="Calibri+"/>
              </a:rPr>
              <a:t>ELEMENTOS ESENCIALES</a:t>
            </a:r>
            <a:endParaRPr lang="es-ES" sz="1200" b="0" strike="noStrike" spc="-1" dirty="0">
              <a:solidFill>
                <a:srgbClr val="404040"/>
              </a:solidFill>
              <a:latin typeface="+mj-lt"/>
              <a:cs typeface="Calibri+"/>
            </a:endParaRPr>
          </a:p>
        </p:txBody>
      </p:sp>
      <p:sp>
        <p:nvSpPr>
          <p:cNvPr id="32" name="CustomShape 21"/>
          <p:cNvSpPr/>
          <p:nvPr/>
        </p:nvSpPr>
        <p:spPr>
          <a:xfrm>
            <a:off x="2131740" y="5626282"/>
            <a:ext cx="4357080" cy="32788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s-ES" sz="1400" b="1" strike="noStrike" spc="-1" dirty="0">
                <a:solidFill>
                  <a:srgbClr val="404040"/>
                </a:solidFill>
                <a:latin typeface="+mj-lt"/>
                <a:ea typeface="DejaVu Sans"/>
                <a:cs typeface="Calibri+"/>
              </a:rPr>
              <a:t>INTERCAMBIO EFECTIVO DE INFORMACIÓN</a:t>
            </a:r>
            <a:endParaRPr lang="es-ES" sz="1400" b="0" strike="noStrike" spc="-1" dirty="0">
              <a:solidFill>
                <a:srgbClr val="404040"/>
              </a:solidFill>
              <a:latin typeface="+mj-lt"/>
              <a:cs typeface="Calibri+"/>
            </a:endParaRPr>
          </a:p>
        </p:txBody>
      </p:sp>
      <p:sp>
        <p:nvSpPr>
          <p:cNvPr id="33" name="Cerrar llave 23"/>
          <p:cNvSpPr/>
          <p:nvPr/>
        </p:nvSpPr>
        <p:spPr>
          <a:xfrm>
            <a:off x="7274742" y="2161890"/>
            <a:ext cx="149730" cy="784705"/>
          </a:xfrm>
          <a:prstGeom prst="rightBrace">
            <a:avLst/>
          </a:prstGeom>
          <a:ln w="6350" cmpd="sng">
            <a:solidFill>
              <a:srgbClr val="F0AB3B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" name="Cerrar llave 24"/>
          <p:cNvSpPr/>
          <p:nvPr/>
        </p:nvSpPr>
        <p:spPr>
          <a:xfrm rot="5400000">
            <a:off x="4282909" y="1803274"/>
            <a:ext cx="455263" cy="7026494"/>
          </a:xfrm>
          <a:prstGeom prst="rightBrace">
            <a:avLst/>
          </a:prstGeom>
          <a:ln w="6350" cmpd="sng">
            <a:solidFill>
              <a:srgbClr val="F0AB3B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25906470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CuadroTexto"/>
          <p:cNvSpPr txBox="1">
            <a:spLocks noChangeArrowheads="1"/>
          </p:cNvSpPr>
          <p:nvPr/>
        </p:nvSpPr>
        <p:spPr bwMode="auto">
          <a:xfrm>
            <a:off x="1876926" y="3228004"/>
            <a:ext cx="6720989" cy="1130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3773" tIns="36887" rIns="73773" bIns="36887">
            <a:spAutoFit/>
          </a:bodyPr>
          <a:lstStyle/>
          <a:p>
            <a:pPr algn="r" eaLnBrk="0" hangingPunct="0">
              <a:lnSpc>
                <a:spcPct val="70000"/>
              </a:lnSpc>
            </a:pPr>
            <a:r>
              <a:rPr lang="es-EC" sz="3200" b="1" i="1" dirty="0" smtClean="0">
                <a:solidFill>
                  <a:schemeClr val="bg1"/>
                </a:solidFill>
              </a:rPr>
              <a:t>INTERCAMBIO AUTOMÁTICO DE INFORMACIÓN DE CUENTAS FINANCIERAS</a:t>
            </a:r>
            <a:endParaRPr lang="es-EC" sz="32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899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CustomShape 1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6" name="CustomShape 2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8" name="CustomShape 4"/>
          <p:cNvSpPr/>
          <p:nvPr/>
        </p:nvSpPr>
        <p:spPr>
          <a:xfrm>
            <a:off x="3071813" y="1604433"/>
            <a:ext cx="5072062" cy="4165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86470" indent="-285750" algn="just">
              <a:buClr>
                <a:srgbClr val="002060"/>
              </a:buClr>
              <a:buFont typeface="Wingdings" charset="2"/>
              <a:buChar char="§"/>
              <a:defRPr/>
            </a:pPr>
            <a:r>
              <a:rPr lang="es-ES" sz="1500" spc="-1" dirty="0">
                <a:solidFill>
                  <a:srgbClr val="404040"/>
                </a:solidFill>
                <a:ea typeface="DejaVu Sans"/>
                <a:cs typeface="Calibri"/>
              </a:rPr>
              <a:t>El COMMON REPORTING STANDARD constituye el modelo de intercambio automático de información elaborado por la OCDE. </a:t>
            </a:r>
            <a:r>
              <a:rPr lang="es-ES" sz="1000" spc="-1" dirty="0">
                <a:solidFill>
                  <a:schemeClr val="accent1">
                    <a:lumMod val="75000"/>
                  </a:schemeClr>
                </a:solidFill>
                <a:cs typeface="Calibri"/>
              </a:rPr>
              <a:t>http://www.oecd.org/tax/automatic-exchange/common-reporting-standard/estandar-para-el-intercambio-automatico-de-informacion-sobre-cuentas-financieras-segunda-edicion-9789264268074-es.htm</a:t>
            </a:r>
          </a:p>
          <a:p>
            <a:pPr marL="285750" indent="-285750" algn="just">
              <a:buFont typeface="Wingdings" charset="2"/>
              <a:buChar char="§"/>
              <a:defRPr/>
            </a:pPr>
            <a:endParaRPr lang="es-ES" sz="1500" spc="-1" dirty="0">
              <a:solidFill>
                <a:srgbClr val="404040"/>
              </a:solidFill>
              <a:cs typeface="Calibri"/>
            </a:endParaRPr>
          </a:p>
          <a:p>
            <a:pPr marL="286470" indent="-285750" algn="just">
              <a:buClr>
                <a:srgbClr val="002060"/>
              </a:buClr>
              <a:buFont typeface="Wingdings" charset="2"/>
              <a:buChar char="§"/>
              <a:defRPr/>
            </a:pPr>
            <a:r>
              <a:rPr lang="es-ES" sz="1500" spc="-1" dirty="0">
                <a:solidFill>
                  <a:srgbClr val="404040"/>
                </a:solidFill>
                <a:ea typeface="DejaVu Sans"/>
                <a:cs typeface="Calibri"/>
              </a:rPr>
              <a:t>El CRS es un documento que contiene reglas y características del modelo de intercambio de información. </a:t>
            </a:r>
            <a:endParaRPr lang="es-ES" sz="1500" spc="-1" dirty="0">
              <a:solidFill>
                <a:srgbClr val="404040"/>
              </a:solidFill>
              <a:cs typeface="Calibri"/>
            </a:endParaRPr>
          </a:p>
          <a:p>
            <a:pPr marL="285750" indent="-285750" algn="just">
              <a:buFont typeface="Wingdings" charset="2"/>
              <a:buChar char="§"/>
              <a:defRPr/>
            </a:pPr>
            <a:endParaRPr lang="es-ES" sz="1500" spc="-1" dirty="0">
              <a:solidFill>
                <a:srgbClr val="404040"/>
              </a:solidFill>
              <a:cs typeface="Calibri"/>
            </a:endParaRPr>
          </a:p>
          <a:p>
            <a:pPr marL="286470" indent="-285750" algn="just">
              <a:buClr>
                <a:srgbClr val="002060"/>
              </a:buClr>
              <a:buFont typeface="Wingdings" charset="2"/>
              <a:buChar char="§"/>
              <a:defRPr/>
            </a:pPr>
            <a:r>
              <a:rPr lang="es-ES" sz="1400" spc="-1" dirty="0">
                <a:solidFill>
                  <a:srgbClr val="404040"/>
                </a:solidFill>
                <a:ea typeface="DejaVu Sans"/>
                <a:cs typeface="Calibri"/>
              </a:rPr>
              <a:t>Se desarrolló una aplicación informática en lenguaje XML para transmitir y recibir la información.  </a:t>
            </a:r>
            <a:endParaRPr lang="es-ES" sz="1400" spc="-1" dirty="0">
              <a:solidFill>
                <a:srgbClr val="404040"/>
              </a:solidFill>
              <a:cs typeface="Calibri"/>
            </a:endParaRPr>
          </a:p>
          <a:p>
            <a:pPr marL="285750" indent="-285750" algn="just">
              <a:buFont typeface="Wingdings" charset="2"/>
              <a:buChar char="§"/>
              <a:defRPr/>
            </a:pPr>
            <a:endParaRPr lang="es-ES" sz="1400" spc="-1" dirty="0">
              <a:solidFill>
                <a:srgbClr val="404040"/>
              </a:solidFill>
              <a:cs typeface="Calibri"/>
            </a:endParaRPr>
          </a:p>
          <a:p>
            <a:pPr marL="286470" indent="-285750" algn="just">
              <a:buClr>
                <a:srgbClr val="002060"/>
              </a:buClr>
              <a:buFont typeface="Wingdings" charset="2"/>
              <a:buChar char="§"/>
              <a:defRPr/>
            </a:pPr>
            <a:r>
              <a:rPr lang="es-ES" sz="1400" spc="-1" dirty="0">
                <a:solidFill>
                  <a:srgbClr val="404040"/>
                </a:solidFill>
                <a:ea typeface="DejaVu Sans"/>
                <a:cs typeface="Calibri"/>
              </a:rPr>
              <a:t>Como ayuda adicional se ha publicado una guía abreviada del CRS (el “CRS IMPLEMENTATION HANDBOOK”) y se mantiene un documento de FAQS sobre el tema.  </a:t>
            </a:r>
            <a:r>
              <a:rPr lang="es-ES" sz="1000" spc="-1" dirty="0">
                <a:solidFill>
                  <a:schemeClr val="accent1">
                    <a:lumMod val="75000"/>
                  </a:schemeClr>
                </a:solidFill>
                <a:cs typeface="Calibri"/>
              </a:rPr>
              <a:t>https://www.oecd.org/tax/exchange-of-tax-information/implementation-handbook-standard-for-automatic-exchange-of-financial-information-in-tax-matters.pdf</a:t>
            </a:r>
          </a:p>
        </p:txBody>
      </p:sp>
      <p:sp>
        <p:nvSpPr>
          <p:cNvPr id="199" name="CustomShape 5"/>
          <p:cNvSpPr/>
          <p:nvPr/>
        </p:nvSpPr>
        <p:spPr>
          <a:xfrm>
            <a:off x="277814" y="154518"/>
            <a:ext cx="7443787" cy="46354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marL="343080" indent="-342360">
              <a:lnSpc>
                <a:spcPct val="150000"/>
              </a:lnSpc>
              <a:defRPr/>
            </a:pPr>
            <a:endParaRPr lang="es-ES" sz="2000" b="1" spc="-1" dirty="0">
              <a:solidFill>
                <a:srgbClr val="404040"/>
              </a:solidFill>
              <a:ea typeface="DejaVu Sans"/>
              <a:cs typeface="Calibri"/>
            </a:endParaRPr>
          </a:p>
          <a:p>
            <a:pPr marL="343080" indent="-342360">
              <a:lnSpc>
                <a:spcPct val="150000"/>
              </a:lnSpc>
              <a:defRPr/>
            </a:pPr>
            <a:r>
              <a:rPr lang="es-ES" sz="2000" b="1" spc="-1" dirty="0">
                <a:solidFill>
                  <a:srgbClr val="404040"/>
                </a:solidFill>
                <a:ea typeface="DejaVu Sans"/>
                <a:cs typeface="Calibri"/>
              </a:rPr>
              <a:t>Reporte Común Estándar (</a:t>
            </a:r>
            <a:r>
              <a:rPr lang="es-ES" sz="2000" b="1" spc="-1" dirty="0" err="1">
                <a:solidFill>
                  <a:srgbClr val="404040"/>
                </a:solidFill>
                <a:ea typeface="DejaVu Sans"/>
                <a:cs typeface="Calibri"/>
              </a:rPr>
              <a:t>Common</a:t>
            </a:r>
            <a:r>
              <a:rPr lang="es-ES" sz="2000" b="1" spc="-1" dirty="0">
                <a:solidFill>
                  <a:srgbClr val="404040"/>
                </a:solidFill>
                <a:ea typeface="DejaVu Sans"/>
                <a:cs typeface="Calibri"/>
              </a:rPr>
              <a:t> </a:t>
            </a:r>
            <a:r>
              <a:rPr lang="es-ES" sz="2000" b="1" spc="-1" dirty="0" err="1">
                <a:solidFill>
                  <a:srgbClr val="404040"/>
                </a:solidFill>
                <a:ea typeface="DejaVu Sans"/>
                <a:cs typeface="Calibri"/>
              </a:rPr>
              <a:t>Reporting</a:t>
            </a:r>
            <a:r>
              <a:rPr lang="es-ES" sz="2000" b="1" spc="-1" dirty="0">
                <a:solidFill>
                  <a:srgbClr val="404040"/>
                </a:solidFill>
                <a:ea typeface="DejaVu Sans"/>
                <a:cs typeface="Calibri"/>
              </a:rPr>
              <a:t> Estándar - CRS)</a:t>
            </a:r>
            <a:endParaRPr lang="es-ES" sz="2000" spc="-1" dirty="0">
              <a:solidFill>
                <a:srgbClr val="404040"/>
              </a:solidFill>
              <a:cs typeface="Calibri"/>
            </a:endParaRPr>
          </a:p>
          <a:p>
            <a:pPr marL="343080" indent="-342360">
              <a:lnSpc>
                <a:spcPct val="150000"/>
              </a:lnSpc>
              <a:defRPr/>
            </a:pPr>
            <a:endParaRPr lang="es-ES" sz="2000" spc="-1" dirty="0">
              <a:solidFill>
                <a:srgbClr val="404040"/>
              </a:solidFill>
              <a:latin typeface="Arial"/>
            </a:endParaRPr>
          </a:p>
        </p:txBody>
      </p:sp>
      <p:sp>
        <p:nvSpPr>
          <p:cNvPr id="200" name="CustomShape 6"/>
          <p:cNvSpPr/>
          <p:nvPr/>
        </p:nvSpPr>
        <p:spPr>
          <a:xfrm>
            <a:off x="581025" y="958851"/>
            <a:ext cx="7848600" cy="43814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defRPr/>
            </a:pPr>
            <a:r>
              <a:rPr lang="es-ES" sz="1600" spc="-1" dirty="0">
                <a:solidFill>
                  <a:srgbClr val="404040"/>
                </a:solidFill>
                <a:ea typeface="DejaVu Sans"/>
                <a:cs typeface="Calibri"/>
              </a:rPr>
              <a:t>Estándar de intercambio automático de información de </a:t>
            </a:r>
            <a:r>
              <a:rPr lang="es-ES" sz="1600" u="sng" spc="-1" dirty="0">
                <a:solidFill>
                  <a:srgbClr val="404040"/>
                </a:solidFill>
                <a:ea typeface="DejaVu Sans"/>
                <a:cs typeface="Calibri"/>
              </a:rPr>
              <a:t>cuentas financieras</a:t>
            </a:r>
            <a:endParaRPr lang="es-ES" sz="1600" spc="-1" dirty="0">
              <a:solidFill>
                <a:srgbClr val="404040"/>
              </a:solidFill>
              <a:cs typeface="Calibri"/>
            </a:endParaRPr>
          </a:p>
        </p:txBody>
      </p:sp>
      <p:sp>
        <p:nvSpPr>
          <p:cNvPr id="9" name="Cerrar llave 8"/>
          <p:cNvSpPr/>
          <p:nvPr/>
        </p:nvSpPr>
        <p:spPr>
          <a:xfrm rot="10800000">
            <a:off x="2803525" y="1659467"/>
            <a:ext cx="165100" cy="4370917"/>
          </a:xfrm>
          <a:prstGeom prst="rightBrace">
            <a:avLst/>
          </a:prstGeom>
          <a:ln w="6350" cmpd="sng">
            <a:solidFill>
              <a:srgbClr val="F0AB3B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pic>
        <p:nvPicPr>
          <p:cNvPr id="1127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0651" y="4197351"/>
            <a:ext cx="1287463" cy="1833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3" name="Picture 2" descr="C:\Users\Housden_R\Pictures\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88" y="1752599"/>
            <a:ext cx="1255712" cy="209338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81661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stomShape 1"/>
          <p:cNvSpPr/>
          <p:nvPr/>
        </p:nvSpPr>
        <p:spPr>
          <a:xfrm>
            <a:off x="477559" y="3606799"/>
            <a:ext cx="7972025" cy="237638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s-ES" sz="2000" b="1" strike="noStrike" spc="-1" dirty="0">
                <a:solidFill>
                  <a:srgbClr val="404040"/>
                </a:solidFill>
                <a:latin typeface="Calibri"/>
                <a:ea typeface="DejaVu Sans"/>
              </a:rPr>
              <a:t>Dudas o consultas sobre el contenido de esta presentación por favor </a:t>
            </a:r>
            <a:r>
              <a:rPr lang="es-ES" sz="2000" b="1" strike="noStrike" spc="-1" dirty="0" smtClean="0">
                <a:solidFill>
                  <a:srgbClr val="404040"/>
                </a:solidFill>
                <a:latin typeface="Calibri"/>
                <a:ea typeface="DejaVu Sans"/>
              </a:rPr>
              <a:t>contactar </a:t>
            </a:r>
            <a:r>
              <a:rPr lang="es-ES" sz="2000" b="1" strike="noStrike" spc="-1" dirty="0">
                <a:solidFill>
                  <a:srgbClr val="404040"/>
                </a:solidFill>
                <a:latin typeface="Calibri"/>
                <a:ea typeface="DejaVu Sans"/>
              </a:rPr>
              <a:t>a la Coordinación Nacional de Fiscalidad Internacional </a:t>
            </a:r>
            <a:r>
              <a:rPr lang="es-ES" sz="2000" strike="noStrike" spc="-1" dirty="0">
                <a:solidFill>
                  <a:srgbClr val="404040"/>
                </a:solidFill>
                <a:latin typeface="Calibri"/>
                <a:ea typeface="DejaVu Sans"/>
              </a:rPr>
              <a:t>al número de teléfono 3936300 a las extensiones </a:t>
            </a:r>
            <a:r>
              <a:rPr lang="es-ES" sz="2000" strike="noStrike" spc="-1" dirty="0" smtClean="0">
                <a:solidFill>
                  <a:srgbClr val="404040"/>
                </a:solidFill>
                <a:latin typeface="Calibri"/>
                <a:ea typeface="DejaVu Sans"/>
              </a:rPr>
              <a:t>18714, 18635.</a:t>
            </a:r>
            <a:endParaRPr lang="es-ES" sz="2000" strike="noStrike" spc="-1" dirty="0">
              <a:solidFill>
                <a:srgbClr val="404040"/>
              </a:solidFill>
              <a:latin typeface="Arial"/>
            </a:endParaRPr>
          </a:p>
        </p:txBody>
      </p:sp>
      <p:pic>
        <p:nvPicPr>
          <p:cNvPr id="13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4675" y="1431534"/>
            <a:ext cx="19050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906470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7 Rectángulo"/>
          <p:cNvSpPr/>
          <p:nvPr/>
        </p:nvSpPr>
        <p:spPr>
          <a:xfrm>
            <a:off x="1278211" y="446216"/>
            <a:ext cx="6419300" cy="785242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3771" tIns="36886" rIns="73771" bIns="36886" anchor="ctr"/>
          <a:lstStyle/>
          <a:p>
            <a:pPr algn="ctr" eaLnBrk="0" hangingPunct="0">
              <a:defRPr/>
            </a:pPr>
            <a:r>
              <a:rPr lang="es-EC" sz="3000" b="1" dirty="0" smtClean="0">
                <a:solidFill>
                  <a:srgbClr val="4A4C5E"/>
                </a:solidFill>
                <a:cs typeface="Calibri"/>
              </a:rPr>
              <a:t>Contenido</a:t>
            </a:r>
            <a:endParaRPr lang="es-EC" sz="3000" b="1" dirty="0">
              <a:solidFill>
                <a:srgbClr val="4A4C5E"/>
              </a:solidFill>
              <a:cs typeface="Calibri"/>
            </a:endParaRPr>
          </a:p>
        </p:txBody>
      </p:sp>
      <p:sp>
        <p:nvSpPr>
          <p:cNvPr id="5" name="CustomShape 3"/>
          <p:cNvSpPr/>
          <p:nvPr/>
        </p:nvSpPr>
        <p:spPr>
          <a:xfrm>
            <a:off x="923714" y="1464325"/>
            <a:ext cx="7128294" cy="43974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marL="355600" indent="-268288" algn="just">
              <a:lnSpc>
                <a:spcPct val="100000"/>
              </a:lnSpc>
              <a:buFont typeface="Wingdings" charset="2"/>
              <a:buChar char="§"/>
            </a:pPr>
            <a:r>
              <a:rPr lang="es-ES" strike="noStrike" spc="-1" dirty="0">
                <a:solidFill>
                  <a:srgbClr val="404040"/>
                </a:solidFill>
                <a:latin typeface="+mj-lt"/>
                <a:ea typeface="DejaVu Sans"/>
              </a:rPr>
              <a:t>¿Qué es el Foro Global de Transparencia e Intercambio de información (Foro Global)?</a:t>
            </a:r>
            <a:endParaRPr lang="es-ES" strike="noStrike" spc="-1" dirty="0">
              <a:solidFill>
                <a:srgbClr val="404040"/>
              </a:solidFill>
              <a:latin typeface="+mj-lt"/>
            </a:endParaRPr>
          </a:p>
          <a:p>
            <a:pPr marL="355600" indent="-268288" algn="just">
              <a:lnSpc>
                <a:spcPct val="100000"/>
              </a:lnSpc>
              <a:buFont typeface="Wingdings" charset="2"/>
              <a:buChar char="§"/>
            </a:pPr>
            <a:endParaRPr lang="es-ES" strike="noStrike" spc="-1" dirty="0">
              <a:solidFill>
                <a:srgbClr val="404040"/>
              </a:solidFill>
              <a:latin typeface="+mj-lt"/>
            </a:endParaRPr>
          </a:p>
          <a:p>
            <a:pPr marL="355600" indent="-268288" algn="just">
              <a:lnSpc>
                <a:spcPct val="100000"/>
              </a:lnSpc>
              <a:buFont typeface="Wingdings" charset="2"/>
              <a:buChar char="§"/>
            </a:pPr>
            <a:r>
              <a:rPr lang="es-ES" strike="noStrike" spc="-1" dirty="0">
                <a:solidFill>
                  <a:srgbClr val="404040"/>
                </a:solidFill>
                <a:latin typeface="+mj-lt"/>
                <a:ea typeface="DejaVu Sans"/>
              </a:rPr>
              <a:t>Ecuador, miembro del Foro Global</a:t>
            </a:r>
            <a:endParaRPr lang="es-ES" strike="noStrike" spc="-1" dirty="0">
              <a:solidFill>
                <a:srgbClr val="404040"/>
              </a:solidFill>
              <a:latin typeface="+mj-lt"/>
            </a:endParaRPr>
          </a:p>
          <a:p>
            <a:pPr marL="355600" indent="-268288" algn="just">
              <a:lnSpc>
                <a:spcPct val="100000"/>
              </a:lnSpc>
              <a:buFont typeface="Wingdings" charset="2"/>
              <a:buChar char="§"/>
            </a:pPr>
            <a:endParaRPr lang="es-ES" strike="noStrike" spc="-1" dirty="0">
              <a:solidFill>
                <a:srgbClr val="404040"/>
              </a:solidFill>
              <a:latin typeface="+mj-lt"/>
            </a:endParaRPr>
          </a:p>
          <a:p>
            <a:pPr marL="355600" indent="-268288" algn="just">
              <a:lnSpc>
                <a:spcPct val="100000"/>
              </a:lnSpc>
              <a:buFont typeface="Wingdings" charset="2"/>
              <a:buChar char="§"/>
            </a:pPr>
            <a:r>
              <a:rPr lang="es-ES" strike="noStrike" spc="-1" dirty="0">
                <a:solidFill>
                  <a:srgbClr val="404040"/>
                </a:solidFill>
                <a:latin typeface="+mj-lt"/>
                <a:ea typeface="DejaVu Sans"/>
              </a:rPr>
              <a:t>Compromisos adquiridos con la adhesión al Foro Global</a:t>
            </a:r>
            <a:endParaRPr lang="es-ES" strike="noStrike" spc="-1" dirty="0">
              <a:solidFill>
                <a:srgbClr val="404040"/>
              </a:solidFill>
              <a:latin typeface="+mj-lt"/>
            </a:endParaRPr>
          </a:p>
          <a:p>
            <a:pPr marL="355600" indent="-268288" algn="just">
              <a:lnSpc>
                <a:spcPct val="100000"/>
              </a:lnSpc>
              <a:buFont typeface="Wingdings" charset="2"/>
              <a:buChar char="§"/>
            </a:pPr>
            <a:endParaRPr lang="es-ES" strike="noStrike" spc="-1" dirty="0">
              <a:solidFill>
                <a:srgbClr val="404040"/>
              </a:solidFill>
              <a:latin typeface="+mj-lt"/>
            </a:endParaRPr>
          </a:p>
          <a:p>
            <a:pPr marL="355600" indent="-268288" algn="just">
              <a:lnSpc>
                <a:spcPct val="100000"/>
              </a:lnSpc>
              <a:buFont typeface="Wingdings" charset="2"/>
              <a:buChar char="§"/>
            </a:pPr>
            <a:r>
              <a:rPr lang="es-ES" strike="noStrike" spc="-1" dirty="0">
                <a:solidFill>
                  <a:srgbClr val="404040"/>
                </a:solidFill>
                <a:latin typeface="+mj-lt"/>
                <a:ea typeface="DejaVu Sans"/>
              </a:rPr>
              <a:t>Peer </a:t>
            </a:r>
            <a:r>
              <a:rPr lang="es-ES" strike="noStrike" spc="-1" dirty="0" err="1" smtClean="0">
                <a:solidFill>
                  <a:srgbClr val="404040"/>
                </a:solidFill>
                <a:latin typeface="+mj-lt"/>
                <a:ea typeface="DejaVu Sans"/>
              </a:rPr>
              <a:t>Review</a:t>
            </a:r>
            <a:r>
              <a:rPr lang="es-ES" strike="noStrike" spc="-1" dirty="0" smtClean="0">
                <a:solidFill>
                  <a:srgbClr val="404040"/>
                </a:solidFill>
                <a:latin typeface="+mj-lt"/>
                <a:ea typeface="DejaVu Sans"/>
              </a:rPr>
              <a:t> (PR)</a:t>
            </a:r>
            <a:endParaRPr lang="es-ES" strike="noStrike" spc="-1" dirty="0">
              <a:solidFill>
                <a:srgbClr val="404040"/>
              </a:solidFill>
              <a:latin typeface="+mj-lt"/>
            </a:endParaRPr>
          </a:p>
          <a:p>
            <a:pPr marL="355600" indent="-268288" algn="just">
              <a:lnSpc>
                <a:spcPct val="100000"/>
              </a:lnSpc>
              <a:buFont typeface="Wingdings" charset="2"/>
              <a:buChar char="§"/>
            </a:pPr>
            <a:endParaRPr lang="es-ES" strike="noStrike" spc="-1" dirty="0">
              <a:solidFill>
                <a:srgbClr val="404040"/>
              </a:solidFill>
              <a:latin typeface="+mj-lt"/>
            </a:endParaRPr>
          </a:p>
          <a:p>
            <a:pPr marL="355600" indent="-268288" algn="just">
              <a:lnSpc>
                <a:spcPct val="100000"/>
              </a:lnSpc>
              <a:buFont typeface="Wingdings" charset="2"/>
              <a:buChar char="§"/>
            </a:pPr>
            <a:r>
              <a:rPr lang="es-ES" strike="noStrike" spc="-1" dirty="0">
                <a:solidFill>
                  <a:srgbClr val="404040"/>
                </a:solidFill>
                <a:latin typeface="+mj-lt"/>
                <a:ea typeface="DejaVu Sans"/>
              </a:rPr>
              <a:t>Estándares intercambio de información bajo pedido</a:t>
            </a:r>
            <a:endParaRPr lang="es-ES" strike="noStrike" spc="-1" dirty="0">
              <a:solidFill>
                <a:srgbClr val="404040"/>
              </a:solidFill>
              <a:latin typeface="+mj-lt"/>
            </a:endParaRPr>
          </a:p>
          <a:p>
            <a:pPr marL="355600" indent="-268288" algn="just">
              <a:lnSpc>
                <a:spcPct val="100000"/>
              </a:lnSpc>
              <a:buFont typeface="Wingdings" charset="2"/>
              <a:buChar char="§"/>
            </a:pPr>
            <a:endParaRPr lang="es-ES" strike="noStrike" spc="-1" dirty="0">
              <a:solidFill>
                <a:srgbClr val="404040"/>
              </a:solidFill>
              <a:latin typeface="+mj-lt"/>
            </a:endParaRPr>
          </a:p>
          <a:p>
            <a:pPr marL="355600" indent="-268288" algn="just">
              <a:lnSpc>
                <a:spcPct val="100000"/>
              </a:lnSpc>
              <a:buFont typeface="Wingdings" charset="2"/>
              <a:buChar char="§"/>
            </a:pPr>
            <a:r>
              <a:rPr lang="es-ES" strike="noStrike" spc="-1" dirty="0">
                <a:solidFill>
                  <a:srgbClr val="404040"/>
                </a:solidFill>
                <a:latin typeface="+mj-lt"/>
                <a:ea typeface="DejaVu Sans"/>
              </a:rPr>
              <a:t>Estándar de intercambio automático de información de cuentas financieras</a:t>
            </a:r>
            <a:endParaRPr lang="es-ES" strike="noStrike" spc="-1" dirty="0">
              <a:solidFill>
                <a:srgbClr val="404040"/>
              </a:solidFill>
              <a:latin typeface="+mj-lt"/>
            </a:endParaRPr>
          </a:p>
          <a:p>
            <a:pPr marL="355600" indent="-268288" algn="just">
              <a:lnSpc>
                <a:spcPct val="100000"/>
              </a:lnSpc>
              <a:buFont typeface="Wingdings" charset="2"/>
              <a:buChar char="§"/>
            </a:pPr>
            <a:endParaRPr lang="es-ES" strike="noStrike" spc="-1" dirty="0">
              <a:solidFill>
                <a:srgbClr val="404040"/>
              </a:solidFill>
              <a:latin typeface="+mj-lt"/>
            </a:endParaRPr>
          </a:p>
          <a:p>
            <a:pPr marL="87312" algn="just">
              <a:lnSpc>
                <a:spcPct val="100000"/>
              </a:lnSpc>
            </a:pPr>
            <a:endParaRPr lang="es-ES" strike="noStrike" spc="-1" dirty="0">
              <a:solidFill>
                <a:srgbClr val="40404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3950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 CuadroTexto"/>
          <p:cNvSpPr txBox="1">
            <a:spLocks noChangeArrowheads="1"/>
          </p:cNvSpPr>
          <p:nvPr/>
        </p:nvSpPr>
        <p:spPr bwMode="auto">
          <a:xfrm>
            <a:off x="3027687" y="3228004"/>
            <a:ext cx="5570227" cy="441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3773" tIns="36887" rIns="73773" bIns="36887">
            <a:spAutoFit/>
          </a:bodyPr>
          <a:lstStyle/>
          <a:p>
            <a:pPr algn="r" eaLnBrk="0" hangingPunct="0">
              <a:lnSpc>
                <a:spcPct val="70000"/>
              </a:lnSpc>
            </a:pPr>
            <a:r>
              <a:rPr lang="es-EC" sz="3200" b="1" dirty="0" smtClean="0">
                <a:solidFill>
                  <a:schemeClr val="bg1"/>
                </a:solidFill>
              </a:rPr>
              <a:t>¿</a:t>
            </a:r>
            <a:r>
              <a:rPr lang="es-EC" sz="3200" b="1" i="1" dirty="0" smtClean="0">
                <a:solidFill>
                  <a:schemeClr val="bg1"/>
                </a:solidFill>
              </a:rPr>
              <a:t>QUÉ ES EL FORO GLOBAL?</a:t>
            </a:r>
            <a:endParaRPr lang="es-EC" sz="32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9822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stomShape 2"/>
          <p:cNvSpPr/>
          <p:nvPr/>
        </p:nvSpPr>
        <p:spPr>
          <a:xfrm>
            <a:off x="2886076" y="1081282"/>
            <a:ext cx="4920011" cy="805260"/>
          </a:xfrm>
          <a:prstGeom prst="rect">
            <a:avLst/>
          </a:prstGeom>
          <a:noFill/>
          <a:ln>
            <a:noFill/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es-ES" sz="1600" b="0" strike="noStrike" spc="-1" dirty="0">
                <a:solidFill>
                  <a:srgbClr val="404040"/>
                </a:solidFill>
                <a:latin typeface="Calibri"/>
                <a:ea typeface="DejaVu Sans"/>
                <a:cs typeface="Calibri"/>
              </a:rPr>
              <a:t>Es el órgano multilateral que lidera a nivel mundial en los trabajos en materia de transparencia e intercambio de información fiscal.</a:t>
            </a:r>
            <a:endParaRPr lang="es-ES" sz="1600" b="0" strike="noStrike" spc="-1" dirty="0">
              <a:solidFill>
                <a:srgbClr val="404040"/>
              </a:solidFill>
              <a:latin typeface="Calibri"/>
              <a:cs typeface="Calibri"/>
            </a:endParaRPr>
          </a:p>
        </p:txBody>
      </p:sp>
      <p:sp>
        <p:nvSpPr>
          <p:cNvPr id="8" name="CustomShape 3"/>
          <p:cNvSpPr/>
          <p:nvPr/>
        </p:nvSpPr>
        <p:spPr>
          <a:xfrm>
            <a:off x="2886076" y="2017276"/>
            <a:ext cx="4804508" cy="963900"/>
          </a:xfrm>
          <a:prstGeom prst="rect">
            <a:avLst/>
          </a:prstGeom>
          <a:noFill/>
          <a:ln>
            <a:noFill/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11520" tIns="11520" rIns="11520" bIns="11520" anchor="ctr"/>
          <a:lstStyle/>
          <a:p>
            <a:pPr>
              <a:lnSpc>
                <a:spcPct val="100000"/>
              </a:lnSpc>
            </a:pPr>
            <a:r>
              <a:rPr lang="es-ES" sz="1600" b="1" strike="noStrike" spc="-1" dirty="0" smtClean="0">
                <a:solidFill>
                  <a:srgbClr val="404040"/>
                </a:solidFill>
                <a:latin typeface="Calibri"/>
                <a:ea typeface="DejaVu Sans"/>
                <a:cs typeface="Calibri"/>
              </a:rPr>
              <a:t>153 </a:t>
            </a:r>
            <a:r>
              <a:rPr lang="es-ES" sz="1600" b="1" strike="noStrike" spc="-1" dirty="0">
                <a:solidFill>
                  <a:srgbClr val="404040"/>
                </a:solidFill>
                <a:latin typeface="Calibri"/>
                <a:ea typeface="DejaVu Sans"/>
                <a:cs typeface="Calibri"/>
              </a:rPr>
              <a:t>miembros</a:t>
            </a:r>
            <a:endParaRPr lang="es-ES" sz="1600" b="0" strike="noStrike" spc="-1" dirty="0">
              <a:solidFill>
                <a:srgbClr val="404040"/>
              </a:solidFill>
              <a:latin typeface="Calibri"/>
              <a:cs typeface="Calibri"/>
            </a:endParaRPr>
          </a:p>
          <a:p>
            <a:pPr algn="just">
              <a:lnSpc>
                <a:spcPct val="100000"/>
              </a:lnSpc>
            </a:pPr>
            <a:r>
              <a:rPr lang="es-ES" sz="1600" b="0" strike="noStrike" spc="-1" dirty="0">
                <a:solidFill>
                  <a:srgbClr val="404040"/>
                </a:solidFill>
                <a:latin typeface="Calibri"/>
                <a:ea typeface="DejaVu Sans"/>
                <a:cs typeface="Calibri"/>
              </a:rPr>
              <a:t>Países G20, OCDE, principales centros financieros, otros países en desarrollo.</a:t>
            </a:r>
            <a:endParaRPr lang="es-ES" sz="1600" b="0" strike="noStrike" spc="-1" dirty="0">
              <a:solidFill>
                <a:srgbClr val="404040"/>
              </a:solidFill>
              <a:latin typeface="Calibri"/>
              <a:cs typeface="Calibri"/>
            </a:endParaRPr>
          </a:p>
        </p:txBody>
      </p:sp>
      <p:sp>
        <p:nvSpPr>
          <p:cNvPr id="9" name="CustomShape 4"/>
          <p:cNvSpPr/>
          <p:nvPr/>
        </p:nvSpPr>
        <p:spPr>
          <a:xfrm>
            <a:off x="2886076" y="3200577"/>
            <a:ext cx="4804508" cy="911736"/>
          </a:xfrm>
          <a:prstGeom prst="rect">
            <a:avLst/>
          </a:prstGeom>
          <a:noFill/>
          <a:ln>
            <a:noFill/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s-ES" sz="1600" b="0" strike="noStrike" spc="-1" dirty="0">
                <a:solidFill>
                  <a:srgbClr val="404040"/>
                </a:solidFill>
                <a:latin typeface="Calibri"/>
                <a:ea typeface="DejaVu Sans"/>
                <a:cs typeface="Calibri"/>
              </a:rPr>
              <a:t>Garantiza la aplicación rápida y eficaz</a:t>
            </a:r>
            <a:endParaRPr lang="es-ES" sz="1600" b="0" strike="noStrike" spc="-1" dirty="0">
              <a:solidFill>
                <a:srgbClr val="404040"/>
              </a:solidFill>
              <a:latin typeface="Calibri"/>
              <a:cs typeface="Calibri"/>
            </a:endParaRPr>
          </a:p>
          <a:p>
            <a:pPr algn="just">
              <a:lnSpc>
                <a:spcPct val="100000"/>
              </a:lnSpc>
            </a:pPr>
            <a:r>
              <a:rPr lang="es-ES" sz="1600" b="1" strike="noStrike" spc="-1" dirty="0">
                <a:solidFill>
                  <a:srgbClr val="404040"/>
                </a:solidFill>
                <a:latin typeface="Calibri"/>
                <a:ea typeface="DejaVu Sans"/>
                <a:cs typeface="Calibri"/>
              </a:rPr>
              <a:t>Estándares sobre Transparencia e Intercambio de Información.</a:t>
            </a:r>
            <a:endParaRPr lang="es-ES" sz="1600" b="0" strike="noStrike" spc="-1" dirty="0">
              <a:solidFill>
                <a:srgbClr val="404040"/>
              </a:solidFill>
              <a:latin typeface="Calibri"/>
              <a:cs typeface="Calibri"/>
            </a:endParaRPr>
          </a:p>
        </p:txBody>
      </p:sp>
      <p:sp>
        <p:nvSpPr>
          <p:cNvPr id="10" name="CustomShape 5"/>
          <p:cNvSpPr/>
          <p:nvPr/>
        </p:nvSpPr>
        <p:spPr>
          <a:xfrm>
            <a:off x="2886075" y="4290266"/>
            <a:ext cx="4804509" cy="640872"/>
          </a:xfrm>
          <a:prstGeom prst="rect">
            <a:avLst/>
          </a:prstGeom>
          <a:noFill/>
          <a:ln>
            <a:noFill/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es-ES" sz="1600" b="0" strike="noStrike" spc="-1" dirty="0">
                <a:solidFill>
                  <a:srgbClr val="404040"/>
                </a:solidFill>
                <a:latin typeface="Calibri"/>
                <a:ea typeface="DejaVu Sans"/>
                <a:cs typeface="Calibri"/>
              </a:rPr>
              <a:t>Verifica el cumplimiento de los estándares, para lo cual los miembros pasan por </a:t>
            </a:r>
            <a:r>
              <a:rPr lang="es-ES" sz="1600" b="0" strike="noStrike" spc="-1" dirty="0" smtClean="0">
                <a:solidFill>
                  <a:srgbClr val="404040"/>
                </a:solidFill>
                <a:latin typeface="Calibri"/>
                <a:ea typeface="DejaVu Sans"/>
                <a:cs typeface="Calibri"/>
              </a:rPr>
              <a:t>la </a:t>
            </a:r>
            <a:r>
              <a:rPr lang="es-ES" sz="1600" b="1" strike="noStrike" spc="-1" dirty="0" smtClean="0">
                <a:solidFill>
                  <a:srgbClr val="404040"/>
                </a:solidFill>
                <a:latin typeface="Calibri"/>
                <a:ea typeface="DejaVu Sans"/>
                <a:cs typeface="Calibri"/>
              </a:rPr>
              <a:t>Revisión </a:t>
            </a:r>
            <a:r>
              <a:rPr lang="es-ES" sz="1600" b="1" strike="noStrike" spc="-1" dirty="0">
                <a:solidFill>
                  <a:srgbClr val="404040"/>
                </a:solidFill>
                <a:latin typeface="Calibri"/>
                <a:ea typeface="DejaVu Sans"/>
                <a:cs typeface="Calibri"/>
              </a:rPr>
              <a:t>de </a:t>
            </a:r>
            <a:r>
              <a:rPr lang="es-ES" sz="1600" b="1" strike="noStrike" spc="-1" dirty="0" smtClean="0">
                <a:solidFill>
                  <a:srgbClr val="404040"/>
                </a:solidFill>
                <a:latin typeface="Calibri"/>
                <a:ea typeface="DejaVu Sans"/>
                <a:cs typeface="Calibri"/>
              </a:rPr>
              <a:t>pares “</a:t>
            </a:r>
            <a:r>
              <a:rPr lang="es-ES" sz="1600" b="1" strike="noStrike" spc="-1" dirty="0">
                <a:solidFill>
                  <a:srgbClr val="404040"/>
                </a:solidFill>
                <a:latin typeface="Calibri"/>
                <a:ea typeface="DejaVu Sans"/>
                <a:cs typeface="Calibri"/>
              </a:rPr>
              <a:t>Peer </a:t>
            </a:r>
            <a:r>
              <a:rPr lang="es-ES" sz="1600" b="1" strike="noStrike" spc="-1" dirty="0" err="1">
                <a:solidFill>
                  <a:srgbClr val="404040"/>
                </a:solidFill>
                <a:latin typeface="Calibri"/>
                <a:ea typeface="DejaVu Sans"/>
                <a:cs typeface="Calibri"/>
              </a:rPr>
              <a:t>Review</a:t>
            </a:r>
            <a:r>
              <a:rPr lang="es-ES" sz="1600" b="1" strike="noStrike" spc="-1" dirty="0">
                <a:solidFill>
                  <a:srgbClr val="404040"/>
                </a:solidFill>
                <a:latin typeface="Calibri"/>
                <a:ea typeface="DejaVu Sans"/>
                <a:cs typeface="Calibri"/>
              </a:rPr>
              <a:t>”</a:t>
            </a:r>
            <a:endParaRPr lang="es-ES" sz="1600" b="0" strike="noStrike" spc="-1" dirty="0">
              <a:solidFill>
                <a:srgbClr val="404040"/>
              </a:solidFill>
              <a:latin typeface="Calibri"/>
              <a:cs typeface="Calibri"/>
            </a:endParaRPr>
          </a:p>
        </p:txBody>
      </p:sp>
      <p:pic>
        <p:nvPicPr>
          <p:cNvPr id="11" name="Imagen 1"/>
          <p:cNvPicPr>
            <a:picLocks noChangeAspect="1"/>
          </p:cNvPicPr>
          <p:nvPr/>
        </p:nvPicPr>
        <p:blipFill rotWithShape="1">
          <a:blip r:embed="rId3"/>
          <a:srcRect b="43807"/>
          <a:stretch/>
        </p:blipFill>
        <p:spPr>
          <a:xfrm>
            <a:off x="17029" y="3129996"/>
            <a:ext cx="2768902" cy="864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063203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Conector recto 23"/>
          <p:cNvCxnSpPr>
            <a:cxnSpLocks/>
          </p:cNvCxnSpPr>
          <p:nvPr/>
        </p:nvCxnSpPr>
        <p:spPr>
          <a:xfrm>
            <a:off x="2785931" y="2951014"/>
            <a:ext cx="0" cy="1222375"/>
          </a:xfrm>
          <a:prstGeom prst="line">
            <a:avLst/>
          </a:prstGeom>
          <a:ln w="3175" cmpd="sng">
            <a:solidFill>
              <a:schemeClr val="tx2">
                <a:lumMod val="7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5" name="Imagen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38156" y="3101827"/>
            <a:ext cx="976313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ustomShape 2"/>
          <p:cNvSpPr/>
          <p:nvPr/>
        </p:nvSpPr>
        <p:spPr>
          <a:xfrm>
            <a:off x="2886076" y="1408532"/>
            <a:ext cx="4920011" cy="805260"/>
          </a:xfrm>
          <a:prstGeom prst="rect">
            <a:avLst/>
          </a:prstGeom>
          <a:noFill/>
          <a:ln>
            <a:noFill/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es-ES" b="0" strike="noStrike" spc="-1" dirty="0" smtClean="0">
                <a:solidFill>
                  <a:srgbClr val="404040"/>
                </a:solidFill>
                <a:latin typeface="Calibri"/>
                <a:ea typeface="DejaVu Sans"/>
                <a:cs typeface="Calibri"/>
              </a:rPr>
              <a:t>Ecuador es miembro del Foro Global desde el </a:t>
            </a:r>
            <a:r>
              <a:rPr lang="es-ES" b="1" strike="noStrike" spc="-1" dirty="0" smtClean="0">
                <a:solidFill>
                  <a:srgbClr val="404040"/>
                </a:solidFill>
                <a:latin typeface="Calibri"/>
                <a:ea typeface="DejaVu Sans"/>
                <a:cs typeface="Calibri"/>
              </a:rPr>
              <a:t>26 de abril de 2017</a:t>
            </a:r>
            <a:endParaRPr lang="es-ES" b="1" strike="noStrike" spc="-1" dirty="0">
              <a:solidFill>
                <a:srgbClr val="404040"/>
              </a:solidFill>
              <a:latin typeface="Calibri"/>
              <a:cs typeface="Calibri"/>
            </a:endParaRPr>
          </a:p>
        </p:txBody>
      </p:sp>
      <p:sp>
        <p:nvSpPr>
          <p:cNvPr id="12" name="CustomShape 3"/>
          <p:cNvSpPr/>
          <p:nvPr/>
        </p:nvSpPr>
        <p:spPr>
          <a:xfrm>
            <a:off x="2886076" y="2571033"/>
            <a:ext cx="4920011" cy="28191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tIns="45000" rIns="90000" bIns="45000"/>
          <a:lstStyle/>
          <a:p>
            <a:pPr marL="286110" indent="-285750" algn="just">
              <a:lnSpc>
                <a:spcPct val="100000"/>
              </a:lnSpc>
              <a:buClr>
                <a:srgbClr val="1F497D"/>
              </a:buClr>
              <a:buFont typeface="Wingdings" charset="2"/>
              <a:buChar char="§"/>
            </a:pPr>
            <a:r>
              <a:rPr lang="es-ES" sz="1600" b="1" strike="noStrike" spc="-1" dirty="0">
                <a:solidFill>
                  <a:srgbClr val="404040"/>
                </a:solidFill>
                <a:latin typeface="Calibri"/>
                <a:ea typeface="DejaVu Sans"/>
                <a:cs typeface="Calibri"/>
              </a:rPr>
              <a:t> Se certificará la lucha del Ecuador </a:t>
            </a:r>
            <a:r>
              <a:rPr lang="es-ES" sz="1600" b="0" strike="noStrike" spc="-1" dirty="0">
                <a:solidFill>
                  <a:srgbClr val="404040"/>
                </a:solidFill>
                <a:latin typeface="Calibri"/>
                <a:ea typeface="DejaVu Sans"/>
                <a:cs typeface="Calibri"/>
              </a:rPr>
              <a:t>contra la competencia fiscal nociva (paraísos fiscales).</a:t>
            </a:r>
            <a:endParaRPr lang="es-ES" sz="1600" b="0" strike="noStrike" spc="-1" dirty="0">
              <a:solidFill>
                <a:srgbClr val="404040"/>
              </a:solidFill>
              <a:latin typeface="Calibri"/>
              <a:cs typeface="Calibri"/>
            </a:endParaRPr>
          </a:p>
          <a:p>
            <a:pPr marL="285750" indent="-285750" algn="just">
              <a:lnSpc>
                <a:spcPct val="100000"/>
              </a:lnSpc>
              <a:buFont typeface="Wingdings" charset="2"/>
              <a:buChar char="§"/>
            </a:pPr>
            <a:endParaRPr lang="es-ES" sz="1600" b="0" strike="noStrike" spc="-1" dirty="0">
              <a:solidFill>
                <a:srgbClr val="404040"/>
              </a:solidFill>
              <a:latin typeface="Calibri"/>
              <a:cs typeface="Calibri"/>
            </a:endParaRPr>
          </a:p>
          <a:p>
            <a:pPr marL="286110" indent="-285750" algn="just">
              <a:lnSpc>
                <a:spcPct val="100000"/>
              </a:lnSpc>
              <a:buClr>
                <a:srgbClr val="1F497D"/>
              </a:buClr>
              <a:buFont typeface="Wingdings" charset="2"/>
              <a:buChar char="§"/>
            </a:pPr>
            <a:r>
              <a:rPr lang="es-ES" sz="1600" b="1" strike="noStrike" spc="-1" dirty="0" smtClean="0">
                <a:solidFill>
                  <a:srgbClr val="404040"/>
                </a:solidFill>
                <a:latin typeface="Calibri"/>
                <a:ea typeface="DejaVu Sans"/>
                <a:cs typeface="Calibri"/>
              </a:rPr>
              <a:t>Se </a:t>
            </a:r>
            <a:r>
              <a:rPr lang="es-ES" sz="1600" b="1" strike="noStrike" spc="-1" dirty="0">
                <a:solidFill>
                  <a:srgbClr val="404040"/>
                </a:solidFill>
                <a:latin typeface="Calibri"/>
                <a:ea typeface="DejaVu Sans"/>
                <a:cs typeface="Calibri"/>
              </a:rPr>
              <a:t>continuará con el combate a las prácticas de competencia fiscal nociva </a:t>
            </a:r>
            <a:r>
              <a:rPr lang="es-ES" sz="1600" b="0" strike="noStrike" spc="-1" dirty="0">
                <a:solidFill>
                  <a:srgbClr val="404040"/>
                </a:solidFill>
                <a:latin typeface="Calibri"/>
                <a:ea typeface="DejaVu Sans"/>
                <a:cs typeface="Calibri"/>
              </a:rPr>
              <a:t>con lo que se logrará una mayor disuasión para dejar de utilizarlas.</a:t>
            </a:r>
            <a:endParaRPr lang="es-ES" sz="1600" b="0" strike="noStrike" spc="-1" dirty="0">
              <a:solidFill>
                <a:srgbClr val="404040"/>
              </a:solidFill>
              <a:latin typeface="Calibri"/>
              <a:cs typeface="Calibri"/>
            </a:endParaRPr>
          </a:p>
          <a:p>
            <a:pPr marL="285750" indent="-285750" algn="just">
              <a:lnSpc>
                <a:spcPct val="100000"/>
              </a:lnSpc>
              <a:buFont typeface="Wingdings" charset="2"/>
              <a:buChar char="§"/>
            </a:pPr>
            <a:endParaRPr lang="es-ES" sz="1600" b="0" strike="noStrike" spc="-1" dirty="0">
              <a:solidFill>
                <a:srgbClr val="404040"/>
              </a:solidFill>
              <a:latin typeface="Calibri"/>
              <a:cs typeface="Calibri"/>
            </a:endParaRPr>
          </a:p>
          <a:p>
            <a:pPr marL="286110" indent="-285750" algn="just">
              <a:lnSpc>
                <a:spcPct val="100000"/>
              </a:lnSpc>
              <a:buClr>
                <a:srgbClr val="1F497D"/>
              </a:buClr>
              <a:buFont typeface="Wingdings" charset="2"/>
              <a:buChar char="§"/>
            </a:pPr>
            <a:r>
              <a:rPr lang="es-ES" sz="1600" b="1" strike="noStrike" spc="-1" dirty="0">
                <a:solidFill>
                  <a:srgbClr val="404040"/>
                </a:solidFill>
                <a:latin typeface="Calibri"/>
                <a:ea typeface="DejaVu Sans"/>
                <a:cs typeface="Calibri"/>
              </a:rPr>
              <a:t> Se apalancarán las medidas internas </a:t>
            </a:r>
            <a:r>
              <a:rPr lang="es-ES" sz="1600" b="0" strike="noStrike" spc="-1" dirty="0">
                <a:solidFill>
                  <a:srgbClr val="404040"/>
                </a:solidFill>
                <a:latin typeface="Calibri"/>
                <a:ea typeface="DejaVu Sans"/>
                <a:cs typeface="Calibri"/>
              </a:rPr>
              <a:t>para combatir la competencia fiscal nociva, tanto normativas como administrativas.</a:t>
            </a:r>
            <a:endParaRPr lang="es-ES" sz="1600" b="0" strike="noStrike" spc="-1" dirty="0">
              <a:solidFill>
                <a:srgbClr val="404040"/>
              </a:solidFill>
              <a:latin typeface="Calibri"/>
              <a:cs typeface="Calibri"/>
            </a:endParaRPr>
          </a:p>
          <a:p>
            <a:pPr algn="just">
              <a:lnSpc>
                <a:spcPct val="100000"/>
              </a:lnSpc>
            </a:pPr>
            <a:r>
              <a:rPr lang="es-ES" sz="1600" b="0" strike="noStrike" spc="-1" dirty="0">
                <a:solidFill>
                  <a:srgbClr val="404040"/>
                </a:solidFill>
                <a:latin typeface="Calibri"/>
                <a:ea typeface="DejaVu Sans"/>
                <a:cs typeface="Calibri"/>
              </a:rPr>
              <a:t> </a:t>
            </a:r>
            <a:endParaRPr lang="es-ES" sz="1600" b="0" strike="noStrike" spc="-1" dirty="0">
              <a:solidFill>
                <a:srgbClr val="404040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80170054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stomShape 2"/>
          <p:cNvSpPr/>
          <p:nvPr/>
        </p:nvSpPr>
        <p:spPr>
          <a:xfrm>
            <a:off x="2568860" y="1752508"/>
            <a:ext cx="5997624" cy="411889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86110" indent="-285750" algn="just">
              <a:lnSpc>
                <a:spcPct val="100000"/>
              </a:lnSpc>
              <a:buClr>
                <a:srgbClr val="002060"/>
              </a:buClr>
              <a:buFont typeface="Wingdings" charset="2"/>
              <a:buChar char="§"/>
            </a:pPr>
            <a:r>
              <a:rPr lang="es-ES" sz="1500" b="0" strike="noStrike" spc="-1" dirty="0">
                <a:solidFill>
                  <a:srgbClr val="404040"/>
                </a:solidFill>
                <a:latin typeface="Calibri"/>
                <a:ea typeface="DejaVu Sans"/>
                <a:cs typeface="Calibri"/>
              </a:rPr>
              <a:t> </a:t>
            </a:r>
            <a:r>
              <a:rPr lang="es-ES" sz="1600" b="0" strike="noStrike" spc="-1" dirty="0">
                <a:solidFill>
                  <a:srgbClr val="404040"/>
                </a:solidFill>
                <a:latin typeface="Calibri"/>
                <a:ea typeface="DejaVu Sans"/>
                <a:cs typeface="Calibri"/>
              </a:rPr>
              <a:t>Intercambio de Información bajo Pedido (IIP)</a:t>
            </a:r>
            <a:endParaRPr lang="es-ES" sz="1600" b="0" strike="noStrike" spc="-1" dirty="0">
              <a:solidFill>
                <a:srgbClr val="404040"/>
              </a:solidFill>
              <a:latin typeface="Calibri"/>
              <a:cs typeface="Calibri"/>
            </a:endParaRPr>
          </a:p>
          <a:p>
            <a:pPr marL="286110" indent="-285750" algn="just">
              <a:lnSpc>
                <a:spcPct val="100000"/>
              </a:lnSpc>
              <a:buClr>
                <a:srgbClr val="002060"/>
              </a:buClr>
              <a:buFont typeface="Wingdings" charset="2"/>
              <a:buChar char="§"/>
            </a:pPr>
            <a:r>
              <a:rPr lang="es-ES" sz="1600" b="0" strike="noStrike" spc="-1" dirty="0">
                <a:solidFill>
                  <a:srgbClr val="404040"/>
                </a:solidFill>
                <a:latin typeface="Calibri"/>
                <a:ea typeface="DejaVu Sans"/>
                <a:cs typeface="Calibri"/>
              </a:rPr>
              <a:t> Intercambio de Información Automático (IIA) de cuentas financieras</a:t>
            </a:r>
            <a:endParaRPr lang="es-ES" sz="1600" b="0" strike="noStrike" spc="-1" dirty="0">
              <a:solidFill>
                <a:srgbClr val="404040"/>
              </a:solidFill>
              <a:latin typeface="Calibri"/>
              <a:cs typeface="Calibri"/>
            </a:endParaRPr>
          </a:p>
          <a:p>
            <a:pPr algn="just">
              <a:lnSpc>
                <a:spcPct val="100000"/>
              </a:lnSpc>
            </a:pPr>
            <a:endParaRPr lang="es-ES" sz="1600" b="0" strike="noStrike" spc="-1" dirty="0">
              <a:solidFill>
                <a:srgbClr val="404040"/>
              </a:solidFill>
              <a:latin typeface="Calibri"/>
              <a:cs typeface="Calibri"/>
            </a:endParaRPr>
          </a:p>
          <a:p>
            <a:pPr marL="285750" indent="-285750" algn="just">
              <a:lnSpc>
                <a:spcPct val="100000"/>
              </a:lnSpc>
              <a:buFont typeface="Wingdings" charset="2"/>
              <a:buChar char="§"/>
            </a:pPr>
            <a:endParaRPr lang="es-ES" sz="1600" b="0" strike="noStrike" spc="-1" dirty="0" smtClean="0">
              <a:solidFill>
                <a:srgbClr val="404040"/>
              </a:solidFill>
              <a:latin typeface="Calibri"/>
              <a:cs typeface="Calibri"/>
            </a:endParaRPr>
          </a:p>
          <a:p>
            <a:pPr marL="285750" indent="-285750" algn="just">
              <a:lnSpc>
                <a:spcPct val="100000"/>
              </a:lnSpc>
              <a:buFont typeface="Wingdings" charset="2"/>
              <a:buChar char="§"/>
            </a:pPr>
            <a:endParaRPr lang="es-ES" sz="1600" b="0" strike="noStrike" spc="-1" dirty="0">
              <a:solidFill>
                <a:srgbClr val="404040"/>
              </a:solidFill>
              <a:latin typeface="Calibri"/>
              <a:cs typeface="Calibri"/>
            </a:endParaRPr>
          </a:p>
          <a:p>
            <a:pPr marL="285750" indent="-285750" algn="just">
              <a:lnSpc>
                <a:spcPct val="100000"/>
              </a:lnSpc>
              <a:buFont typeface="Wingdings" charset="2"/>
              <a:buChar char="§"/>
            </a:pPr>
            <a:r>
              <a:rPr lang="es-ES" sz="1600" b="0" strike="noStrike" spc="-1" dirty="0">
                <a:solidFill>
                  <a:srgbClr val="404040"/>
                </a:solidFill>
                <a:latin typeface="Calibri"/>
                <a:ea typeface="DejaVu Sans"/>
                <a:cs typeface="Calibri"/>
              </a:rPr>
              <a:t>Los estándares son aspectos, de índole normativo o práctico, cuya presencia en un país se consideran importantes para que se pueda satisfacer</a:t>
            </a:r>
            <a:r>
              <a:rPr lang="es-ES" sz="1600" b="0" u="sng" strike="noStrike" spc="-1" dirty="0">
                <a:solidFill>
                  <a:srgbClr val="404040"/>
                </a:solidFill>
                <a:uFillTx/>
                <a:latin typeface="Calibri"/>
                <a:ea typeface="DejaVu Sans"/>
                <a:cs typeface="Calibri"/>
              </a:rPr>
              <a:t> </a:t>
            </a:r>
            <a:r>
              <a:rPr lang="es-ES" sz="1600" b="1" u="sng" strike="noStrike" spc="-1" dirty="0">
                <a:solidFill>
                  <a:srgbClr val="404040"/>
                </a:solidFill>
                <a:uFillTx/>
                <a:latin typeface="Calibri"/>
                <a:ea typeface="DejaVu Sans"/>
                <a:cs typeface="Calibri"/>
              </a:rPr>
              <a:t>intercambios de información efectivos</a:t>
            </a:r>
            <a:r>
              <a:rPr lang="es-ES" sz="1600" b="0" strike="noStrike" spc="-1" dirty="0">
                <a:solidFill>
                  <a:srgbClr val="404040"/>
                </a:solidFill>
                <a:latin typeface="Calibri"/>
                <a:ea typeface="DejaVu Sans"/>
                <a:cs typeface="Calibri"/>
              </a:rPr>
              <a:t>.</a:t>
            </a:r>
            <a:endParaRPr lang="es-ES" sz="1600" b="0" strike="noStrike" spc="-1" dirty="0">
              <a:solidFill>
                <a:srgbClr val="404040"/>
              </a:solidFill>
              <a:latin typeface="Calibri"/>
              <a:cs typeface="Calibri"/>
            </a:endParaRPr>
          </a:p>
          <a:p>
            <a:pPr marL="285750" indent="-285750" algn="just">
              <a:lnSpc>
                <a:spcPct val="100000"/>
              </a:lnSpc>
              <a:buFont typeface="Wingdings" charset="2"/>
              <a:buChar char="§"/>
            </a:pPr>
            <a:endParaRPr lang="es-ES" sz="1600" b="0" strike="noStrike" spc="-1" dirty="0" smtClean="0">
              <a:solidFill>
                <a:srgbClr val="404040"/>
              </a:solidFill>
              <a:latin typeface="Calibri"/>
              <a:cs typeface="Calibri"/>
            </a:endParaRPr>
          </a:p>
          <a:p>
            <a:pPr marL="285750" indent="-285750" algn="just">
              <a:lnSpc>
                <a:spcPct val="100000"/>
              </a:lnSpc>
              <a:buFont typeface="Wingdings" charset="2"/>
              <a:buChar char="§"/>
            </a:pPr>
            <a:endParaRPr lang="es-ES" sz="1600" b="0" strike="noStrike" spc="-1" dirty="0">
              <a:solidFill>
                <a:srgbClr val="404040"/>
              </a:solidFill>
              <a:latin typeface="Calibri"/>
              <a:cs typeface="Calibri"/>
            </a:endParaRPr>
          </a:p>
          <a:p>
            <a:pPr marL="285750" indent="-285750" algn="just">
              <a:lnSpc>
                <a:spcPct val="100000"/>
              </a:lnSpc>
              <a:buFont typeface="Wingdings" charset="2"/>
              <a:buChar char="§"/>
            </a:pPr>
            <a:endParaRPr lang="es-ES" sz="1600" b="0" strike="noStrike" spc="-1" dirty="0" smtClean="0">
              <a:solidFill>
                <a:srgbClr val="404040"/>
              </a:solidFill>
              <a:latin typeface="Calibri"/>
              <a:cs typeface="Calibri"/>
            </a:endParaRPr>
          </a:p>
          <a:p>
            <a:pPr marL="285750" indent="-285750" algn="just">
              <a:lnSpc>
                <a:spcPct val="100000"/>
              </a:lnSpc>
              <a:buFont typeface="Wingdings" charset="2"/>
              <a:buChar char="§"/>
            </a:pPr>
            <a:r>
              <a:rPr lang="es-ES" sz="1600" b="0" strike="noStrike" spc="-1" dirty="0" smtClean="0">
                <a:solidFill>
                  <a:srgbClr val="404040"/>
                </a:solidFill>
                <a:latin typeface="Calibri"/>
                <a:ea typeface="DejaVu Sans"/>
                <a:cs typeface="Calibri"/>
              </a:rPr>
              <a:t>A </a:t>
            </a:r>
            <a:r>
              <a:rPr lang="es-ES" sz="1600" b="0" strike="noStrike" spc="-1" dirty="0">
                <a:solidFill>
                  <a:srgbClr val="404040"/>
                </a:solidFill>
                <a:latin typeface="Calibri"/>
                <a:ea typeface="DejaVu Sans"/>
                <a:cs typeface="Calibri"/>
              </a:rPr>
              <a:t>efectos de llevar a cabo la evaluación sobre transparencia e intercambio de información efectivo en los miembros, se creó, en el ámbito del Foro Global, el Peer </a:t>
            </a:r>
            <a:r>
              <a:rPr lang="es-ES" sz="1600" b="0" strike="noStrike" spc="-1" dirty="0" err="1">
                <a:solidFill>
                  <a:srgbClr val="404040"/>
                </a:solidFill>
                <a:latin typeface="Calibri"/>
                <a:ea typeface="DejaVu Sans"/>
                <a:cs typeface="Calibri"/>
              </a:rPr>
              <a:t>Review</a:t>
            </a:r>
            <a:r>
              <a:rPr lang="es-ES" sz="1600" b="0" strike="noStrike" spc="-1" dirty="0">
                <a:solidFill>
                  <a:srgbClr val="404040"/>
                </a:solidFill>
                <a:latin typeface="Calibri"/>
                <a:ea typeface="DejaVu Sans"/>
                <a:cs typeface="Calibri"/>
              </a:rPr>
              <a:t> </a:t>
            </a:r>
            <a:r>
              <a:rPr lang="es-ES" sz="1600" b="0" strike="noStrike" spc="-1" dirty="0" err="1">
                <a:solidFill>
                  <a:srgbClr val="404040"/>
                </a:solidFill>
                <a:latin typeface="Calibri"/>
                <a:ea typeface="DejaVu Sans"/>
                <a:cs typeface="Calibri"/>
              </a:rPr>
              <a:t>Group</a:t>
            </a:r>
            <a:r>
              <a:rPr lang="es-ES" sz="1600" b="0" strike="noStrike" spc="-1" dirty="0">
                <a:solidFill>
                  <a:srgbClr val="404040"/>
                </a:solidFill>
                <a:latin typeface="Calibri"/>
                <a:ea typeface="DejaVu Sans"/>
                <a:cs typeface="Calibri"/>
              </a:rPr>
              <a:t>  (PRG) – Grupo de Evaluación entre Pares, quienes llevan a cabo el </a:t>
            </a:r>
            <a:r>
              <a:rPr lang="es-ES" sz="1600" b="1" strike="noStrike" spc="-1" dirty="0">
                <a:solidFill>
                  <a:srgbClr val="404040"/>
                </a:solidFill>
                <a:latin typeface="Calibri"/>
                <a:ea typeface="DejaVu Sans"/>
                <a:cs typeface="Calibri"/>
              </a:rPr>
              <a:t>“Peer </a:t>
            </a:r>
            <a:r>
              <a:rPr lang="es-ES" sz="1600" b="1" strike="noStrike" spc="-1" dirty="0" err="1">
                <a:solidFill>
                  <a:srgbClr val="404040"/>
                </a:solidFill>
                <a:latin typeface="Calibri"/>
                <a:ea typeface="DejaVu Sans"/>
                <a:cs typeface="Calibri"/>
              </a:rPr>
              <a:t>Review</a:t>
            </a:r>
            <a:r>
              <a:rPr lang="es-ES" sz="1600" b="1" strike="noStrike" spc="-1" dirty="0">
                <a:solidFill>
                  <a:srgbClr val="404040"/>
                </a:solidFill>
                <a:latin typeface="Calibri"/>
                <a:ea typeface="DejaVu Sans"/>
                <a:cs typeface="Calibri"/>
              </a:rPr>
              <a:t>”</a:t>
            </a:r>
            <a:endParaRPr lang="es-ES" sz="1600" b="0" strike="noStrike" spc="-1" dirty="0">
              <a:solidFill>
                <a:srgbClr val="404040"/>
              </a:solidFill>
              <a:latin typeface="Calibri"/>
              <a:cs typeface="Calibri"/>
            </a:endParaRPr>
          </a:p>
          <a:p>
            <a:pPr marL="285750" indent="-285750" algn="just">
              <a:lnSpc>
                <a:spcPct val="100000"/>
              </a:lnSpc>
              <a:buFont typeface="Wingdings" charset="2"/>
              <a:buChar char="§"/>
            </a:pPr>
            <a:endParaRPr lang="es-ES" sz="1600" b="0" strike="noStrike" spc="-1" dirty="0">
              <a:solidFill>
                <a:srgbClr val="404040"/>
              </a:solidFill>
              <a:latin typeface="Calibri"/>
              <a:cs typeface="Calibri"/>
            </a:endParaRPr>
          </a:p>
        </p:txBody>
      </p:sp>
      <p:sp>
        <p:nvSpPr>
          <p:cNvPr id="13" name="CustomShape 4"/>
          <p:cNvSpPr/>
          <p:nvPr/>
        </p:nvSpPr>
        <p:spPr>
          <a:xfrm>
            <a:off x="574922" y="1862052"/>
            <a:ext cx="1856520" cy="519048"/>
          </a:xfrm>
          <a:prstGeom prst="rect">
            <a:avLst/>
          </a:prstGeom>
          <a:noFill/>
          <a:ln>
            <a:noFill/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es-ES" sz="1600" b="1" strike="noStrike" spc="-1" dirty="0">
                <a:solidFill>
                  <a:srgbClr val="404040"/>
                </a:solidFill>
                <a:latin typeface="Calibri"/>
                <a:ea typeface="DejaVu Sans"/>
                <a:cs typeface="Calibri"/>
              </a:rPr>
              <a:t>Implementación de estándares</a:t>
            </a:r>
            <a:endParaRPr lang="es-ES" sz="1600" b="0" strike="noStrike" spc="-1" dirty="0">
              <a:solidFill>
                <a:srgbClr val="404040"/>
              </a:solidFill>
              <a:latin typeface="Calibri"/>
              <a:cs typeface="Calibri"/>
            </a:endParaRPr>
          </a:p>
        </p:txBody>
      </p:sp>
      <p:sp>
        <p:nvSpPr>
          <p:cNvPr id="14" name="CustomShape 3"/>
          <p:cNvSpPr/>
          <p:nvPr/>
        </p:nvSpPr>
        <p:spPr>
          <a:xfrm>
            <a:off x="551162" y="3284310"/>
            <a:ext cx="1856520" cy="519048"/>
          </a:xfrm>
          <a:prstGeom prst="rect">
            <a:avLst/>
          </a:prstGeom>
          <a:noFill/>
          <a:ln>
            <a:noFill/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es-ES" sz="1600" b="1" strike="noStrike" spc="-1" dirty="0">
                <a:solidFill>
                  <a:srgbClr val="404040"/>
                </a:solidFill>
                <a:latin typeface="Calibri"/>
                <a:ea typeface="DejaVu Sans"/>
                <a:cs typeface="Calibri"/>
              </a:rPr>
              <a:t>¿Qué son los estándares?</a:t>
            </a:r>
            <a:endParaRPr lang="es-ES" sz="1600" b="0" strike="noStrike" spc="-1" dirty="0">
              <a:solidFill>
                <a:srgbClr val="404040"/>
              </a:solidFill>
              <a:latin typeface="Calibri"/>
              <a:cs typeface="Calibri"/>
            </a:endParaRPr>
          </a:p>
        </p:txBody>
      </p:sp>
      <p:sp>
        <p:nvSpPr>
          <p:cNvPr id="15" name="CustomShape 5"/>
          <p:cNvSpPr/>
          <p:nvPr/>
        </p:nvSpPr>
        <p:spPr>
          <a:xfrm>
            <a:off x="551162" y="4822443"/>
            <a:ext cx="1856520" cy="519048"/>
          </a:xfrm>
          <a:prstGeom prst="rect">
            <a:avLst/>
          </a:prstGeom>
          <a:noFill/>
          <a:ln>
            <a:noFill/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es-ES" sz="1600" b="1" strike="noStrike" spc="-1" dirty="0">
                <a:solidFill>
                  <a:srgbClr val="404040"/>
                </a:solidFill>
                <a:latin typeface="Calibri"/>
                <a:ea typeface="DejaVu Sans"/>
                <a:cs typeface="Calibri"/>
              </a:rPr>
              <a:t>¿Cómo se verifica la implementación?</a:t>
            </a:r>
            <a:endParaRPr lang="es-ES" sz="1600" b="0" strike="noStrike" spc="-1" dirty="0">
              <a:solidFill>
                <a:srgbClr val="404040"/>
              </a:solidFill>
              <a:latin typeface="Calibri"/>
              <a:cs typeface="Calibri"/>
            </a:endParaRPr>
          </a:p>
        </p:txBody>
      </p:sp>
      <p:sp>
        <p:nvSpPr>
          <p:cNvPr id="16" name="CustomShape 1"/>
          <p:cNvSpPr/>
          <p:nvPr/>
        </p:nvSpPr>
        <p:spPr>
          <a:xfrm>
            <a:off x="1175156" y="816844"/>
            <a:ext cx="7227699" cy="3483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marL="343080" indent="-342360">
              <a:lnSpc>
                <a:spcPct val="150000"/>
              </a:lnSpc>
            </a:pPr>
            <a:r>
              <a:rPr lang="es-ES" sz="2000" b="1" i="1" u="sng" strike="noStrike" spc="-1" dirty="0" smtClean="0">
                <a:solidFill>
                  <a:srgbClr val="404040"/>
                </a:solidFill>
                <a:latin typeface="Calibri"/>
                <a:ea typeface="DejaVu Sans"/>
                <a:cs typeface="Calibri"/>
              </a:rPr>
              <a:t>COMPROMISOS ADQUIRIDOS CON LA ADHESIÓN AL FORO GLOBAL</a:t>
            </a:r>
            <a:endParaRPr lang="es-ES" sz="2000" b="0" i="1" u="sng" strike="noStrike" spc="-1" dirty="0">
              <a:solidFill>
                <a:srgbClr val="404040"/>
              </a:solidFill>
              <a:latin typeface="Calibri"/>
              <a:cs typeface="Calibri"/>
            </a:endParaRPr>
          </a:p>
        </p:txBody>
      </p:sp>
      <p:sp>
        <p:nvSpPr>
          <p:cNvPr id="3" name="2 Abrir llave"/>
          <p:cNvSpPr/>
          <p:nvPr/>
        </p:nvSpPr>
        <p:spPr>
          <a:xfrm>
            <a:off x="2329314" y="1752508"/>
            <a:ext cx="327259" cy="80781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17" name="16 Abrir llave"/>
          <p:cNvSpPr/>
          <p:nvPr/>
        </p:nvSpPr>
        <p:spPr>
          <a:xfrm>
            <a:off x="2327714" y="3262033"/>
            <a:ext cx="327259" cy="80781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18" name="17 Abrir llave"/>
          <p:cNvSpPr/>
          <p:nvPr/>
        </p:nvSpPr>
        <p:spPr>
          <a:xfrm>
            <a:off x="2326114" y="4704183"/>
            <a:ext cx="327259" cy="97472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780170054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 CuadroTexto"/>
          <p:cNvSpPr txBox="1">
            <a:spLocks noChangeArrowheads="1"/>
          </p:cNvSpPr>
          <p:nvPr/>
        </p:nvSpPr>
        <p:spPr bwMode="auto">
          <a:xfrm>
            <a:off x="1876926" y="3228004"/>
            <a:ext cx="6720989" cy="7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3773" tIns="36887" rIns="73773" bIns="36887">
            <a:spAutoFit/>
          </a:bodyPr>
          <a:lstStyle/>
          <a:p>
            <a:pPr algn="r" eaLnBrk="0" hangingPunct="0">
              <a:lnSpc>
                <a:spcPct val="70000"/>
              </a:lnSpc>
            </a:pPr>
            <a:r>
              <a:rPr lang="es-EC" sz="3200" b="1" dirty="0" smtClean="0">
                <a:solidFill>
                  <a:schemeClr val="bg1"/>
                </a:solidFill>
              </a:rPr>
              <a:t>¿</a:t>
            </a:r>
            <a:r>
              <a:rPr lang="es-EC" sz="3200" b="1" i="1" dirty="0" smtClean="0">
                <a:solidFill>
                  <a:schemeClr val="bg1"/>
                </a:solidFill>
                <a:latin typeface="Calibri (Cuerpo)"/>
              </a:rPr>
              <a:t>QUÉ ES EL </a:t>
            </a:r>
            <a:r>
              <a:rPr lang="es-ES" sz="3200" b="1" i="1" spc="-1" dirty="0" smtClean="0">
                <a:solidFill>
                  <a:schemeClr val="bg1"/>
                </a:solidFill>
                <a:latin typeface="Calibri (Cuerpo)"/>
                <a:ea typeface="DejaVu Sans"/>
              </a:rPr>
              <a:t>PEER REVIEW (PR) </a:t>
            </a:r>
            <a:r>
              <a:rPr lang="es-ES" sz="3200" spc="-1" dirty="0">
                <a:solidFill>
                  <a:schemeClr val="bg1"/>
                </a:solidFill>
                <a:ea typeface="DejaVu Sans"/>
                <a:cs typeface="Calibri"/>
              </a:rPr>
              <a:t>Revisión de </a:t>
            </a:r>
            <a:r>
              <a:rPr lang="es-ES" sz="3200" spc="-1" dirty="0" smtClean="0">
                <a:solidFill>
                  <a:schemeClr val="bg1"/>
                </a:solidFill>
                <a:ea typeface="DejaVu Sans"/>
                <a:cs typeface="Calibri"/>
              </a:rPr>
              <a:t>Pares</a:t>
            </a:r>
            <a:r>
              <a:rPr lang="es-EC" sz="3200" b="1" i="1" dirty="0" smtClean="0">
                <a:solidFill>
                  <a:schemeClr val="bg1"/>
                </a:solidFill>
              </a:rPr>
              <a:t>?</a:t>
            </a:r>
            <a:endParaRPr lang="es-EC" sz="32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08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stomShape 1"/>
          <p:cNvSpPr/>
          <p:nvPr/>
        </p:nvSpPr>
        <p:spPr>
          <a:xfrm>
            <a:off x="3142174" y="1219854"/>
            <a:ext cx="5549438" cy="494031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endParaRPr lang="es-ES" sz="1400" b="0" strike="noStrike" spc="-1" dirty="0">
              <a:solidFill>
                <a:srgbClr val="404040"/>
              </a:solidFill>
              <a:latin typeface="Calibi"/>
              <a:cs typeface="Calibi"/>
            </a:endParaRPr>
          </a:p>
          <a:p>
            <a:pPr algn="just">
              <a:lnSpc>
                <a:spcPct val="100000"/>
              </a:lnSpc>
            </a:pPr>
            <a:r>
              <a:rPr lang="es-ES" sz="1400" b="0" strike="noStrike" spc="-1" dirty="0">
                <a:solidFill>
                  <a:srgbClr val="404040"/>
                </a:solidFill>
                <a:latin typeface="Calibi"/>
                <a:ea typeface="DejaVu Sans"/>
                <a:cs typeface="Calibi"/>
              </a:rPr>
              <a:t>Proceso </a:t>
            </a:r>
            <a:r>
              <a:rPr lang="es-ES" sz="1500" b="0" strike="noStrike" spc="-1" dirty="0">
                <a:solidFill>
                  <a:srgbClr val="404040"/>
                </a:solidFill>
                <a:latin typeface="Calibi"/>
                <a:ea typeface="DejaVu Sans"/>
                <a:cs typeface="Calibi"/>
              </a:rPr>
              <a:t>mediante el cual el PRG </a:t>
            </a:r>
            <a:r>
              <a:rPr lang="es-ES" sz="1500" b="0" strike="noStrike" spc="-1" dirty="0" smtClean="0">
                <a:solidFill>
                  <a:srgbClr val="404040"/>
                </a:solidFill>
                <a:latin typeface="Calibi"/>
                <a:ea typeface="DejaVu Sans"/>
                <a:cs typeface="Calibi"/>
              </a:rPr>
              <a:t>somete </a:t>
            </a:r>
            <a:r>
              <a:rPr lang="es-ES" sz="1500" b="0" strike="noStrike" spc="-1" dirty="0">
                <a:solidFill>
                  <a:srgbClr val="404040"/>
                </a:solidFill>
                <a:latin typeface="Calibi"/>
                <a:ea typeface="DejaVu Sans"/>
                <a:cs typeface="Calibi"/>
              </a:rPr>
              <a:t>a un país/jurisdicción a revisión de pares (Peer </a:t>
            </a:r>
            <a:r>
              <a:rPr lang="es-ES" sz="1500" b="0" strike="noStrike" spc="-1" dirty="0" err="1">
                <a:solidFill>
                  <a:srgbClr val="404040"/>
                </a:solidFill>
                <a:latin typeface="Calibi"/>
                <a:ea typeface="DejaVu Sans"/>
                <a:cs typeface="Calibi"/>
              </a:rPr>
              <a:t>Review</a:t>
            </a:r>
            <a:r>
              <a:rPr lang="es-ES" sz="1500" b="0" strike="noStrike" spc="-1" dirty="0">
                <a:solidFill>
                  <a:srgbClr val="404040"/>
                </a:solidFill>
                <a:latin typeface="Calibi"/>
                <a:ea typeface="DejaVu Sans"/>
                <a:cs typeface="Calibi"/>
              </a:rPr>
              <a:t>) para evaluar la implementación de los estándares internacionales de transparencia e intercambio de información bajo pedido (IIP</a:t>
            </a:r>
            <a:r>
              <a:rPr lang="es-ES" sz="1500" b="0" strike="noStrike" spc="-1" dirty="0" smtClean="0">
                <a:solidFill>
                  <a:srgbClr val="404040"/>
                </a:solidFill>
                <a:latin typeface="Calibi"/>
                <a:ea typeface="DejaVu Sans"/>
                <a:cs typeface="Calibi"/>
              </a:rPr>
              <a:t>).</a:t>
            </a:r>
          </a:p>
          <a:p>
            <a:pPr algn="just">
              <a:lnSpc>
                <a:spcPct val="100000"/>
              </a:lnSpc>
            </a:pPr>
            <a:endParaRPr lang="es-ES" sz="1500" b="0" strike="noStrike" spc="-1" dirty="0">
              <a:solidFill>
                <a:srgbClr val="404040"/>
              </a:solidFill>
              <a:latin typeface="Calibi"/>
              <a:cs typeface="Calibi"/>
            </a:endParaRPr>
          </a:p>
          <a:p>
            <a:pPr algn="just">
              <a:lnSpc>
                <a:spcPct val="100000"/>
              </a:lnSpc>
            </a:pPr>
            <a:endParaRPr lang="es-ES" sz="1500" b="0" strike="noStrike" spc="-1" dirty="0">
              <a:solidFill>
                <a:srgbClr val="404040"/>
              </a:solidFill>
              <a:latin typeface="Calibi"/>
              <a:cs typeface="Calibi"/>
            </a:endParaRPr>
          </a:p>
          <a:p>
            <a:pPr algn="just">
              <a:lnSpc>
                <a:spcPct val="100000"/>
              </a:lnSpc>
            </a:pPr>
            <a:r>
              <a:rPr lang="es-ES" sz="1500" b="0" strike="noStrike" spc="-1" dirty="0">
                <a:solidFill>
                  <a:srgbClr val="404040"/>
                </a:solidFill>
                <a:latin typeface="Calibi"/>
                <a:ea typeface="DejaVu Sans"/>
                <a:cs typeface="Calibi"/>
              </a:rPr>
              <a:t>Se efectúa en dos fases:</a:t>
            </a:r>
            <a:endParaRPr lang="es-ES" sz="1500" b="0" strike="noStrike" spc="-1" dirty="0">
              <a:solidFill>
                <a:srgbClr val="404040"/>
              </a:solidFill>
              <a:latin typeface="Calibi"/>
              <a:cs typeface="Calibi"/>
            </a:endParaRPr>
          </a:p>
          <a:p>
            <a:pPr marL="216000" indent="-215640" algn="just">
              <a:lnSpc>
                <a:spcPct val="100000"/>
              </a:lnSpc>
              <a:buClr>
                <a:srgbClr val="002060"/>
              </a:buClr>
              <a:buFont typeface="Arial"/>
              <a:buChar char="•"/>
            </a:pPr>
            <a:r>
              <a:rPr lang="es-ES" sz="1500" b="0" strike="noStrike" spc="-1" dirty="0">
                <a:solidFill>
                  <a:srgbClr val="404040"/>
                </a:solidFill>
                <a:latin typeface="Calibi"/>
                <a:ea typeface="DejaVu Sans"/>
                <a:cs typeface="Calibi"/>
              </a:rPr>
              <a:t> </a:t>
            </a:r>
            <a:r>
              <a:rPr lang="es-ES" sz="1500" b="1" i="1" strike="noStrike" spc="-1" dirty="0">
                <a:solidFill>
                  <a:srgbClr val="404040"/>
                </a:solidFill>
                <a:latin typeface="Calibi"/>
                <a:ea typeface="DejaVu Sans"/>
                <a:cs typeface="Calibi"/>
              </a:rPr>
              <a:t>Fase 1:</a:t>
            </a:r>
            <a:r>
              <a:rPr lang="es-ES" sz="1500" b="0" strike="noStrike" spc="-1" dirty="0">
                <a:solidFill>
                  <a:srgbClr val="404040"/>
                </a:solidFill>
                <a:latin typeface="Calibi"/>
                <a:ea typeface="DejaVu Sans"/>
                <a:cs typeface="Calibi"/>
              </a:rPr>
              <a:t> revisión del marco legal y normativo relativo a la transparencia y el intercambio de información.</a:t>
            </a:r>
            <a:endParaRPr lang="es-ES" sz="1500" b="0" strike="noStrike" spc="-1" dirty="0">
              <a:solidFill>
                <a:srgbClr val="404040"/>
              </a:solidFill>
              <a:latin typeface="Calibi"/>
              <a:cs typeface="Calibi"/>
            </a:endParaRPr>
          </a:p>
          <a:p>
            <a:pPr marL="216000" indent="-215640" algn="just">
              <a:lnSpc>
                <a:spcPct val="100000"/>
              </a:lnSpc>
              <a:buClr>
                <a:srgbClr val="002060"/>
              </a:buClr>
              <a:buFont typeface="Arial"/>
              <a:buChar char="•"/>
            </a:pPr>
            <a:r>
              <a:rPr lang="es-ES" sz="1500" b="0" strike="noStrike" spc="-1" dirty="0">
                <a:solidFill>
                  <a:srgbClr val="404040"/>
                </a:solidFill>
                <a:latin typeface="Calibi"/>
                <a:ea typeface="DejaVu Sans"/>
                <a:cs typeface="Calibi"/>
              </a:rPr>
              <a:t> </a:t>
            </a:r>
            <a:r>
              <a:rPr lang="es-ES" sz="1500" b="1" i="1" strike="noStrike" spc="-1" dirty="0">
                <a:solidFill>
                  <a:srgbClr val="404040"/>
                </a:solidFill>
                <a:latin typeface="Calibi"/>
                <a:ea typeface="DejaVu Sans"/>
                <a:cs typeface="Calibi"/>
              </a:rPr>
              <a:t>Fase 2:</a:t>
            </a:r>
            <a:r>
              <a:rPr lang="es-ES" sz="1500" b="0" strike="noStrike" spc="-1" dirty="0">
                <a:solidFill>
                  <a:srgbClr val="404040"/>
                </a:solidFill>
                <a:latin typeface="Calibi"/>
                <a:ea typeface="DejaVu Sans"/>
                <a:cs typeface="Calibi"/>
              </a:rPr>
              <a:t> revisión de la aplicación práctica del marlo legal y normativo relativo a la transparencia y el intercambio de información</a:t>
            </a:r>
            <a:r>
              <a:rPr lang="es-ES" sz="1500" b="0" strike="noStrike" spc="-1" dirty="0" smtClean="0">
                <a:solidFill>
                  <a:srgbClr val="404040"/>
                </a:solidFill>
                <a:latin typeface="Calibi"/>
                <a:ea typeface="DejaVu Sans"/>
                <a:cs typeface="Calibi"/>
              </a:rPr>
              <a:t>.</a:t>
            </a:r>
          </a:p>
          <a:p>
            <a:pPr marL="216000" indent="-215640" algn="just">
              <a:lnSpc>
                <a:spcPct val="100000"/>
              </a:lnSpc>
              <a:buClr>
                <a:srgbClr val="002060"/>
              </a:buClr>
              <a:buFont typeface="Arial"/>
              <a:buChar char="•"/>
            </a:pPr>
            <a:endParaRPr lang="es-ES" sz="1500" b="0" strike="noStrike" spc="-1" dirty="0">
              <a:solidFill>
                <a:srgbClr val="404040"/>
              </a:solidFill>
              <a:latin typeface="Calibi"/>
              <a:cs typeface="Calibi"/>
            </a:endParaRPr>
          </a:p>
          <a:p>
            <a:pPr algn="just">
              <a:lnSpc>
                <a:spcPct val="100000"/>
              </a:lnSpc>
            </a:pPr>
            <a:endParaRPr lang="es-ES" sz="1500" b="0" strike="noStrike" spc="-1" dirty="0">
              <a:solidFill>
                <a:srgbClr val="404040"/>
              </a:solidFill>
              <a:latin typeface="Calibi"/>
              <a:cs typeface="Calibi"/>
            </a:endParaRPr>
          </a:p>
          <a:p>
            <a:pPr algn="just">
              <a:lnSpc>
                <a:spcPct val="100000"/>
              </a:lnSpc>
            </a:pPr>
            <a:r>
              <a:rPr lang="es-ES" sz="1500" b="0" strike="noStrike" spc="-1" dirty="0">
                <a:solidFill>
                  <a:srgbClr val="404040"/>
                </a:solidFill>
                <a:latin typeface="Calibi"/>
                <a:ea typeface="DejaVu Sans"/>
                <a:cs typeface="Calibi"/>
              </a:rPr>
              <a:t>La evaluación se realiza contrastando el marco legal y normativo sobre transparencia e intercambio de información, y la aplicación práctica del mismo, con </a:t>
            </a:r>
            <a:r>
              <a:rPr lang="es-ES" sz="1500" b="1" u="sng" strike="noStrike" spc="-1" dirty="0">
                <a:solidFill>
                  <a:srgbClr val="404040"/>
                </a:solidFill>
                <a:uFillTx/>
                <a:latin typeface="Calibi"/>
                <a:ea typeface="DejaVu Sans"/>
                <a:cs typeface="Calibi"/>
              </a:rPr>
              <a:t>los estándares internacionales establecidos</a:t>
            </a:r>
            <a:r>
              <a:rPr lang="es-ES" sz="1500" b="1" strike="noStrike" spc="-1" dirty="0">
                <a:solidFill>
                  <a:srgbClr val="404040"/>
                </a:solidFill>
                <a:latin typeface="Calibi"/>
                <a:ea typeface="DejaVu Sans"/>
                <a:cs typeface="Calibi"/>
              </a:rPr>
              <a:t> </a:t>
            </a:r>
            <a:r>
              <a:rPr lang="es-ES" sz="1500" b="0" strike="noStrike" spc="-1" dirty="0">
                <a:solidFill>
                  <a:srgbClr val="404040"/>
                </a:solidFill>
                <a:latin typeface="Calibi"/>
                <a:ea typeface="DejaVu Sans"/>
                <a:cs typeface="Calibi"/>
              </a:rPr>
              <a:t>para la Transparencia y el Intercambio internacional de Información.</a:t>
            </a:r>
            <a:endParaRPr lang="es-ES" sz="1500" b="0" strike="noStrike" spc="-1" dirty="0">
              <a:solidFill>
                <a:srgbClr val="404040"/>
              </a:solidFill>
              <a:latin typeface="Calibi"/>
              <a:cs typeface="Calibi"/>
            </a:endParaRPr>
          </a:p>
        </p:txBody>
      </p:sp>
      <p:sp>
        <p:nvSpPr>
          <p:cNvPr id="13" name="CustomShape 4"/>
          <p:cNvSpPr/>
          <p:nvPr/>
        </p:nvSpPr>
        <p:spPr>
          <a:xfrm>
            <a:off x="490642" y="1716065"/>
            <a:ext cx="1521028" cy="272808"/>
          </a:xfrm>
          <a:prstGeom prst="rect">
            <a:avLst/>
          </a:prstGeom>
          <a:noFill/>
          <a:ln>
            <a:noFill/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es-ES" sz="1400" b="1" strike="noStrike" spc="-1" dirty="0">
                <a:solidFill>
                  <a:srgbClr val="404040"/>
                </a:solidFill>
                <a:latin typeface="Calibi"/>
                <a:ea typeface="DejaVu Sans"/>
                <a:cs typeface="Calibi"/>
              </a:rPr>
              <a:t>¿Qué es el PR?</a:t>
            </a:r>
            <a:endParaRPr lang="es-ES" sz="1400" b="0" strike="noStrike" spc="-1" dirty="0">
              <a:solidFill>
                <a:srgbClr val="404040"/>
              </a:solidFill>
              <a:latin typeface="Calibi"/>
              <a:cs typeface="Calibi"/>
            </a:endParaRPr>
          </a:p>
        </p:txBody>
      </p:sp>
      <p:sp>
        <p:nvSpPr>
          <p:cNvPr id="14" name="CustomShape 2"/>
          <p:cNvSpPr/>
          <p:nvPr/>
        </p:nvSpPr>
        <p:spPr>
          <a:xfrm>
            <a:off x="571319" y="3233571"/>
            <a:ext cx="1613615" cy="526346"/>
          </a:xfrm>
          <a:prstGeom prst="rect">
            <a:avLst/>
          </a:prstGeom>
          <a:noFill/>
          <a:ln>
            <a:noFill/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es-ES" sz="1400" b="1" strike="noStrike" spc="-1" dirty="0">
                <a:solidFill>
                  <a:srgbClr val="404040"/>
                </a:solidFill>
                <a:latin typeface="Calibi"/>
                <a:ea typeface="DejaVu Sans"/>
                <a:cs typeface="Calibi"/>
              </a:rPr>
              <a:t>¿Cómo se lo realiza?</a:t>
            </a:r>
            <a:endParaRPr lang="es-ES" sz="1400" b="0" strike="noStrike" spc="-1" dirty="0">
              <a:solidFill>
                <a:srgbClr val="404040"/>
              </a:solidFill>
              <a:latin typeface="Calibi"/>
              <a:cs typeface="Calibi"/>
            </a:endParaRPr>
          </a:p>
        </p:txBody>
      </p:sp>
      <p:sp>
        <p:nvSpPr>
          <p:cNvPr id="15" name="CustomShape 3"/>
          <p:cNvSpPr/>
          <p:nvPr/>
        </p:nvSpPr>
        <p:spPr>
          <a:xfrm>
            <a:off x="571320" y="5043745"/>
            <a:ext cx="1613615" cy="692909"/>
          </a:xfrm>
          <a:prstGeom prst="rect">
            <a:avLst/>
          </a:prstGeom>
          <a:noFill/>
          <a:ln>
            <a:noFill/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es-ES" sz="1400" b="1" strike="noStrike" spc="-1" dirty="0">
                <a:solidFill>
                  <a:srgbClr val="404040"/>
                </a:solidFill>
                <a:latin typeface="Calibi"/>
                <a:ea typeface="DejaVu Sans"/>
                <a:cs typeface="Calibi"/>
              </a:rPr>
              <a:t>¿</a:t>
            </a:r>
            <a:r>
              <a:rPr lang="es-ES" sz="1400" b="1" strike="noStrike" spc="-1" dirty="0" smtClean="0">
                <a:solidFill>
                  <a:srgbClr val="404040"/>
                </a:solidFill>
                <a:latin typeface="Calibi"/>
                <a:ea typeface="DejaVu Sans"/>
                <a:cs typeface="Calibi"/>
              </a:rPr>
              <a:t>Cómo se ejecuta?</a:t>
            </a:r>
            <a:endParaRPr lang="es-ES" sz="1400" b="0" strike="noStrike" spc="-1" dirty="0">
              <a:solidFill>
                <a:srgbClr val="404040"/>
              </a:solidFill>
              <a:latin typeface="Calibi"/>
              <a:cs typeface="Calibi"/>
            </a:endParaRPr>
          </a:p>
        </p:txBody>
      </p:sp>
      <p:sp>
        <p:nvSpPr>
          <p:cNvPr id="3" name="2 Flecha a la derecha con muesca"/>
          <p:cNvSpPr/>
          <p:nvPr/>
        </p:nvSpPr>
        <p:spPr>
          <a:xfrm>
            <a:off x="2300420" y="1693252"/>
            <a:ext cx="691617" cy="37618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18" name="17 Flecha a la derecha con muesca"/>
          <p:cNvSpPr/>
          <p:nvPr/>
        </p:nvSpPr>
        <p:spPr>
          <a:xfrm>
            <a:off x="2289195" y="3241277"/>
            <a:ext cx="691617" cy="37618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19" name="18 Flecha a la derecha con muesca"/>
          <p:cNvSpPr/>
          <p:nvPr/>
        </p:nvSpPr>
        <p:spPr>
          <a:xfrm>
            <a:off x="2316470" y="5049177"/>
            <a:ext cx="691617" cy="37618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20" name="CustomShape 1"/>
          <p:cNvSpPr/>
          <p:nvPr/>
        </p:nvSpPr>
        <p:spPr>
          <a:xfrm>
            <a:off x="1175156" y="730219"/>
            <a:ext cx="7227699" cy="3483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marL="343080" indent="-342360" algn="ctr">
              <a:lnSpc>
                <a:spcPct val="150000"/>
              </a:lnSpc>
            </a:pPr>
            <a:r>
              <a:rPr lang="es-ES" sz="2000" b="1" i="1" u="sng" spc="-1" dirty="0" smtClean="0">
                <a:solidFill>
                  <a:srgbClr val="404040"/>
                </a:solidFill>
                <a:latin typeface="Calibri"/>
                <a:cs typeface="Calibri"/>
              </a:rPr>
              <a:t>PEER REVIEW (PR) – REVISIÓN DE PARES</a:t>
            </a:r>
            <a:endParaRPr lang="es-ES" sz="2000" b="1" i="1" u="sng" strike="noStrike" spc="-1" dirty="0">
              <a:solidFill>
                <a:srgbClr val="404040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80170054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Flecha a la derecha con muesca"/>
          <p:cNvSpPr/>
          <p:nvPr/>
        </p:nvSpPr>
        <p:spPr>
          <a:xfrm>
            <a:off x="1963545" y="2001252"/>
            <a:ext cx="691617" cy="37618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19" name="18 Flecha a la derecha con muesca"/>
          <p:cNvSpPr/>
          <p:nvPr/>
        </p:nvSpPr>
        <p:spPr>
          <a:xfrm>
            <a:off x="1969970" y="4481302"/>
            <a:ext cx="691617" cy="37618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9" name="CustomShape 1"/>
          <p:cNvSpPr/>
          <p:nvPr/>
        </p:nvSpPr>
        <p:spPr>
          <a:xfrm>
            <a:off x="2714760" y="1079443"/>
            <a:ext cx="5785920" cy="496522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endParaRPr lang="es-ES" sz="1400" b="0" strike="noStrike" spc="-1" dirty="0">
              <a:solidFill>
                <a:srgbClr val="404040"/>
              </a:solidFill>
              <a:latin typeface="Calibri"/>
              <a:cs typeface="Calibri"/>
            </a:endParaRPr>
          </a:p>
          <a:p>
            <a:pPr algn="just">
              <a:lnSpc>
                <a:spcPct val="100000"/>
              </a:lnSpc>
            </a:pPr>
            <a:r>
              <a:rPr lang="es-ES" sz="1500" b="0" strike="noStrike" spc="-1" dirty="0">
                <a:solidFill>
                  <a:srgbClr val="404040"/>
                </a:solidFill>
                <a:latin typeface="Calibri"/>
                <a:ea typeface="DejaVu Sans"/>
                <a:cs typeface="Calibri"/>
              </a:rPr>
              <a:t>Como resultado de la evaluación hecha por el PRG, se puede llegar a tener las siguientes valoraciones:</a:t>
            </a:r>
            <a:endParaRPr lang="es-ES" sz="1500" b="0" strike="noStrike" spc="-1" dirty="0">
              <a:solidFill>
                <a:srgbClr val="404040"/>
              </a:solidFill>
              <a:latin typeface="Calibri"/>
              <a:cs typeface="Calibri"/>
            </a:endParaRPr>
          </a:p>
          <a:p>
            <a:pPr algn="just">
              <a:lnSpc>
                <a:spcPct val="100000"/>
              </a:lnSpc>
            </a:pPr>
            <a:endParaRPr lang="es-ES" sz="1500" b="0" strike="noStrike" spc="-1" dirty="0">
              <a:solidFill>
                <a:srgbClr val="404040"/>
              </a:solidFill>
              <a:latin typeface="Calibri"/>
              <a:cs typeface="Calibri"/>
            </a:endParaRPr>
          </a:p>
          <a:p>
            <a:pPr algn="just">
              <a:lnSpc>
                <a:spcPct val="100000"/>
              </a:lnSpc>
            </a:pPr>
            <a:endParaRPr lang="es-ES" sz="1500" b="0" strike="noStrike" spc="-1" dirty="0">
              <a:solidFill>
                <a:srgbClr val="404040"/>
              </a:solidFill>
              <a:latin typeface="Calibri"/>
              <a:cs typeface="Calibri"/>
            </a:endParaRPr>
          </a:p>
          <a:p>
            <a:pPr algn="just">
              <a:lnSpc>
                <a:spcPct val="100000"/>
              </a:lnSpc>
            </a:pPr>
            <a:endParaRPr lang="es-ES" sz="1500" b="0" strike="noStrike" spc="-1" dirty="0" smtClean="0">
              <a:solidFill>
                <a:srgbClr val="404040"/>
              </a:solidFill>
              <a:latin typeface="Calibri"/>
              <a:cs typeface="Calibri"/>
            </a:endParaRPr>
          </a:p>
          <a:p>
            <a:pPr algn="just">
              <a:lnSpc>
                <a:spcPct val="100000"/>
              </a:lnSpc>
            </a:pPr>
            <a:endParaRPr lang="es-ES" sz="1500" b="0" strike="noStrike" spc="-1" dirty="0">
              <a:solidFill>
                <a:srgbClr val="404040"/>
              </a:solidFill>
              <a:latin typeface="Calibri"/>
              <a:cs typeface="Calibri"/>
            </a:endParaRPr>
          </a:p>
          <a:p>
            <a:pPr algn="just">
              <a:lnSpc>
                <a:spcPct val="100000"/>
              </a:lnSpc>
            </a:pPr>
            <a:endParaRPr lang="es-ES" sz="1500" b="0" strike="noStrike" spc="-1" dirty="0">
              <a:solidFill>
                <a:srgbClr val="404040"/>
              </a:solidFill>
              <a:latin typeface="Calibri"/>
              <a:cs typeface="Calibri"/>
            </a:endParaRPr>
          </a:p>
          <a:p>
            <a:pPr algn="just">
              <a:lnSpc>
                <a:spcPct val="100000"/>
              </a:lnSpc>
            </a:pPr>
            <a:endParaRPr lang="es-ES" sz="1500" b="0" strike="noStrike" spc="-1" dirty="0">
              <a:solidFill>
                <a:srgbClr val="404040"/>
              </a:solidFill>
              <a:latin typeface="Calibri"/>
              <a:cs typeface="Calibri"/>
            </a:endParaRPr>
          </a:p>
          <a:p>
            <a:pPr algn="just">
              <a:lnSpc>
                <a:spcPct val="100000"/>
              </a:lnSpc>
            </a:pPr>
            <a:endParaRPr lang="es-ES" sz="1500" b="0" strike="noStrike" spc="-1" dirty="0">
              <a:solidFill>
                <a:srgbClr val="404040"/>
              </a:solidFill>
              <a:latin typeface="Calibri"/>
              <a:cs typeface="Calibri"/>
            </a:endParaRPr>
          </a:p>
          <a:p>
            <a:pPr algn="just">
              <a:lnSpc>
                <a:spcPct val="100000"/>
              </a:lnSpc>
            </a:pPr>
            <a:endParaRPr lang="es-ES" sz="1500" b="0" strike="noStrike" spc="-1" dirty="0">
              <a:solidFill>
                <a:srgbClr val="404040"/>
              </a:solidFill>
              <a:latin typeface="Calibri"/>
              <a:cs typeface="Calibri"/>
            </a:endParaRPr>
          </a:p>
          <a:p>
            <a:pPr algn="just">
              <a:lnSpc>
                <a:spcPct val="100000"/>
              </a:lnSpc>
            </a:pPr>
            <a:endParaRPr lang="es-ES" sz="1500" b="0" strike="noStrike" spc="-1" dirty="0">
              <a:solidFill>
                <a:srgbClr val="404040"/>
              </a:solidFill>
              <a:latin typeface="Calibri"/>
              <a:cs typeface="Calibri"/>
            </a:endParaRPr>
          </a:p>
          <a:p>
            <a:pPr marL="343080" indent="-342360" algn="just">
              <a:lnSpc>
                <a:spcPct val="100000"/>
              </a:lnSpc>
            </a:pPr>
            <a:endParaRPr lang="es-ES" sz="1500" b="0" strike="noStrike" spc="-1" dirty="0">
              <a:solidFill>
                <a:srgbClr val="404040"/>
              </a:solidFill>
              <a:latin typeface="Calibri"/>
              <a:cs typeface="Calibri"/>
            </a:endParaRPr>
          </a:p>
          <a:p>
            <a:pPr marL="343080" indent="-342360" algn="just">
              <a:lnSpc>
                <a:spcPct val="100000"/>
              </a:lnSpc>
            </a:pPr>
            <a:endParaRPr lang="es-ES" sz="1500" b="0" strike="noStrike" spc="-1" dirty="0" smtClean="0">
              <a:solidFill>
                <a:srgbClr val="404040"/>
              </a:solidFill>
              <a:latin typeface="Calibri"/>
              <a:ea typeface="DejaVu Sans"/>
              <a:cs typeface="Calibri"/>
            </a:endParaRPr>
          </a:p>
          <a:p>
            <a:pPr marL="343080" indent="-342360" algn="just">
              <a:lnSpc>
                <a:spcPct val="100000"/>
              </a:lnSpc>
            </a:pPr>
            <a:endParaRPr lang="es-ES" sz="1500" spc="-1" dirty="0">
              <a:solidFill>
                <a:srgbClr val="404040"/>
              </a:solidFill>
              <a:latin typeface="Calibri"/>
              <a:ea typeface="DejaVu Sans"/>
              <a:cs typeface="Calibri"/>
            </a:endParaRPr>
          </a:p>
          <a:p>
            <a:pPr marL="343080" indent="-342360" algn="just">
              <a:lnSpc>
                <a:spcPct val="100000"/>
              </a:lnSpc>
            </a:pPr>
            <a:r>
              <a:rPr lang="es-ES" sz="1500" b="0" strike="noStrike" spc="-1" dirty="0" smtClean="0">
                <a:solidFill>
                  <a:srgbClr val="404040"/>
                </a:solidFill>
                <a:latin typeface="Calibri"/>
                <a:ea typeface="DejaVu Sans"/>
                <a:cs typeface="Calibri"/>
              </a:rPr>
              <a:t>Con </a:t>
            </a:r>
            <a:r>
              <a:rPr lang="es-ES" sz="1500" b="0" strike="noStrike" spc="-1" dirty="0">
                <a:solidFill>
                  <a:srgbClr val="404040"/>
                </a:solidFill>
                <a:latin typeface="Calibri"/>
                <a:ea typeface="DejaVu Sans"/>
                <a:cs typeface="Calibri"/>
              </a:rPr>
              <a:t>la reciente adhesión se dará:</a:t>
            </a:r>
            <a:endParaRPr lang="es-ES" sz="1500" b="0" strike="noStrike" spc="-1" dirty="0">
              <a:solidFill>
                <a:srgbClr val="404040"/>
              </a:solidFill>
              <a:latin typeface="Calibri"/>
              <a:cs typeface="Calibri"/>
            </a:endParaRPr>
          </a:p>
          <a:p>
            <a:pPr marL="343080" indent="-342360" algn="just">
              <a:lnSpc>
                <a:spcPct val="100000"/>
              </a:lnSpc>
            </a:pPr>
            <a:endParaRPr lang="es-ES" sz="1500" b="0" strike="noStrike" spc="-1" dirty="0">
              <a:solidFill>
                <a:srgbClr val="404040"/>
              </a:solidFill>
              <a:latin typeface="Calibri"/>
              <a:cs typeface="Calibri"/>
            </a:endParaRPr>
          </a:p>
          <a:p>
            <a:pPr marL="343080" indent="-342360" algn="just">
              <a:lnSpc>
                <a:spcPct val="100000"/>
              </a:lnSpc>
              <a:buClr>
                <a:srgbClr val="002060"/>
              </a:buClr>
              <a:buFont typeface="StarSymbol"/>
              <a:buAutoNum type="arabicPeriod"/>
            </a:pPr>
            <a:r>
              <a:rPr lang="es-ES" sz="1500" b="0" strike="noStrike" spc="-1" dirty="0">
                <a:solidFill>
                  <a:srgbClr val="404040"/>
                </a:solidFill>
                <a:latin typeface="Calibri"/>
                <a:ea typeface="DejaVu Sans"/>
                <a:cs typeface="Calibri"/>
              </a:rPr>
              <a:t>Asistencia técnica al Ecuador, por parte equipo técnico del Foro, para revisar la implementación de los estándares de </a:t>
            </a:r>
            <a:r>
              <a:rPr lang="es-ES" sz="1500" b="1" u="sng" strike="noStrike" spc="-1" dirty="0">
                <a:solidFill>
                  <a:srgbClr val="404040"/>
                </a:solidFill>
                <a:uFillTx/>
                <a:latin typeface="Calibri"/>
                <a:ea typeface="DejaVu Sans"/>
                <a:cs typeface="Calibri"/>
              </a:rPr>
              <a:t>II bajo pedido.</a:t>
            </a:r>
            <a:endParaRPr lang="es-ES" sz="1500" b="0" strike="noStrike" spc="-1" dirty="0">
              <a:solidFill>
                <a:srgbClr val="404040"/>
              </a:solidFill>
              <a:latin typeface="Calibri"/>
              <a:cs typeface="Calibri"/>
            </a:endParaRPr>
          </a:p>
          <a:p>
            <a:pPr marL="343080" indent="-342360" algn="just">
              <a:lnSpc>
                <a:spcPct val="100000"/>
              </a:lnSpc>
              <a:buClr>
                <a:srgbClr val="002060"/>
              </a:buClr>
              <a:buFont typeface="StarSymbol"/>
              <a:buAutoNum type="arabicPeriod"/>
            </a:pPr>
            <a:r>
              <a:rPr lang="es-ES" sz="1500" b="1" u="sng" strike="noStrike" spc="-1" dirty="0">
                <a:solidFill>
                  <a:srgbClr val="404040"/>
                </a:solidFill>
                <a:uFillTx/>
                <a:latin typeface="Calibri"/>
                <a:ea typeface="DejaVu Sans"/>
                <a:cs typeface="Calibri"/>
              </a:rPr>
              <a:t>Revisión de pares “PR”</a:t>
            </a:r>
            <a:r>
              <a:rPr lang="es-ES" sz="1500" b="0" strike="noStrike" spc="-1" dirty="0">
                <a:solidFill>
                  <a:srgbClr val="404040"/>
                </a:solidFill>
                <a:latin typeface="Calibri"/>
                <a:ea typeface="DejaVu Sans"/>
                <a:cs typeface="Calibri"/>
              </a:rPr>
              <a:t> en aproximadamente 2 años, para evaluar la implementación.</a:t>
            </a:r>
            <a:endParaRPr lang="es-ES" sz="1500" b="0" strike="noStrike" spc="-1" dirty="0">
              <a:solidFill>
                <a:srgbClr val="404040"/>
              </a:solidFill>
              <a:latin typeface="Calibri"/>
              <a:cs typeface="Calibri"/>
            </a:endParaRPr>
          </a:p>
          <a:p>
            <a:pPr marL="343080" indent="-342360" algn="just">
              <a:lnSpc>
                <a:spcPct val="100000"/>
              </a:lnSpc>
            </a:pPr>
            <a:endParaRPr lang="es-ES" sz="1500" b="0" strike="noStrike" spc="-1" dirty="0">
              <a:solidFill>
                <a:srgbClr val="404040"/>
              </a:solidFill>
              <a:latin typeface="Calibri"/>
              <a:cs typeface="Calibri"/>
            </a:endParaRPr>
          </a:p>
          <a:p>
            <a:pPr marL="343080" indent="-342360">
              <a:lnSpc>
                <a:spcPct val="100000"/>
              </a:lnSpc>
            </a:pPr>
            <a:endParaRPr lang="es-ES" sz="1400" b="0" strike="noStrike" spc="-1" dirty="0">
              <a:solidFill>
                <a:srgbClr val="404040"/>
              </a:solidFill>
              <a:latin typeface="Calibri"/>
              <a:cs typeface="Calibri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037" y="2023757"/>
            <a:ext cx="5911323" cy="2272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CustomShape 2"/>
          <p:cNvSpPr/>
          <p:nvPr/>
        </p:nvSpPr>
        <p:spPr>
          <a:xfrm>
            <a:off x="424985" y="2014693"/>
            <a:ext cx="1494748" cy="464616"/>
          </a:xfrm>
          <a:prstGeom prst="rect">
            <a:avLst/>
          </a:prstGeom>
          <a:noFill/>
          <a:ln>
            <a:noFill/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es-ES" sz="1400" b="1" strike="noStrike" spc="-1" dirty="0">
                <a:solidFill>
                  <a:srgbClr val="404040"/>
                </a:solidFill>
                <a:latin typeface="Calibri"/>
                <a:ea typeface="DejaVu Sans"/>
                <a:cs typeface="Calibri"/>
              </a:rPr>
              <a:t>Criterios de valoración del PR</a:t>
            </a:r>
            <a:endParaRPr lang="es-ES" sz="1400" b="0" strike="noStrike" spc="-1" dirty="0">
              <a:solidFill>
                <a:srgbClr val="404040"/>
              </a:solidFill>
              <a:latin typeface="Calibri"/>
              <a:cs typeface="Calibri"/>
            </a:endParaRPr>
          </a:p>
        </p:txBody>
      </p:sp>
      <p:sp>
        <p:nvSpPr>
          <p:cNvPr id="16" name="CustomShape 4"/>
          <p:cNvSpPr/>
          <p:nvPr/>
        </p:nvSpPr>
        <p:spPr>
          <a:xfrm>
            <a:off x="366616" y="4507610"/>
            <a:ext cx="1553117" cy="464616"/>
          </a:xfrm>
          <a:prstGeom prst="rect">
            <a:avLst/>
          </a:prstGeom>
          <a:noFill/>
          <a:ln>
            <a:noFill/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es-ES" sz="1400" b="1" strike="noStrike" spc="-1" dirty="0">
                <a:solidFill>
                  <a:srgbClr val="404040"/>
                </a:solidFill>
                <a:latin typeface="Calibri"/>
                <a:ea typeface="DejaVu Sans"/>
                <a:cs typeface="Calibri"/>
              </a:rPr>
              <a:t>Peer </a:t>
            </a:r>
            <a:r>
              <a:rPr lang="es-ES" sz="1400" b="1" strike="noStrike" spc="-1" dirty="0" err="1">
                <a:solidFill>
                  <a:srgbClr val="404040"/>
                </a:solidFill>
                <a:latin typeface="Calibri"/>
                <a:ea typeface="DejaVu Sans"/>
                <a:cs typeface="Calibri"/>
              </a:rPr>
              <a:t>Review</a:t>
            </a:r>
            <a:r>
              <a:rPr lang="es-ES" sz="1400" b="1" strike="noStrike" spc="-1" dirty="0">
                <a:solidFill>
                  <a:srgbClr val="404040"/>
                </a:solidFill>
                <a:latin typeface="Calibri"/>
                <a:ea typeface="DejaVu Sans"/>
                <a:cs typeface="Calibri"/>
              </a:rPr>
              <a:t> para Ecuador</a:t>
            </a:r>
            <a:endParaRPr lang="es-ES" sz="1400" b="0" strike="noStrike" spc="-1" dirty="0">
              <a:solidFill>
                <a:srgbClr val="404040"/>
              </a:solidFill>
              <a:latin typeface="Calibri"/>
              <a:cs typeface="Calibri"/>
            </a:endParaRPr>
          </a:p>
        </p:txBody>
      </p:sp>
      <p:sp>
        <p:nvSpPr>
          <p:cNvPr id="17" name="CustomShape 1"/>
          <p:cNvSpPr/>
          <p:nvPr/>
        </p:nvSpPr>
        <p:spPr>
          <a:xfrm>
            <a:off x="1175156" y="730219"/>
            <a:ext cx="7227699" cy="3483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marL="343080" indent="-342360" algn="ctr">
              <a:lnSpc>
                <a:spcPct val="150000"/>
              </a:lnSpc>
            </a:pPr>
            <a:r>
              <a:rPr lang="es-ES" sz="2000" b="1" i="1" u="sng" spc="-1" dirty="0" smtClean="0">
                <a:solidFill>
                  <a:srgbClr val="404040"/>
                </a:solidFill>
                <a:latin typeface="Calibri"/>
                <a:cs typeface="Calibri"/>
              </a:rPr>
              <a:t>PEER REVIEW (PR) – REVISIÓN DE PARES</a:t>
            </a:r>
            <a:endParaRPr lang="es-ES" sz="2000" b="1" i="1" u="sng" strike="noStrike" spc="-1" dirty="0">
              <a:solidFill>
                <a:srgbClr val="404040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88542830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41205</TotalTime>
  <Words>872</Words>
  <Application>Microsoft Office PowerPoint</Application>
  <PresentationFormat>Presentación en pantalla (4:3)</PresentationFormat>
  <Paragraphs>129</Paragraphs>
  <Slides>14</Slides>
  <Notes>9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SRI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mmbarberan</dc:creator>
  <cp:lastModifiedBy>Recalde Garzon, Mercedes Amalia</cp:lastModifiedBy>
  <cp:revision>985</cp:revision>
  <dcterms:created xsi:type="dcterms:W3CDTF">2015-08-04T16:26:54Z</dcterms:created>
  <dcterms:modified xsi:type="dcterms:W3CDTF">2018-10-10T20:15:23Z</dcterms:modified>
</cp:coreProperties>
</file>