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sldIdLst>
    <p:sldId id="258" r:id="rId2"/>
    <p:sldId id="257" r:id="rId3"/>
    <p:sldId id="266" r:id="rId4"/>
    <p:sldId id="260" r:id="rId5"/>
    <p:sldId id="261" r:id="rId6"/>
    <p:sldId id="268" r:id="rId7"/>
    <p:sldId id="264" r:id="rId8"/>
    <p:sldId id="262" r:id="rId9"/>
    <p:sldId id="263" r:id="rId10"/>
    <p:sldId id="267" r:id="rId11"/>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5" d="100"/>
          <a:sy n="85" d="100"/>
        </p:scale>
        <p:origin x="590"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mmiguez\Downloads\datos%20presentacion%20(2).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mmm_m\Downloads\ACTIVOS%20POR%20IMPUESTOS%20DIFERIDOS%20AMJ.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mmiguez\Downloads\datos%20presentacion%20(2).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mmm_m\Downloads\datos%20presentacion%20(2).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mmiguez\Downloads\datos%20presentacion%20(2).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mmiguez\Downloads\datos%20presentacion%20(2).xlsx" TargetMode="External"/><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a:t>Activos por impuestos diferidos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EC"/>
        </a:p>
      </c:txPr>
    </c:title>
    <c:autoTitleDeleted val="0"/>
    <c:plotArea>
      <c:layout/>
      <c:lineChart>
        <c:grouping val="standard"/>
        <c:varyColors val="0"/>
        <c:ser>
          <c:idx val="1"/>
          <c:order val="0"/>
          <c:tx>
            <c:v>Monto reportado por las compañias que registran Activos por impuestos diferidos</c:v>
          </c:tx>
          <c:spPr>
            <a:ln w="28575" cap="rnd">
              <a:solidFill>
                <a:schemeClr val="accent2"/>
              </a:solidFill>
              <a:round/>
            </a:ln>
            <a:effectLst/>
          </c:spPr>
          <c:marker>
            <c:symbol val="none"/>
          </c:marker>
          <c:cat>
            <c:numRef>
              <c:f>[2]RESUMEN!$C$11:$C$18</c:f>
              <c:numCache>
                <c:formatCode>General</c:formatCode>
                <c:ptCount val="8"/>
                <c:pt idx="0">
                  <c:v>2016</c:v>
                </c:pt>
                <c:pt idx="1">
                  <c:v>2017</c:v>
                </c:pt>
                <c:pt idx="2">
                  <c:v>2018</c:v>
                </c:pt>
                <c:pt idx="3">
                  <c:v>2019</c:v>
                </c:pt>
                <c:pt idx="4">
                  <c:v>2020</c:v>
                </c:pt>
                <c:pt idx="5">
                  <c:v>2021</c:v>
                </c:pt>
                <c:pt idx="6">
                  <c:v>2022</c:v>
                </c:pt>
                <c:pt idx="7">
                  <c:v>2023</c:v>
                </c:pt>
              </c:numCache>
            </c:numRef>
          </c:cat>
          <c:val>
            <c:numRef>
              <c:f>[2]RESUMEN!$F$11:$F$18</c:f>
              <c:numCache>
                <c:formatCode>General</c:formatCode>
                <c:ptCount val="8"/>
                <c:pt idx="0">
                  <c:v>183854214.86999983</c:v>
                </c:pt>
                <c:pt idx="1">
                  <c:v>231175726.38</c:v>
                </c:pt>
                <c:pt idx="2">
                  <c:v>345996234.24000072</c:v>
                </c:pt>
                <c:pt idx="3">
                  <c:v>382178113.42000091</c:v>
                </c:pt>
                <c:pt idx="4">
                  <c:v>440033668.97999954</c:v>
                </c:pt>
                <c:pt idx="5">
                  <c:v>499081236.56999809</c:v>
                </c:pt>
                <c:pt idx="6">
                  <c:v>790437860.70999682</c:v>
                </c:pt>
                <c:pt idx="7">
                  <c:v>967541577.53000498</c:v>
                </c:pt>
              </c:numCache>
            </c:numRef>
          </c:val>
          <c:smooth val="0"/>
          <c:extLst>
            <c:ext xmlns:c16="http://schemas.microsoft.com/office/drawing/2014/chart" uri="{C3380CC4-5D6E-409C-BE32-E72D297353CC}">
              <c16:uniqueId val="{00000000-91CE-4FD1-A6E5-6C5BA3578A91}"/>
            </c:ext>
          </c:extLst>
        </c:ser>
        <c:ser>
          <c:idx val="2"/>
          <c:order val="1"/>
          <c:tx>
            <c:v>Muestra de compañias que registran monto superior a $500 m</c:v>
          </c:tx>
          <c:spPr>
            <a:ln w="28575" cap="rnd">
              <a:solidFill>
                <a:schemeClr val="accent3"/>
              </a:solidFill>
              <a:round/>
            </a:ln>
            <a:effectLst/>
          </c:spPr>
          <c:marker>
            <c:symbol val="none"/>
          </c:marker>
          <c:cat>
            <c:numRef>
              <c:f>[2]RESUMEN!$C$11:$C$18</c:f>
              <c:numCache>
                <c:formatCode>General</c:formatCode>
                <c:ptCount val="8"/>
                <c:pt idx="0">
                  <c:v>2016</c:v>
                </c:pt>
                <c:pt idx="1">
                  <c:v>2017</c:v>
                </c:pt>
                <c:pt idx="2">
                  <c:v>2018</c:v>
                </c:pt>
                <c:pt idx="3">
                  <c:v>2019</c:v>
                </c:pt>
                <c:pt idx="4">
                  <c:v>2020</c:v>
                </c:pt>
                <c:pt idx="5">
                  <c:v>2021</c:v>
                </c:pt>
                <c:pt idx="6">
                  <c:v>2022</c:v>
                </c:pt>
                <c:pt idx="7">
                  <c:v>2023</c:v>
                </c:pt>
              </c:numCache>
            </c:numRef>
          </c:cat>
          <c:val>
            <c:numRef>
              <c:f>[2]RESUMEN!$H$11:$H$18</c:f>
              <c:numCache>
                <c:formatCode>General</c:formatCode>
                <c:ptCount val="8"/>
                <c:pt idx="0">
                  <c:v>143584774.19</c:v>
                </c:pt>
                <c:pt idx="1">
                  <c:v>185221850.24000001</c:v>
                </c:pt>
                <c:pt idx="2">
                  <c:v>246177108.77000001</c:v>
                </c:pt>
                <c:pt idx="3">
                  <c:v>236674071.25</c:v>
                </c:pt>
                <c:pt idx="4">
                  <c:v>268380777.94999999</c:v>
                </c:pt>
                <c:pt idx="5">
                  <c:v>315885976.81999999</c:v>
                </c:pt>
                <c:pt idx="6">
                  <c:v>520857736.05000001</c:v>
                </c:pt>
                <c:pt idx="7">
                  <c:v>666370475.14999986</c:v>
                </c:pt>
              </c:numCache>
            </c:numRef>
          </c:val>
          <c:smooth val="0"/>
          <c:extLst>
            <c:ext xmlns:c16="http://schemas.microsoft.com/office/drawing/2014/chart" uri="{C3380CC4-5D6E-409C-BE32-E72D297353CC}">
              <c16:uniqueId val="{00000001-91CE-4FD1-A6E5-6C5BA3578A91}"/>
            </c:ext>
          </c:extLst>
        </c:ser>
        <c:dLbls>
          <c:showLegendKey val="0"/>
          <c:showVal val="0"/>
          <c:showCatName val="0"/>
          <c:showSerName val="0"/>
          <c:showPercent val="0"/>
          <c:showBubbleSize val="0"/>
        </c:dLbls>
        <c:smooth val="0"/>
        <c:axId val="1203648351"/>
        <c:axId val="1203648831"/>
      </c:lineChart>
      <c:catAx>
        <c:axId val="120364835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C"/>
          </a:p>
        </c:txPr>
        <c:crossAx val="1203648831"/>
        <c:crossesAt val="0"/>
        <c:auto val="1"/>
        <c:lblAlgn val="ctr"/>
        <c:lblOffset val="100"/>
        <c:tickLblSkip val="1"/>
        <c:noMultiLvlLbl val="0"/>
      </c:catAx>
      <c:valAx>
        <c:axId val="1203648831"/>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120364835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C"/>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C"/>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baseline="0" dirty="0" err="1"/>
              <a:t>Concentración</a:t>
            </a:r>
            <a:r>
              <a:rPr lang="en-US" b="1" baseline="0" dirty="0"/>
              <a:t> </a:t>
            </a:r>
            <a:r>
              <a:rPr lang="en-US" b="1" baseline="0" dirty="0" err="1"/>
              <a:t>aprox</a:t>
            </a:r>
            <a:r>
              <a:rPr lang="en-US" b="1" baseline="0" dirty="0"/>
              <a:t>. el 70% de</a:t>
            </a:r>
          </a:p>
          <a:p>
            <a:pPr>
              <a:defRPr/>
            </a:pPr>
            <a:r>
              <a:rPr lang="en-US" b="1" baseline="0" dirty="0"/>
              <a:t>Activos </a:t>
            </a:r>
            <a:r>
              <a:rPr lang="en-US" b="1" baseline="0" dirty="0" err="1"/>
              <a:t>por</a:t>
            </a:r>
            <a:r>
              <a:rPr lang="en-US" b="1" baseline="0" dirty="0"/>
              <a:t> </a:t>
            </a:r>
            <a:r>
              <a:rPr lang="en-US" b="1" baseline="0" dirty="0" err="1"/>
              <a:t>Impuesto</a:t>
            </a:r>
            <a:r>
              <a:rPr lang="en-US" b="1" baseline="0" dirty="0"/>
              <a:t> </a:t>
            </a:r>
            <a:r>
              <a:rPr lang="en-US" b="1" baseline="0" dirty="0" err="1"/>
              <a:t>Diferidos</a:t>
            </a:r>
            <a:endParaRPr lang="en-US" b="1" baseline="0" dirty="0"/>
          </a:p>
          <a:p>
            <a:pPr>
              <a:defRPr/>
            </a:pPr>
            <a:r>
              <a:rPr lang="en-US" b="1" baseline="0" dirty="0"/>
              <a:t>2016 - 2023</a:t>
            </a:r>
            <a:endParaRPr lang="en-US" b="1"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EC"/>
        </a:p>
      </c:txPr>
    </c:title>
    <c:autoTitleDeleted val="0"/>
    <c:plotArea>
      <c:layout/>
      <c:barChart>
        <c:barDir val="col"/>
        <c:grouping val="stacked"/>
        <c:varyColors val="0"/>
        <c:ser>
          <c:idx val="0"/>
          <c:order val="0"/>
          <c:spPr>
            <a:solidFill>
              <a:schemeClr val="accent1"/>
            </a:solidFill>
            <a:ln>
              <a:noFill/>
            </a:ln>
            <a:effectLst/>
          </c:spPr>
          <c:invertIfNegative val="0"/>
          <c:cat>
            <c:numRef>
              <c:f>RESUMEN!$C$11:$C$18</c:f>
              <c:numCache>
                <c:formatCode>General</c:formatCode>
                <c:ptCount val="8"/>
                <c:pt idx="0">
                  <c:v>2016</c:v>
                </c:pt>
                <c:pt idx="1">
                  <c:v>2017</c:v>
                </c:pt>
                <c:pt idx="2">
                  <c:v>2018</c:v>
                </c:pt>
                <c:pt idx="3">
                  <c:v>2019</c:v>
                </c:pt>
                <c:pt idx="4">
                  <c:v>2020</c:v>
                </c:pt>
                <c:pt idx="5">
                  <c:v>2021</c:v>
                </c:pt>
                <c:pt idx="6">
                  <c:v>2022</c:v>
                </c:pt>
                <c:pt idx="7">
                  <c:v>2023</c:v>
                </c:pt>
              </c:numCache>
            </c:numRef>
          </c:cat>
          <c:val>
            <c:numRef>
              <c:f>RESUMEN!$D$11:$D$18</c:f>
              <c:numCache>
                <c:formatCode>General</c:formatCode>
                <c:ptCount val="8"/>
                <c:pt idx="0">
                  <c:v>1535</c:v>
                </c:pt>
                <c:pt idx="1">
                  <c:v>1517</c:v>
                </c:pt>
                <c:pt idx="2">
                  <c:v>5119</c:v>
                </c:pt>
                <c:pt idx="3">
                  <c:v>6093</c:v>
                </c:pt>
                <c:pt idx="4">
                  <c:v>6404</c:v>
                </c:pt>
                <c:pt idx="5">
                  <c:v>6225</c:v>
                </c:pt>
                <c:pt idx="6">
                  <c:v>7313</c:v>
                </c:pt>
                <c:pt idx="7">
                  <c:v>8276</c:v>
                </c:pt>
              </c:numCache>
            </c:numRef>
          </c:val>
          <c:extLst>
            <c:ext xmlns:c16="http://schemas.microsoft.com/office/drawing/2014/chart" uri="{C3380CC4-5D6E-409C-BE32-E72D297353CC}">
              <c16:uniqueId val="{00000000-4750-4EF8-8C7F-9ECBEDA0E896}"/>
            </c:ext>
          </c:extLst>
        </c:ser>
        <c:ser>
          <c:idx val="1"/>
          <c:order val="1"/>
          <c:spPr>
            <a:solidFill>
              <a:schemeClr val="accent2"/>
            </a:solidFill>
            <a:ln>
              <a:noFill/>
            </a:ln>
            <a:effectLst/>
          </c:spPr>
          <c:invertIfNegative val="0"/>
          <c:cat>
            <c:numRef>
              <c:f>RESUMEN!$C$11:$C$18</c:f>
              <c:numCache>
                <c:formatCode>General</c:formatCode>
                <c:ptCount val="8"/>
                <c:pt idx="0">
                  <c:v>2016</c:v>
                </c:pt>
                <c:pt idx="1">
                  <c:v>2017</c:v>
                </c:pt>
                <c:pt idx="2">
                  <c:v>2018</c:v>
                </c:pt>
                <c:pt idx="3">
                  <c:v>2019</c:v>
                </c:pt>
                <c:pt idx="4">
                  <c:v>2020</c:v>
                </c:pt>
                <c:pt idx="5">
                  <c:v>2021</c:v>
                </c:pt>
                <c:pt idx="6">
                  <c:v>2022</c:v>
                </c:pt>
                <c:pt idx="7">
                  <c:v>2023</c:v>
                </c:pt>
              </c:numCache>
            </c:numRef>
          </c:cat>
          <c:val>
            <c:numRef>
              <c:f>RESUMEN!$G$11:$G$18</c:f>
              <c:numCache>
                <c:formatCode>General</c:formatCode>
                <c:ptCount val="8"/>
                <c:pt idx="0">
                  <c:v>43</c:v>
                </c:pt>
                <c:pt idx="1">
                  <c:v>45</c:v>
                </c:pt>
                <c:pt idx="2">
                  <c:v>84</c:v>
                </c:pt>
                <c:pt idx="3">
                  <c:v>106</c:v>
                </c:pt>
                <c:pt idx="4">
                  <c:v>147</c:v>
                </c:pt>
                <c:pt idx="5">
                  <c:v>163</c:v>
                </c:pt>
                <c:pt idx="6">
                  <c:v>288</c:v>
                </c:pt>
                <c:pt idx="7">
                  <c:v>337</c:v>
                </c:pt>
              </c:numCache>
            </c:numRef>
          </c:val>
          <c:extLst>
            <c:ext xmlns:c16="http://schemas.microsoft.com/office/drawing/2014/chart" uri="{C3380CC4-5D6E-409C-BE32-E72D297353CC}">
              <c16:uniqueId val="{00000001-4750-4EF8-8C7F-9ECBEDA0E896}"/>
            </c:ext>
          </c:extLst>
        </c:ser>
        <c:dLbls>
          <c:showLegendKey val="0"/>
          <c:showVal val="0"/>
          <c:showCatName val="0"/>
          <c:showSerName val="0"/>
          <c:showPercent val="0"/>
          <c:showBubbleSize val="0"/>
        </c:dLbls>
        <c:gapWidth val="150"/>
        <c:overlap val="100"/>
        <c:axId val="171553200"/>
        <c:axId val="171553616"/>
      </c:barChart>
      <c:catAx>
        <c:axId val="1715532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C"/>
          </a:p>
        </c:txPr>
        <c:crossAx val="171553616"/>
        <c:crosses val="autoZero"/>
        <c:auto val="1"/>
        <c:lblAlgn val="ctr"/>
        <c:lblOffset val="100"/>
        <c:noMultiLvlLbl val="0"/>
      </c:catAx>
      <c:valAx>
        <c:axId val="1715536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C"/>
          </a:p>
        </c:txPr>
        <c:crossAx val="17155320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C"/>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EC" sz="2800" b="1" dirty="0">
                <a:solidFill>
                  <a:schemeClr val="tx1"/>
                </a:solidFill>
              </a:rPr>
              <a:t>Evolución de los</a:t>
            </a:r>
            <a:r>
              <a:rPr lang="es-EC" sz="2800" b="1" baseline="0" dirty="0">
                <a:solidFill>
                  <a:schemeClr val="tx1"/>
                </a:solidFill>
              </a:rPr>
              <a:t> saldos en la cuenta </a:t>
            </a:r>
          </a:p>
          <a:p>
            <a:pPr>
              <a:defRPr/>
            </a:pPr>
            <a:r>
              <a:rPr lang="es-EC" sz="2800" b="1" i="0" u="none" strike="noStrike" baseline="0" dirty="0">
                <a:solidFill>
                  <a:schemeClr val="tx1"/>
                </a:solidFill>
              </a:rPr>
              <a:t>Activos por impuestos diferidos</a:t>
            </a:r>
            <a:endParaRPr lang="es-EC" sz="2800" b="1" dirty="0">
              <a:solidFill>
                <a:schemeClr val="tx1"/>
              </a:solidFill>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EC"/>
        </a:p>
      </c:txPr>
    </c:title>
    <c:autoTitleDeleted val="0"/>
    <c:plotArea>
      <c:layout/>
      <c:barChart>
        <c:barDir val="col"/>
        <c:grouping val="clustered"/>
        <c:varyColors val="0"/>
        <c:ser>
          <c:idx val="0"/>
          <c:order val="0"/>
          <c:spPr>
            <a:solidFill>
              <a:schemeClr val="accent1"/>
            </a:solidFill>
            <a:ln>
              <a:noFill/>
            </a:ln>
            <a:effectLst/>
          </c:spPr>
          <c:invertIfNegative val="0"/>
          <c:trendline>
            <c:spPr>
              <a:ln w="19050" cap="rnd">
                <a:solidFill>
                  <a:schemeClr val="accent1"/>
                </a:solidFill>
                <a:prstDash val="sysDot"/>
              </a:ln>
              <a:effectLst/>
            </c:spPr>
            <c:trendlineType val="linear"/>
            <c:dispRSqr val="0"/>
            <c:dispEq val="0"/>
          </c:trendline>
          <c:cat>
            <c:numRef>
              <c:f>'RESUMEN PPT'!$C$10:$C$18</c:f>
              <c:numCache>
                <c:formatCode>General</c:formatCode>
                <c:ptCount val="9"/>
                <c:pt idx="0">
                  <c:v>2015</c:v>
                </c:pt>
                <c:pt idx="1">
                  <c:v>2016</c:v>
                </c:pt>
                <c:pt idx="2">
                  <c:v>2017</c:v>
                </c:pt>
                <c:pt idx="3">
                  <c:v>2018</c:v>
                </c:pt>
                <c:pt idx="4">
                  <c:v>2019</c:v>
                </c:pt>
                <c:pt idx="5">
                  <c:v>2020</c:v>
                </c:pt>
                <c:pt idx="6">
                  <c:v>2021</c:v>
                </c:pt>
                <c:pt idx="7">
                  <c:v>2022</c:v>
                </c:pt>
                <c:pt idx="8">
                  <c:v>2023</c:v>
                </c:pt>
              </c:numCache>
            </c:numRef>
          </c:cat>
          <c:val>
            <c:numRef>
              <c:f>'RESUMEN PPT'!$D$10:$D$18</c:f>
              <c:numCache>
                <c:formatCode>General</c:formatCode>
                <c:ptCount val="9"/>
                <c:pt idx="0">
                  <c:v>52</c:v>
                </c:pt>
                <c:pt idx="1">
                  <c:v>1535</c:v>
                </c:pt>
                <c:pt idx="2">
                  <c:v>1517</c:v>
                </c:pt>
                <c:pt idx="3">
                  <c:v>5119</c:v>
                </c:pt>
                <c:pt idx="4">
                  <c:v>6093</c:v>
                </c:pt>
                <c:pt idx="5">
                  <c:v>6404</c:v>
                </c:pt>
                <c:pt idx="6">
                  <c:v>6225</c:v>
                </c:pt>
                <c:pt idx="7">
                  <c:v>7313</c:v>
                </c:pt>
                <c:pt idx="8">
                  <c:v>8276</c:v>
                </c:pt>
              </c:numCache>
            </c:numRef>
          </c:val>
          <c:extLst>
            <c:ext xmlns:c16="http://schemas.microsoft.com/office/drawing/2014/chart" uri="{C3380CC4-5D6E-409C-BE32-E72D297353CC}">
              <c16:uniqueId val="{00000001-4525-4A9F-AD2E-DE46FD8ACD3C}"/>
            </c:ext>
          </c:extLst>
        </c:ser>
        <c:dLbls>
          <c:showLegendKey val="0"/>
          <c:showVal val="0"/>
          <c:showCatName val="0"/>
          <c:showSerName val="0"/>
          <c:showPercent val="0"/>
          <c:showBubbleSize val="0"/>
        </c:dLbls>
        <c:gapWidth val="219"/>
        <c:overlap val="-27"/>
        <c:axId val="479537536"/>
        <c:axId val="748436640"/>
      </c:barChart>
      <c:catAx>
        <c:axId val="4795375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C"/>
          </a:p>
        </c:txPr>
        <c:crossAx val="748436640"/>
        <c:crosses val="autoZero"/>
        <c:auto val="1"/>
        <c:lblAlgn val="ctr"/>
        <c:lblOffset val="100"/>
        <c:noMultiLvlLbl val="0"/>
      </c:catAx>
      <c:valAx>
        <c:axId val="7484366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C"/>
          </a:p>
        </c:txPr>
        <c:crossAx val="47953753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C"/>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D77A-4C67-9F5D-3551E497C450}"/>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D77A-4C67-9F5D-3551E497C450}"/>
              </c:ext>
            </c:extLst>
          </c:dPt>
          <c:dPt>
            <c:idx val="2"/>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05-D77A-4C67-9F5D-3551E497C450}"/>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EC"/>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'RESUMEN TAMAÑO'!$C$6:$C$8</c:f>
              <c:strCache>
                <c:ptCount val="3"/>
                <c:pt idx="0">
                  <c:v>PEQUEÑAS</c:v>
                </c:pt>
                <c:pt idx="1">
                  <c:v>MEDIANAS</c:v>
                </c:pt>
                <c:pt idx="2">
                  <c:v>GRANDES</c:v>
                </c:pt>
              </c:strCache>
            </c:strRef>
          </c:cat>
          <c:val>
            <c:numRef>
              <c:f>'RESUMEN TAMAÑO'!$H$6:$H$8</c:f>
              <c:numCache>
                <c:formatCode>0%</c:formatCode>
                <c:ptCount val="3"/>
                <c:pt idx="0">
                  <c:v>5.3898864539284705E-2</c:v>
                </c:pt>
                <c:pt idx="1">
                  <c:v>9.6288861097609646E-2</c:v>
                </c:pt>
                <c:pt idx="2">
                  <c:v>0.84981227436310569</c:v>
                </c:pt>
              </c:numCache>
            </c:numRef>
          </c:val>
          <c:extLst>
            <c:ext xmlns:c16="http://schemas.microsoft.com/office/drawing/2014/chart" uri="{C3380CC4-5D6E-409C-BE32-E72D297353CC}">
              <c16:uniqueId val="{00000006-D77A-4C67-9F5D-3551E497C450}"/>
            </c:ext>
          </c:extLst>
        </c:ser>
        <c:dLbls>
          <c:showLegendKey val="0"/>
          <c:showVal val="0"/>
          <c:showCatName val="0"/>
          <c:showSerName val="0"/>
          <c:showPercent val="0"/>
          <c:showBubbleSize val="0"/>
          <c:showLeaderLines val="1"/>
        </c:dLbls>
      </c:pie3DChart>
      <c:spPr>
        <a:noFill/>
        <a:ln>
          <a:noFill/>
        </a:ln>
        <a:effectLst/>
      </c:spPr>
    </c:plotArea>
    <c:legend>
      <c:legendPos val="b"/>
      <c:layout>
        <c:manualLayout>
          <c:xMode val="edge"/>
          <c:yMode val="edge"/>
          <c:x val="0.32399620933459267"/>
          <c:y val="0.91883938935520237"/>
          <c:w val="0.49466364172832827"/>
          <c:h val="5.9872691538890264E-2"/>
        </c:manualLayout>
      </c:layout>
      <c:overlay val="0"/>
      <c:spPr>
        <a:noFill/>
        <a:ln>
          <a:noFill/>
        </a:ln>
        <a:effectLst/>
      </c:spPr>
      <c:txPr>
        <a:bodyPr rot="0" spcFirstLastPara="1" vertOverflow="ellipsis" vert="horz" wrap="square" anchor="ctr" anchorCtr="1"/>
        <a:lstStyle/>
        <a:p>
          <a:pPr rtl="0">
            <a:defRPr sz="1400" b="0" i="0" u="none" strike="noStrike" kern="1200" baseline="0">
              <a:solidFill>
                <a:schemeClr val="tx1">
                  <a:lumMod val="65000"/>
                  <a:lumOff val="35000"/>
                </a:schemeClr>
              </a:solidFill>
              <a:latin typeface="+mn-lt"/>
              <a:ea typeface="+mn-ea"/>
              <a:cs typeface="+mn-cs"/>
            </a:defRPr>
          </a:pPr>
          <a:endParaRPr lang="es-EC"/>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C"/>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2000" b="1" i="0" baseline="0" dirty="0" err="1">
                <a:solidFill>
                  <a:schemeClr val="tx1"/>
                </a:solidFill>
                <a:effectLst/>
              </a:rPr>
              <a:t>Evolución</a:t>
            </a:r>
            <a:r>
              <a:rPr lang="en-US" sz="2000" b="1" i="0" baseline="0" dirty="0">
                <a:solidFill>
                  <a:schemeClr val="tx1"/>
                </a:solidFill>
                <a:effectLst/>
              </a:rPr>
              <a:t> </a:t>
            </a:r>
            <a:r>
              <a:rPr lang="en-US" sz="2000" b="1" i="0" baseline="0" dirty="0" err="1">
                <a:solidFill>
                  <a:schemeClr val="tx1"/>
                </a:solidFill>
                <a:effectLst/>
              </a:rPr>
              <a:t>saldo</a:t>
            </a:r>
            <a:r>
              <a:rPr lang="en-US" sz="2000" b="1" i="0" baseline="0" dirty="0">
                <a:solidFill>
                  <a:schemeClr val="tx1"/>
                </a:solidFill>
                <a:effectLst/>
              </a:rPr>
              <a:t> de </a:t>
            </a:r>
            <a:r>
              <a:rPr lang="en-US" sz="2000" b="1" i="0" baseline="0" dirty="0" err="1">
                <a:solidFill>
                  <a:schemeClr val="tx1"/>
                </a:solidFill>
                <a:effectLst/>
              </a:rPr>
              <a:t>Activos</a:t>
            </a:r>
            <a:r>
              <a:rPr lang="en-US" sz="2000" b="1" i="0" baseline="0" dirty="0">
                <a:solidFill>
                  <a:schemeClr val="tx1"/>
                </a:solidFill>
                <a:effectLst/>
              </a:rPr>
              <a:t> por </a:t>
            </a:r>
            <a:r>
              <a:rPr lang="en-US" sz="2000" b="1" i="0" baseline="0" dirty="0" err="1">
                <a:solidFill>
                  <a:schemeClr val="tx1"/>
                </a:solidFill>
                <a:effectLst/>
              </a:rPr>
              <a:t>Impuestos</a:t>
            </a:r>
            <a:r>
              <a:rPr lang="en-US" sz="2000" b="1" i="0" baseline="0" dirty="0">
                <a:solidFill>
                  <a:schemeClr val="tx1"/>
                </a:solidFill>
                <a:effectLst/>
              </a:rPr>
              <a:t> </a:t>
            </a:r>
            <a:r>
              <a:rPr lang="en-US" sz="2000" b="1" i="0" baseline="0" dirty="0" err="1">
                <a:solidFill>
                  <a:schemeClr val="tx1"/>
                </a:solidFill>
                <a:effectLst/>
              </a:rPr>
              <a:t>diferidos</a:t>
            </a:r>
            <a:endParaRPr lang="es-EC" sz="1600" b="1" dirty="0">
              <a:solidFill>
                <a:schemeClr val="tx1"/>
              </a:solidFill>
              <a:effectLst/>
            </a:endParaRPr>
          </a:p>
          <a:p>
            <a:pPr>
              <a:defRPr/>
            </a:pPr>
            <a:r>
              <a:rPr lang="en-US" sz="2000" b="1" i="0" baseline="0" dirty="0">
                <a:solidFill>
                  <a:schemeClr val="tx1"/>
                </a:solidFill>
                <a:effectLst/>
              </a:rPr>
              <a:t>2016-2023</a:t>
            </a:r>
            <a:endParaRPr lang="es-EC" sz="1600" b="1" dirty="0">
              <a:solidFill>
                <a:schemeClr val="tx1"/>
              </a:solidFill>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EC"/>
        </a:p>
      </c:txPr>
    </c:title>
    <c:autoTitleDeleted val="0"/>
    <c:plotArea>
      <c:layout/>
      <c:lineChart>
        <c:grouping val="standard"/>
        <c:varyColors val="0"/>
        <c:ser>
          <c:idx val="0"/>
          <c:order val="0"/>
          <c:tx>
            <c:strRef>
              <c:f>Hoja3!$B$56</c:f>
              <c:strCache>
                <c:ptCount val="1"/>
                <c:pt idx="0">
                  <c:v>COMPAÑÍA 1</c:v>
                </c:pt>
              </c:strCache>
            </c:strRef>
          </c:tx>
          <c:spPr>
            <a:ln w="28575" cap="rnd">
              <a:solidFill>
                <a:schemeClr val="accent1"/>
              </a:solidFill>
              <a:round/>
            </a:ln>
            <a:effectLst/>
          </c:spPr>
          <c:marker>
            <c:symbol val="none"/>
          </c:marker>
          <c:cat>
            <c:numRef>
              <c:f>Hoja3!$C$55:$J$55</c:f>
              <c:numCache>
                <c:formatCode>General</c:formatCode>
                <c:ptCount val="8"/>
                <c:pt idx="0">
                  <c:v>2016</c:v>
                </c:pt>
                <c:pt idx="1">
                  <c:v>2017</c:v>
                </c:pt>
                <c:pt idx="2">
                  <c:v>2018</c:v>
                </c:pt>
                <c:pt idx="3">
                  <c:v>2019</c:v>
                </c:pt>
                <c:pt idx="4">
                  <c:v>2020</c:v>
                </c:pt>
                <c:pt idx="5">
                  <c:v>2021</c:v>
                </c:pt>
                <c:pt idx="6">
                  <c:v>2022</c:v>
                </c:pt>
                <c:pt idx="7">
                  <c:v>2023</c:v>
                </c:pt>
              </c:numCache>
            </c:numRef>
          </c:cat>
          <c:val>
            <c:numRef>
              <c:f>Hoja3!$C$56:$J$56</c:f>
              <c:numCache>
                <c:formatCode>_(* #,##0.00_);_(* \(#,##0.00\);_(* "-"??_);_(@_)</c:formatCode>
                <c:ptCount val="8"/>
                <c:pt idx="0">
                  <c:v>24039285.399999999</c:v>
                </c:pt>
                <c:pt idx="1">
                  <c:v>20456207.899999999</c:v>
                </c:pt>
                <c:pt idx="2">
                  <c:v>15878244.1</c:v>
                </c:pt>
                <c:pt idx="3">
                  <c:v>23487969.5</c:v>
                </c:pt>
                <c:pt idx="4">
                  <c:v>24430405.300000001</c:v>
                </c:pt>
                <c:pt idx="5">
                  <c:v>26344436.800000001</c:v>
                </c:pt>
                <c:pt idx="6">
                  <c:v>27469713.039999999</c:v>
                </c:pt>
                <c:pt idx="7">
                  <c:v>36467928.479999997</c:v>
                </c:pt>
              </c:numCache>
            </c:numRef>
          </c:val>
          <c:smooth val="0"/>
          <c:extLst>
            <c:ext xmlns:c16="http://schemas.microsoft.com/office/drawing/2014/chart" uri="{C3380CC4-5D6E-409C-BE32-E72D297353CC}">
              <c16:uniqueId val="{00000000-9F5D-4412-9753-2E74FF36D3EE}"/>
            </c:ext>
          </c:extLst>
        </c:ser>
        <c:ser>
          <c:idx val="1"/>
          <c:order val="1"/>
          <c:tx>
            <c:strRef>
              <c:f>Hoja3!$B$57</c:f>
              <c:strCache>
                <c:ptCount val="1"/>
                <c:pt idx="0">
                  <c:v>COMPAÑÍA 2</c:v>
                </c:pt>
              </c:strCache>
            </c:strRef>
          </c:tx>
          <c:spPr>
            <a:ln w="28575" cap="rnd">
              <a:solidFill>
                <a:schemeClr val="accent2"/>
              </a:solidFill>
              <a:round/>
            </a:ln>
            <a:effectLst/>
          </c:spPr>
          <c:marker>
            <c:symbol val="none"/>
          </c:marker>
          <c:cat>
            <c:numRef>
              <c:f>Hoja3!$C$55:$J$55</c:f>
              <c:numCache>
                <c:formatCode>General</c:formatCode>
                <c:ptCount val="8"/>
                <c:pt idx="0">
                  <c:v>2016</c:v>
                </c:pt>
                <c:pt idx="1">
                  <c:v>2017</c:v>
                </c:pt>
                <c:pt idx="2">
                  <c:v>2018</c:v>
                </c:pt>
                <c:pt idx="3">
                  <c:v>2019</c:v>
                </c:pt>
                <c:pt idx="4">
                  <c:v>2020</c:v>
                </c:pt>
                <c:pt idx="5">
                  <c:v>2021</c:v>
                </c:pt>
                <c:pt idx="6">
                  <c:v>2022</c:v>
                </c:pt>
                <c:pt idx="7">
                  <c:v>2023</c:v>
                </c:pt>
              </c:numCache>
            </c:numRef>
          </c:cat>
          <c:val>
            <c:numRef>
              <c:f>Hoja3!$C$57:$J$57</c:f>
              <c:numCache>
                <c:formatCode>_(* #,##0.00_);_(* \(#,##0.00\);_(* "-"??_);_(@_)</c:formatCode>
                <c:ptCount val="8"/>
                <c:pt idx="1">
                  <c:v>0</c:v>
                </c:pt>
                <c:pt idx="2">
                  <c:v>27501603</c:v>
                </c:pt>
                <c:pt idx="3">
                  <c:v>12270696</c:v>
                </c:pt>
                <c:pt idx="4">
                  <c:v>12572503.199999999</c:v>
                </c:pt>
                <c:pt idx="5">
                  <c:v>15543460.699999999</c:v>
                </c:pt>
                <c:pt idx="6">
                  <c:v>21756715.649999999</c:v>
                </c:pt>
                <c:pt idx="7">
                  <c:v>25032247</c:v>
                </c:pt>
              </c:numCache>
            </c:numRef>
          </c:val>
          <c:smooth val="0"/>
          <c:extLst>
            <c:ext xmlns:c16="http://schemas.microsoft.com/office/drawing/2014/chart" uri="{C3380CC4-5D6E-409C-BE32-E72D297353CC}">
              <c16:uniqueId val="{00000001-9F5D-4412-9753-2E74FF36D3EE}"/>
            </c:ext>
          </c:extLst>
        </c:ser>
        <c:ser>
          <c:idx val="2"/>
          <c:order val="2"/>
          <c:tx>
            <c:strRef>
              <c:f>Hoja3!$B$58</c:f>
              <c:strCache>
                <c:ptCount val="1"/>
                <c:pt idx="0">
                  <c:v>COMPAÑÍA 3</c:v>
                </c:pt>
              </c:strCache>
            </c:strRef>
          </c:tx>
          <c:spPr>
            <a:ln w="28575" cap="rnd">
              <a:solidFill>
                <a:schemeClr val="accent3"/>
              </a:solidFill>
              <a:round/>
            </a:ln>
            <a:effectLst/>
          </c:spPr>
          <c:marker>
            <c:symbol val="none"/>
          </c:marker>
          <c:cat>
            <c:numRef>
              <c:f>Hoja3!$C$55:$J$55</c:f>
              <c:numCache>
                <c:formatCode>General</c:formatCode>
                <c:ptCount val="8"/>
                <c:pt idx="0">
                  <c:v>2016</c:v>
                </c:pt>
                <c:pt idx="1">
                  <c:v>2017</c:v>
                </c:pt>
                <c:pt idx="2">
                  <c:v>2018</c:v>
                </c:pt>
                <c:pt idx="3">
                  <c:v>2019</c:v>
                </c:pt>
                <c:pt idx="4">
                  <c:v>2020</c:v>
                </c:pt>
                <c:pt idx="5">
                  <c:v>2021</c:v>
                </c:pt>
                <c:pt idx="6">
                  <c:v>2022</c:v>
                </c:pt>
                <c:pt idx="7">
                  <c:v>2023</c:v>
                </c:pt>
              </c:numCache>
            </c:numRef>
          </c:cat>
          <c:val>
            <c:numRef>
              <c:f>Hoja3!$C$58:$J$58</c:f>
              <c:numCache>
                <c:formatCode>_(* #,##0.00_);_(* \(#,##0.00\);_(* "-"??_);_(@_)</c:formatCode>
                <c:ptCount val="8"/>
                <c:pt idx="0">
                  <c:v>2633378.7599999998</c:v>
                </c:pt>
                <c:pt idx="1">
                  <c:v>3999206.36</c:v>
                </c:pt>
                <c:pt idx="2">
                  <c:v>4205786.9000000004</c:v>
                </c:pt>
                <c:pt idx="3">
                  <c:v>6131010.3600000003</c:v>
                </c:pt>
                <c:pt idx="4">
                  <c:v>7509984.1600000001</c:v>
                </c:pt>
                <c:pt idx="5">
                  <c:v>8222971.1799999997</c:v>
                </c:pt>
                <c:pt idx="6">
                  <c:v>8573156.25</c:v>
                </c:pt>
                <c:pt idx="7">
                  <c:v>9384712.1400000006</c:v>
                </c:pt>
              </c:numCache>
            </c:numRef>
          </c:val>
          <c:smooth val="0"/>
          <c:extLst>
            <c:ext xmlns:c16="http://schemas.microsoft.com/office/drawing/2014/chart" uri="{C3380CC4-5D6E-409C-BE32-E72D297353CC}">
              <c16:uniqueId val="{00000002-9F5D-4412-9753-2E74FF36D3EE}"/>
            </c:ext>
          </c:extLst>
        </c:ser>
        <c:ser>
          <c:idx val="3"/>
          <c:order val="3"/>
          <c:tx>
            <c:strRef>
              <c:f>Hoja3!$B$59</c:f>
              <c:strCache>
                <c:ptCount val="1"/>
                <c:pt idx="0">
                  <c:v>COMPAÑÍA 4</c:v>
                </c:pt>
              </c:strCache>
            </c:strRef>
          </c:tx>
          <c:spPr>
            <a:ln w="28575" cap="rnd">
              <a:solidFill>
                <a:schemeClr val="accent4"/>
              </a:solidFill>
              <a:round/>
            </a:ln>
            <a:effectLst/>
          </c:spPr>
          <c:marker>
            <c:symbol val="none"/>
          </c:marker>
          <c:cat>
            <c:numRef>
              <c:f>Hoja3!$C$55:$J$55</c:f>
              <c:numCache>
                <c:formatCode>General</c:formatCode>
                <c:ptCount val="8"/>
                <c:pt idx="0">
                  <c:v>2016</c:v>
                </c:pt>
                <c:pt idx="1">
                  <c:v>2017</c:v>
                </c:pt>
                <c:pt idx="2">
                  <c:v>2018</c:v>
                </c:pt>
                <c:pt idx="3">
                  <c:v>2019</c:v>
                </c:pt>
                <c:pt idx="4">
                  <c:v>2020</c:v>
                </c:pt>
                <c:pt idx="5">
                  <c:v>2021</c:v>
                </c:pt>
                <c:pt idx="6">
                  <c:v>2022</c:v>
                </c:pt>
                <c:pt idx="7">
                  <c:v>2023</c:v>
                </c:pt>
              </c:numCache>
            </c:numRef>
          </c:cat>
          <c:val>
            <c:numRef>
              <c:f>Hoja3!$C$59:$J$59</c:f>
              <c:numCache>
                <c:formatCode>_(* #,##0.00_);_(* \(#,##0.00\);_(* "-"??_);_(@_)</c:formatCode>
                <c:ptCount val="8"/>
                <c:pt idx="0">
                  <c:v>2059545.94</c:v>
                </c:pt>
                <c:pt idx="1">
                  <c:v>0</c:v>
                </c:pt>
                <c:pt idx="2">
                  <c:v>1392453.31</c:v>
                </c:pt>
                <c:pt idx="3">
                  <c:v>1885277.65</c:v>
                </c:pt>
                <c:pt idx="4">
                  <c:v>2100238.71</c:v>
                </c:pt>
                <c:pt idx="5">
                  <c:v>2464141.63</c:v>
                </c:pt>
                <c:pt idx="6">
                  <c:v>2038369.07</c:v>
                </c:pt>
                <c:pt idx="7">
                  <c:v>2017087.7</c:v>
                </c:pt>
              </c:numCache>
            </c:numRef>
          </c:val>
          <c:smooth val="0"/>
          <c:extLst>
            <c:ext xmlns:c16="http://schemas.microsoft.com/office/drawing/2014/chart" uri="{C3380CC4-5D6E-409C-BE32-E72D297353CC}">
              <c16:uniqueId val="{00000003-9F5D-4412-9753-2E74FF36D3EE}"/>
            </c:ext>
          </c:extLst>
        </c:ser>
        <c:ser>
          <c:idx val="4"/>
          <c:order val="4"/>
          <c:tx>
            <c:strRef>
              <c:f>Hoja3!$B$60</c:f>
              <c:strCache>
                <c:ptCount val="1"/>
                <c:pt idx="0">
                  <c:v>COMPAÑÍA 5</c:v>
                </c:pt>
              </c:strCache>
            </c:strRef>
          </c:tx>
          <c:spPr>
            <a:ln w="28575" cap="rnd">
              <a:solidFill>
                <a:schemeClr val="accent5"/>
              </a:solidFill>
              <a:round/>
            </a:ln>
            <a:effectLst/>
          </c:spPr>
          <c:marker>
            <c:symbol val="none"/>
          </c:marker>
          <c:cat>
            <c:numRef>
              <c:f>Hoja3!$C$55:$J$55</c:f>
              <c:numCache>
                <c:formatCode>General</c:formatCode>
                <c:ptCount val="8"/>
                <c:pt idx="0">
                  <c:v>2016</c:v>
                </c:pt>
                <c:pt idx="1">
                  <c:v>2017</c:v>
                </c:pt>
                <c:pt idx="2">
                  <c:v>2018</c:v>
                </c:pt>
                <c:pt idx="3">
                  <c:v>2019</c:v>
                </c:pt>
                <c:pt idx="4">
                  <c:v>2020</c:v>
                </c:pt>
                <c:pt idx="5">
                  <c:v>2021</c:v>
                </c:pt>
                <c:pt idx="6">
                  <c:v>2022</c:v>
                </c:pt>
                <c:pt idx="7">
                  <c:v>2023</c:v>
                </c:pt>
              </c:numCache>
            </c:numRef>
          </c:cat>
          <c:val>
            <c:numRef>
              <c:f>Hoja3!$C$60:$J$60</c:f>
              <c:numCache>
                <c:formatCode>_(* #,##0.00_);_(* \(#,##0.00\);_(* "-"??_);_(@_)</c:formatCode>
                <c:ptCount val="8"/>
                <c:pt idx="0">
                  <c:v>0</c:v>
                </c:pt>
                <c:pt idx="1">
                  <c:v>0</c:v>
                </c:pt>
                <c:pt idx="2">
                  <c:v>0</c:v>
                </c:pt>
                <c:pt idx="3">
                  <c:v>0</c:v>
                </c:pt>
                <c:pt idx="4">
                  <c:v>734289.07</c:v>
                </c:pt>
                <c:pt idx="5">
                  <c:v>838916.88</c:v>
                </c:pt>
                <c:pt idx="6">
                  <c:v>26540645.359999999</c:v>
                </c:pt>
                <c:pt idx="7">
                  <c:v>29958242.23</c:v>
                </c:pt>
              </c:numCache>
            </c:numRef>
          </c:val>
          <c:smooth val="0"/>
          <c:extLst>
            <c:ext xmlns:c16="http://schemas.microsoft.com/office/drawing/2014/chart" uri="{C3380CC4-5D6E-409C-BE32-E72D297353CC}">
              <c16:uniqueId val="{00000004-9F5D-4412-9753-2E74FF36D3EE}"/>
            </c:ext>
          </c:extLst>
        </c:ser>
        <c:ser>
          <c:idx val="5"/>
          <c:order val="5"/>
          <c:tx>
            <c:strRef>
              <c:f>Hoja3!$B$61</c:f>
              <c:strCache>
                <c:ptCount val="1"/>
                <c:pt idx="0">
                  <c:v>COMPAÑÍA 6</c:v>
                </c:pt>
              </c:strCache>
            </c:strRef>
          </c:tx>
          <c:spPr>
            <a:ln w="28575" cap="rnd">
              <a:solidFill>
                <a:schemeClr val="accent6"/>
              </a:solidFill>
              <a:round/>
            </a:ln>
            <a:effectLst/>
          </c:spPr>
          <c:marker>
            <c:symbol val="none"/>
          </c:marker>
          <c:cat>
            <c:numRef>
              <c:f>Hoja3!$C$55:$J$55</c:f>
              <c:numCache>
                <c:formatCode>General</c:formatCode>
                <c:ptCount val="8"/>
                <c:pt idx="0">
                  <c:v>2016</c:v>
                </c:pt>
                <c:pt idx="1">
                  <c:v>2017</c:v>
                </c:pt>
                <c:pt idx="2">
                  <c:v>2018</c:v>
                </c:pt>
                <c:pt idx="3">
                  <c:v>2019</c:v>
                </c:pt>
                <c:pt idx="4">
                  <c:v>2020</c:v>
                </c:pt>
                <c:pt idx="5">
                  <c:v>2021</c:v>
                </c:pt>
                <c:pt idx="6">
                  <c:v>2022</c:v>
                </c:pt>
                <c:pt idx="7">
                  <c:v>2023</c:v>
                </c:pt>
              </c:numCache>
            </c:numRef>
          </c:cat>
          <c:val>
            <c:numRef>
              <c:f>Hoja3!$C$61:$J$61</c:f>
              <c:numCache>
                <c:formatCode>_(* #,##0.00_);_(* \(#,##0.00\);_(* "-"??_);_(@_)</c:formatCode>
                <c:ptCount val="8"/>
                <c:pt idx="0">
                  <c:v>6629880.7999999998</c:v>
                </c:pt>
                <c:pt idx="1">
                  <c:v>7553300.6900000004</c:v>
                </c:pt>
                <c:pt idx="2">
                  <c:v>6842086.8499999996</c:v>
                </c:pt>
                <c:pt idx="3">
                  <c:v>5454488.9500000002</c:v>
                </c:pt>
                <c:pt idx="4">
                  <c:v>4569461.7</c:v>
                </c:pt>
                <c:pt idx="5">
                  <c:v>3356742.55</c:v>
                </c:pt>
                <c:pt idx="6">
                  <c:v>2908704.92</c:v>
                </c:pt>
                <c:pt idx="7">
                  <c:v>2444232.42</c:v>
                </c:pt>
              </c:numCache>
            </c:numRef>
          </c:val>
          <c:smooth val="0"/>
          <c:extLst>
            <c:ext xmlns:c16="http://schemas.microsoft.com/office/drawing/2014/chart" uri="{C3380CC4-5D6E-409C-BE32-E72D297353CC}">
              <c16:uniqueId val="{00000005-9F5D-4412-9753-2E74FF36D3EE}"/>
            </c:ext>
          </c:extLst>
        </c:ser>
        <c:ser>
          <c:idx val="6"/>
          <c:order val="6"/>
          <c:tx>
            <c:strRef>
              <c:f>Hoja3!$B$62</c:f>
              <c:strCache>
                <c:ptCount val="1"/>
                <c:pt idx="0">
                  <c:v>COMPAÑÍA 7</c:v>
                </c:pt>
              </c:strCache>
            </c:strRef>
          </c:tx>
          <c:spPr>
            <a:ln w="28575" cap="rnd">
              <a:solidFill>
                <a:schemeClr val="accent6">
                  <a:lumMod val="75000"/>
                </a:schemeClr>
              </a:solidFill>
              <a:round/>
            </a:ln>
            <a:effectLst/>
          </c:spPr>
          <c:marker>
            <c:symbol val="none"/>
          </c:marker>
          <c:cat>
            <c:numRef>
              <c:f>Hoja3!$C$55:$J$55</c:f>
              <c:numCache>
                <c:formatCode>General</c:formatCode>
                <c:ptCount val="8"/>
                <c:pt idx="0">
                  <c:v>2016</c:v>
                </c:pt>
                <c:pt idx="1">
                  <c:v>2017</c:v>
                </c:pt>
                <c:pt idx="2">
                  <c:v>2018</c:v>
                </c:pt>
                <c:pt idx="3">
                  <c:v>2019</c:v>
                </c:pt>
                <c:pt idx="4">
                  <c:v>2020</c:v>
                </c:pt>
                <c:pt idx="5">
                  <c:v>2021</c:v>
                </c:pt>
                <c:pt idx="6">
                  <c:v>2022</c:v>
                </c:pt>
                <c:pt idx="7">
                  <c:v>2023</c:v>
                </c:pt>
              </c:numCache>
            </c:numRef>
          </c:cat>
          <c:val>
            <c:numRef>
              <c:f>Hoja3!$C$62:$J$62</c:f>
              <c:numCache>
                <c:formatCode>_(* #,##0.00_);_(* \(#,##0.00\);_(* "-"??_);_(@_)</c:formatCode>
                <c:ptCount val="8"/>
                <c:pt idx="0">
                  <c:v>23812492.399999999</c:v>
                </c:pt>
                <c:pt idx="1">
                  <c:v>19367359.699999999</c:v>
                </c:pt>
                <c:pt idx="2">
                  <c:v>9260424.5199999996</c:v>
                </c:pt>
                <c:pt idx="3">
                  <c:v>8483265.2799999993</c:v>
                </c:pt>
                <c:pt idx="4">
                  <c:v>6400690.0499999998</c:v>
                </c:pt>
                <c:pt idx="5">
                  <c:v>3405671.09</c:v>
                </c:pt>
                <c:pt idx="6">
                  <c:v>1719606.33</c:v>
                </c:pt>
                <c:pt idx="7">
                  <c:v>0</c:v>
                </c:pt>
              </c:numCache>
            </c:numRef>
          </c:val>
          <c:smooth val="0"/>
          <c:extLst>
            <c:ext xmlns:c16="http://schemas.microsoft.com/office/drawing/2014/chart" uri="{C3380CC4-5D6E-409C-BE32-E72D297353CC}">
              <c16:uniqueId val="{00000006-9F5D-4412-9753-2E74FF36D3EE}"/>
            </c:ext>
          </c:extLst>
        </c:ser>
        <c:ser>
          <c:idx val="7"/>
          <c:order val="7"/>
          <c:tx>
            <c:strRef>
              <c:f>Hoja3!$B$63</c:f>
              <c:strCache>
                <c:ptCount val="1"/>
                <c:pt idx="0">
                  <c:v>COMPAÑÍA 8</c:v>
                </c:pt>
              </c:strCache>
            </c:strRef>
          </c:tx>
          <c:spPr>
            <a:ln w="28575" cap="rnd">
              <a:solidFill>
                <a:schemeClr val="accent2">
                  <a:lumMod val="60000"/>
                </a:schemeClr>
              </a:solidFill>
              <a:round/>
            </a:ln>
            <a:effectLst/>
          </c:spPr>
          <c:marker>
            <c:symbol val="none"/>
          </c:marker>
          <c:cat>
            <c:numRef>
              <c:f>Hoja3!$C$55:$J$55</c:f>
              <c:numCache>
                <c:formatCode>General</c:formatCode>
                <c:ptCount val="8"/>
                <c:pt idx="0">
                  <c:v>2016</c:v>
                </c:pt>
                <c:pt idx="1">
                  <c:v>2017</c:v>
                </c:pt>
                <c:pt idx="2">
                  <c:v>2018</c:v>
                </c:pt>
                <c:pt idx="3">
                  <c:v>2019</c:v>
                </c:pt>
                <c:pt idx="4">
                  <c:v>2020</c:v>
                </c:pt>
                <c:pt idx="5">
                  <c:v>2021</c:v>
                </c:pt>
                <c:pt idx="6">
                  <c:v>2022</c:v>
                </c:pt>
                <c:pt idx="7">
                  <c:v>2023</c:v>
                </c:pt>
              </c:numCache>
            </c:numRef>
          </c:cat>
          <c:val>
            <c:numRef>
              <c:f>Hoja3!$C$63:$J$63</c:f>
              <c:numCache>
                <c:formatCode>_(* #,##0.00_);_(* \(#,##0.00\);_(* "-"??_);_(@_)</c:formatCode>
                <c:ptCount val="8"/>
                <c:pt idx="0">
                  <c:v>0</c:v>
                </c:pt>
                <c:pt idx="1">
                  <c:v>0</c:v>
                </c:pt>
                <c:pt idx="2">
                  <c:v>0</c:v>
                </c:pt>
                <c:pt idx="3">
                  <c:v>0</c:v>
                </c:pt>
                <c:pt idx="4">
                  <c:v>0</c:v>
                </c:pt>
                <c:pt idx="5">
                  <c:v>0</c:v>
                </c:pt>
                <c:pt idx="6">
                  <c:v>25864439.57</c:v>
                </c:pt>
                <c:pt idx="7">
                  <c:v>29964836.859999999</c:v>
                </c:pt>
              </c:numCache>
            </c:numRef>
          </c:val>
          <c:smooth val="0"/>
          <c:extLst>
            <c:ext xmlns:c16="http://schemas.microsoft.com/office/drawing/2014/chart" uri="{C3380CC4-5D6E-409C-BE32-E72D297353CC}">
              <c16:uniqueId val="{00000007-9F5D-4412-9753-2E74FF36D3EE}"/>
            </c:ext>
          </c:extLst>
        </c:ser>
        <c:ser>
          <c:idx val="8"/>
          <c:order val="8"/>
          <c:tx>
            <c:strRef>
              <c:f>Hoja3!$B$64</c:f>
              <c:strCache>
                <c:ptCount val="1"/>
                <c:pt idx="0">
                  <c:v>COMPAÑÍA 9</c:v>
                </c:pt>
              </c:strCache>
            </c:strRef>
          </c:tx>
          <c:spPr>
            <a:ln w="28575" cap="rnd">
              <a:solidFill>
                <a:schemeClr val="accent3">
                  <a:lumMod val="60000"/>
                </a:schemeClr>
              </a:solidFill>
              <a:round/>
            </a:ln>
            <a:effectLst/>
          </c:spPr>
          <c:marker>
            <c:symbol val="none"/>
          </c:marker>
          <c:cat>
            <c:numRef>
              <c:f>Hoja3!$C$55:$J$55</c:f>
              <c:numCache>
                <c:formatCode>General</c:formatCode>
                <c:ptCount val="8"/>
                <c:pt idx="0">
                  <c:v>2016</c:v>
                </c:pt>
                <c:pt idx="1">
                  <c:v>2017</c:v>
                </c:pt>
                <c:pt idx="2">
                  <c:v>2018</c:v>
                </c:pt>
                <c:pt idx="3">
                  <c:v>2019</c:v>
                </c:pt>
                <c:pt idx="4">
                  <c:v>2020</c:v>
                </c:pt>
                <c:pt idx="5">
                  <c:v>2021</c:v>
                </c:pt>
                <c:pt idx="6">
                  <c:v>2022</c:v>
                </c:pt>
                <c:pt idx="7">
                  <c:v>2023</c:v>
                </c:pt>
              </c:numCache>
            </c:numRef>
          </c:cat>
          <c:val>
            <c:numRef>
              <c:f>Hoja3!$C$64:$J$64</c:f>
              <c:numCache>
                <c:formatCode>_(* #,##0.00_);_(* \(#,##0.00\);_(* "-"??_);_(@_)</c:formatCode>
                <c:ptCount val="8"/>
                <c:pt idx="0">
                  <c:v>0</c:v>
                </c:pt>
                <c:pt idx="1">
                  <c:v>6891536.3200000003</c:v>
                </c:pt>
                <c:pt idx="2">
                  <c:v>7849189.3700000001</c:v>
                </c:pt>
                <c:pt idx="3">
                  <c:v>8639979.2699999996</c:v>
                </c:pt>
                <c:pt idx="4">
                  <c:v>8916493.4199999999</c:v>
                </c:pt>
                <c:pt idx="5">
                  <c:v>9519495.8900000006</c:v>
                </c:pt>
                <c:pt idx="6">
                  <c:v>10683972.279999999</c:v>
                </c:pt>
                <c:pt idx="7">
                  <c:v>15843218.68</c:v>
                </c:pt>
              </c:numCache>
            </c:numRef>
          </c:val>
          <c:smooth val="0"/>
          <c:extLst>
            <c:ext xmlns:c16="http://schemas.microsoft.com/office/drawing/2014/chart" uri="{C3380CC4-5D6E-409C-BE32-E72D297353CC}">
              <c16:uniqueId val="{00000008-9F5D-4412-9753-2E74FF36D3EE}"/>
            </c:ext>
          </c:extLst>
        </c:ser>
        <c:ser>
          <c:idx val="9"/>
          <c:order val="9"/>
          <c:tx>
            <c:strRef>
              <c:f>Hoja3!$B$65</c:f>
              <c:strCache>
                <c:ptCount val="1"/>
                <c:pt idx="0">
                  <c:v>COMPAÑÍA 10</c:v>
                </c:pt>
              </c:strCache>
            </c:strRef>
          </c:tx>
          <c:spPr>
            <a:ln w="28575" cap="rnd">
              <a:solidFill>
                <a:schemeClr val="accent4">
                  <a:lumMod val="60000"/>
                </a:schemeClr>
              </a:solidFill>
              <a:round/>
            </a:ln>
            <a:effectLst/>
          </c:spPr>
          <c:marker>
            <c:symbol val="none"/>
          </c:marker>
          <c:cat>
            <c:numRef>
              <c:f>Hoja3!$C$55:$J$55</c:f>
              <c:numCache>
                <c:formatCode>General</c:formatCode>
                <c:ptCount val="8"/>
                <c:pt idx="0">
                  <c:v>2016</c:v>
                </c:pt>
                <c:pt idx="1">
                  <c:v>2017</c:v>
                </c:pt>
                <c:pt idx="2">
                  <c:v>2018</c:v>
                </c:pt>
                <c:pt idx="3">
                  <c:v>2019</c:v>
                </c:pt>
                <c:pt idx="4">
                  <c:v>2020</c:v>
                </c:pt>
                <c:pt idx="5">
                  <c:v>2021</c:v>
                </c:pt>
                <c:pt idx="6">
                  <c:v>2022</c:v>
                </c:pt>
                <c:pt idx="7">
                  <c:v>2023</c:v>
                </c:pt>
              </c:numCache>
            </c:numRef>
          </c:cat>
          <c:val>
            <c:numRef>
              <c:f>Hoja3!$C$65:$J$65</c:f>
              <c:numCache>
                <c:formatCode>_(* #,##0.00_);_(* \(#,##0.00\);_(* "-"??_);_(@_)</c:formatCode>
                <c:ptCount val="8"/>
                <c:pt idx="0">
                  <c:v>2633378.7599999998</c:v>
                </c:pt>
                <c:pt idx="1">
                  <c:v>3999206.36</c:v>
                </c:pt>
                <c:pt idx="2">
                  <c:v>4205786.9000000004</c:v>
                </c:pt>
                <c:pt idx="3">
                  <c:v>6131010.3600000003</c:v>
                </c:pt>
                <c:pt idx="4">
                  <c:v>7509984.1600000001</c:v>
                </c:pt>
                <c:pt idx="5">
                  <c:v>8222971.1799999997</c:v>
                </c:pt>
                <c:pt idx="6">
                  <c:v>8573156.25</c:v>
                </c:pt>
                <c:pt idx="7">
                  <c:v>9384712.1400000006</c:v>
                </c:pt>
              </c:numCache>
            </c:numRef>
          </c:val>
          <c:smooth val="0"/>
          <c:extLst>
            <c:ext xmlns:c16="http://schemas.microsoft.com/office/drawing/2014/chart" uri="{C3380CC4-5D6E-409C-BE32-E72D297353CC}">
              <c16:uniqueId val="{00000009-9F5D-4412-9753-2E74FF36D3EE}"/>
            </c:ext>
          </c:extLst>
        </c:ser>
        <c:dLbls>
          <c:showLegendKey val="0"/>
          <c:showVal val="0"/>
          <c:showCatName val="0"/>
          <c:showSerName val="0"/>
          <c:showPercent val="0"/>
          <c:showBubbleSize val="0"/>
        </c:dLbls>
        <c:smooth val="0"/>
        <c:axId val="879879008"/>
        <c:axId val="481474096"/>
      </c:lineChart>
      <c:catAx>
        <c:axId val="879879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C"/>
          </a:p>
        </c:txPr>
        <c:crossAx val="481474096"/>
        <c:crosses val="autoZero"/>
        <c:auto val="1"/>
        <c:lblAlgn val="ctr"/>
        <c:lblOffset val="100"/>
        <c:noMultiLvlLbl val="0"/>
      </c:catAx>
      <c:valAx>
        <c:axId val="481474096"/>
        <c:scaling>
          <c:orientation val="minMax"/>
        </c:scaling>
        <c:delete val="0"/>
        <c:axPos val="l"/>
        <c:majorGridlines>
          <c:spPr>
            <a:ln w="9525" cap="flat" cmpd="sng" algn="ctr">
              <a:solidFill>
                <a:schemeClr val="tx1">
                  <a:lumMod val="15000"/>
                  <a:lumOff val="85000"/>
                </a:schemeClr>
              </a:solidFill>
              <a:round/>
            </a:ln>
            <a:effectLst/>
          </c:spPr>
        </c:majorGridlines>
        <c:numFmt formatCode="_(* #,##0.00_);_(* \(#,##0.0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C"/>
          </a:p>
        </c:txPr>
        <c:crossAx val="87987900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C"/>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C"/>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b="1" i="0" baseline="0" dirty="0" err="1">
                <a:solidFill>
                  <a:schemeClr val="tx1"/>
                </a:solidFill>
                <a:effectLst/>
              </a:rPr>
              <a:t>Activos</a:t>
            </a:r>
            <a:r>
              <a:rPr lang="en-US" sz="1800" b="1" i="0" baseline="0" dirty="0">
                <a:solidFill>
                  <a:schemeClr val="tx1"/>
                </a:solidFill>
                <a:effectLst/>
              </a:rPr>
              <a:t> por </a:t>
            </a:r>
            <a:r>
              <a:rPr lang="en-US" sz="1800" b="1" i="0" baseline="0" dirty="0" err="1">
                <a:solidFill>
                  <a:schemeClr val="tx1"/>
                </a:solidFill>
                <a:effectLst/>
              </a:rPr>
              <a:t>impuestos</a:t>
            </a:r>
            <a:r>
              <a:rPr lang="en-US" sz="1800" b="1" i="0" baseline="0" dirty="0">
                <a:solidFill>
                  <a:schemeClr val="tx1"/>
                </a:solidFill>
                <a:effectLst/>
              </a:rPr>
              <a:t> </a:t>
            </a:r>
            <a:r>
              <a:rPr lang="en-US" sz="1800" b="1" i="0" baseline="0" dirty="0" err="1">
                <a:solidFill>
                  <a:schemeClr val="tx1"/>
                </a:solidFill>
                <a:effectLst/>
              </a:rPr>
              <a:t>diferidos</a:t>
            </a:r>
            <a:r>
              <a:rPr lang="en-US" sz="1800" b="1" i="0" baseline="0" dirty="0">
                <a:solidFill>
                  <a:schemeClr val="tx1"/>
                </a:solidFill>
                <a:effectLst/>
              </a:rPr>
              <a:t>  </a:t>
            </a:r>
            <a:r>
              <a:rPr lang="en-US" sz="1800" b="1" i="0" baseline="0" dirty="0" err="1">
                <a:solidFill>
                  <a:schemeClr val="tx1"/>
                </a:solidFill>
                <a:effectLst/>
              </a:rPr>
              <a:t>sobre</a:t>
            </a:r>
            <a:r>
              <a:rPr lang="en-US" sz="1800" b="1" i="0" baseline="0" dirty="0">
                <a:solidFill>
                  <a:schemeClr val="tx1"/>
                </a:solidFill>
                <a:effectLst/>
              </a:rPr>
              <a:t> </a:t>
            </a:r>
            <a:r>
              <a:rPr lang="en-US" sz="1800" b="1" i="0" baseline="0" dirty="0" err="1">
                <a:solidFill>
                  <a:schemeClr val="tx1"/>
                </a:solidFill>
                <a:effectLst/>
              </a:rPr>
              <a:t>Activos</a:t>
            </a:r>
            <a:r>
              <a:rPr lang="en-US" sz="1800" b="1" i="0" baseline="0" dirty="0">
                <a:solidFill>
                  <a:schemeClr val="tx1"/>
                </a:solidFill>
                <a:effectLst/>
              </a:rPr>
              <a:t> </a:t>
            </a:r>
            <a:r>
              <a:rPr lang="en-US" sz="1800" b="1" i="0" baseline="0" dirty="0" err="1">
                <a:solidFill>
                  <a:schemeClr val="tx1"/>
                </a:solidFill>
                <a:effectLst/>
              </a:rPr>
              <a:t>Totales</a:t>
            </a:r>
            <a:endParaRPr lang="es-EC" b="1" dirty="0">
              <a:solidFill>
                <a:schemeClr val="tx1"/>
              </a:solidFill>
              <a:effectLst/>
            </a:endParaRPr>
          </a:p>
          <a:p>
            <a:pPr>
              <a:defRPr/>
            </a:pPr>
            <a:r>
              <a:rPr lang="en-US" sz="1800" b="1" i="0" baseline="0" dirty="0">
                <a:solidFill>
                  <a:schemeClr val="tx1"/>
                </a:solidFill>
                <a:effectLst/>
              </a:rPr>
              <a:t>2016 -2023</a:t>
            </a:r>
            <a:endParaRPr lang="es-EC" b="1" dirty="0">
              <a:solidFill>
                <a:schemeClr val="tx1"/>
              </a:solidFill>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EC"/>
        </a:p>
      </c:txPr>
    </c:title>
    <c:autoTitleDeleted val="0"/>
    <c:plotArea>
      <c:layout/>
      <c:barChart>
        <c:barDir val="col"/>
        <c:grouping val="clustered"/>
        <c:varyColors val="0"/>
        <c:ser>
          <c:idx val="0"/>
          <c:order val="0"/>
          <c:tx>
            <c:strRef>
              <c:f>Hoja3!$B$71</c:f>
              <c:strCache>
                <c:ptCount val="1"/>
                <c:pt idx="0">
                  <c:v>COMPAÑÍA 1</c:v>
                </c:pt>
              </c:strCache>
            </c:strRef>
          </c:tx>
          <c:spPr>
            <a:solidFill>
              <a:schemeClr val="accent1"/>
            </a:solidFill>
            <a:ln>
              <a:noFill/>
            </a:ln>
            <a:effectLst/>
          </c:spPr>
          <c:invertIfNegative val="0"/>
          <c:cat>
            <c:numRef>
              <c:f>Hoja3!$C$70:$J$70</c:f>
              <c:numCache>
                <c:formatCode>General</c:formatCode>
                <c:ptCount val="8"/>
                <c:pt idx="0">
                  <c:v>2016</c:v>
                </c:pt>
                <c:pt idx="1">
                  <c:v>2017</c:v>
                </c:pt>
                <c:pt idx="2">
                  <c:v>2018</c:v>
                </c:pt>
                <c:pt idx="3">
                  <c:v>2019</c:v>
                </c:pt>
                <c:pt idx="4">
                  <c:v>2020</c:v>
                </c:pt>
                <c:pt idx="5">
                  <c:v>2021</c:v>
                </c:pt>
                <c:pt idx="6">
                  <c:v>2022</c:v>
                </c:pt>
                <c:pt idx="7">
                  <c:v>2023</c:v>
                </c:pt>
              </c:numCache>
            </c:numRef>
          </c:cat>
          <c:val>
            <c:numRef>
              <c:f>Hoja3!$C$71:$J$71</c:f>
              <c:numCache>
                <c:formatCode>0%</c:formatCode>
                <c:ptCount val="8"/>
                <c:pt idx="0">
                  <c:v>0</c:v>
                </c:pt>
                <c:pt idx="1">
                  <c:v>1.4510607002626894E-2</c:v>
                </c:pt>
                <c:pt idx="2">
                  <c:v>1.2482831545436031E-2</c:v>
                </c:pt>
                <c:pt idx="3">
                  <c:v>1.6805016811159507E-2</c:v>
                </c:pt>
                <c:pt idx="4">
                  <c:v>2.0062442779308663E-2</c:v>
                </c:pt>
                <c:pt idx="5">
                  <c:v>2.1798322018412246E-2</c:v>
                </c:pt>
                <c:pt idx="6">
                  <c:v>2.2628123452639631E-2</c:v>
                </c:pt>
                <c:pt idx="7">
                  <c:v>3.0747679779618495E-2</c:v>
                </c:pt>
              </c:numCache>
            </c:numRef>
          </c:val>
          <c:extLst>
            <c:ext xmlns:c16="http://schemas.microsoft.com/office/drawing/2014/chart" uri="{C3380CC4-5D6E-409C-BE32-E72D297353CC}">
              <c16:uniqueId val="{00000000-C442-4E52-BCC4-27A454190689}"/>
            </c:ext>
          </c:extLst>
        </c:ser>
        <c:ser>
          <c:idx val="1"/>
          <c:order val="1"/>
          <c:tx>
            <c:strRef>
              <c:f>Hoja3!$B$72</c:f>
              <c:strCache>
                <c:ptCount val="1"/>
                <c:pt idx="0">
                  <c:v>COMPAÑÍA 2</c:v>
                </c:pt>
              </c:strCache>
            </c:strRef>
          </c:tx>
          <c:spPr>
            <a:solidFill>
              <a:schemeClr val="accent2"/>
            </a:solidFill>
            <a:ln>
              <a:noFill/>
            </a:ln>
            <a:effectLst/>
          </c:spPr>
          <c:invertIfNegative val="0"/>
          <c:cat>
            <c:numRef>
              <c:f>Hoja3!$C$70:$J$70</c:f>
              <c:numCache>
                <c:formatCode>General</c:formatCode>
                <c:ptCount val="8"/>
                <c:pt idx="0">
                  <c:v>2016</c:v>
                </c:pt>
                <c:pt idx="1">
                  <c:v>2017</c:v>
                </c:pt>
                <c:pt idx="2">
                  <c:v>2018</c:v>
                </c:pt>
                <c:pt idx="3">
                  <c:v>2019</c:v>
                </c:pt>
                <c:pt idx="4">
                  <c:v>2020</c:v>
                </c:pt>
                <c:pt idx="5">
                  <c:v>2021</c:v>
                </c:pt>
                <c:pt idx="6">
                  <c:v>2022</c:v>
                </c:pt>
                <c:pt idx="7">
                  <c:v>2023</c:v>
                </c:pt>
              </c:numCache>
            </c:numRef>
          </c:cat>
          <c:val>
            <c:numRef>
              <c:f>Hoja3!$C$72:$J$72</c:f>
              <c:numCache>
                <c:formatCode>0%</c:formatCode>
                <c:ptCount val="8"/>
                <c:pt idx="0">
                  <c:v>0</c:v>
                </c:pt>
                <c:pt idx="1">
                  <c:v>0</c:v>
                </c:pt>
                <c:pt idx="2">
                  <c:v>3.4733907457251634E-2</c:v>
                </c:pt>
                <c:pt idx="3">
                  <c:v>2.3667197301294809E-2</c:v>
                </c:pt>
                <c:pt idx="4">
                  <c:v>2.7771812751518733E-2</c:v>
                </c:pt>
                <c:pt idx="5">
                  <c:v>3.4783035092361303E-2</c:v>
                </c:pt>
                <c:pt idx="6">
                  <c:v>4.9744005337600018E-2</c:v>
                </c:pt>
                <c:pt idx="7">
                  <c:v>5.8841318494566773E-2</c:v>
                </c:pt>
              </c:numCache>
            </c:numRef>
          </c:val>
          <c:extLst>
            <c:ext xmlns:c16="http://schemas.microsoft.com/office/drawing/2014/chart" uri="{C3380CC4-5D6E-409C-BE32-E72D297353CC}">
              <c16:uniqueId val="{00000001-C442-4E52-BCC4-27A454190689}"/>
            </c:ext>
          </c:extLst>
        </c:ser>
        <c:ser>
          <c:idx val="2"/>
          <c:order val="2"/>
          <c:tx>
            <c:strRef>
              <c:f>Hoja3!$B$73</c:f>
              <c:strCache>
                <c:ptCount val="1"/>
                <c:pt idx="0">
                  <c:v>COMPAÑÍA 3</c:v>
                </c:pt>
              </c:strCache>
            </c:strRef>
          </c:tx>
          <c:spPr>
            <a:solidFill>
              <a:schemeClr val="accent3"/>
            </a:solidFill>
            <a:ln>
              <a:noFill/>
            </a:ln>
            <a:effectLst/>
          </c:spPr>
          <c:invertIfNegative val="0"/>
          <c:cat>
            <c:numRef>
              <c:f>Hoja3!$C$70:$J$70</c:f>
              <c:numCache>
                <c:formatCode>General</c:formatCode>
                <c:ptCount val="8"/>
                <c:pt idx="0">
                  <c:v>2016</c:v>
                </c:pt>
                <c:pt idx="1">
                  <c:v>2017</c:v>
                </c:pt>
                <c:pt idx="2">
                  <c:v>2018</c:v>
                </c:pt>
                <c:pt idx="3">
                  <c:v>2019</c:v>
                </c:pt>
                <c:pt idx="4">
                  <c:v>2020</c:v>
                </c:pt>
                <c:pt idx="5">
                  <c:v>2021</c:v>
                </c:pt>
                <c:pt idx="6">
                  <c:v>2022</c:v>
                </c:pt>
                <c:pt idx="7">
                  <c:v>2023</c:v>
                </c:pt>
              </c:numCache>
            </c:numRef>
          </c:cat>
          <c:val>
            <c:numRef>
              <c:f>Hoja3!$C$73:$J$73</c:f>
              <c:numCache>
                <c:formatCode>0%</c:formatCode>
                <c:ptCount val="8"/>
                <c:pt idx="0">
                  <c:v>8.4829679496976236E-3</c:v>
                </c:pt>
                <c:pt idx="1">
                  <c:v>1.4027870161352275E-2</c:v>
                </c:pt>
                <c:pt idx="2">
                  <c:v>1.6242359168115818E-2</c:v>
                </c:pt>
                <c:pt idx="3">
                  <c:v>2.3101067606631481E-2</c:v>
                </c:pt>
                <c:pt idx="4">
                  <c:v>2.7375701105122205E-2</c:v>
                </c:pt>
                <c:pt idx="5">
                  <c:v>2.6961376628649253E-2</c:v>
                </c:pt>
                <c:pt idx="6">
                  <c:v>2.7399354903473509E-2</c:v>
                </c:pt>
                <c:pt idx="7">
                  <c:v>2.9264298969618293E-2</c:v>
                </c:pt>
              </c:numCache>
            </c:numRef>
          </c:val>
          <c:extLst>
            <c:ext xmlns:c16="http://schemas.microsoft.com/office/drawing/2014/chart" uri="{C3380CC4-5D6E-409C-BE32-E72D297353CC}">
              <c16:uniqueId val="{00000002-C442-4E52-BCC4-27A454190689}"/>
            </c:ext>
          </c:extLst>
        </c:ser>
        <c:ser>
          <c:idx val="3"/>
          <c:order val="3"/>
          <c:tx>
            <c:strRef>
              <c:f>Hoja3!$B$74</c:f>
              <c:strCache>
                <c:ptCount val="1"/>
                <c:pt idx="0">
                  <c:v>COMPAÑÍA 4</c:v>
                </c:pt>
              </c:strCache>
            </c:strRef>
          </c:tx>
          <c:spPr>
            <a:solidFill>
              <a:schemeClr val="accent4"/>
            </a:solidFill>
            <a:ln>
              <a:noFill/>
            </a:ln>
            <a:effectLst/>
          </c:spPr>
          <c:invertIfNegative val="0"/>
          <c:cat>
            <c:numRef>
              <c:f>Hoja3!$C$70:$J$70</c:f>
              <c:numCache>
                <c:formatCode>General</c:formatCode>
                <c:ptCount val="8"/>
                <c:pt idx="0">
                  <c:v>2016</c:v>
                </c:pt>
                <c:pt idx="1">
                  <c:v>2017</c:v>
                </c:pt>
                <c:pt idx="2">
                  <c:v>2018</c:v>
                </c:pt>
                <c:pt idx="3">
                  <c:v>2019</c:v>
                </c:pt>
                <c:pt idx="4">
                  <c:v>2020</c:v>
                </c:pt>
                <c:pt idx="5">
                  <c:v>2021</c:v>
                </c:pt>
                <c:pt idx="6">
                  <c:v>2022</c:v>
                </c:pt>
                <c:pt idx="7">
                  <c:v>2023</c:v>
                </c:pt>
              </c:numCache>
            </c:numRef>
          </c:cat>
          <c:val>
            <c:numRef>
              <c:f>Hoja3!$C$74:$J$74</c:f>
              <c:numCache>
                <c:formatCode>0%</c:formatCode>
                <c:ptCount val="8"/>
                <c:pt idx="0">
                  <c:v>2.3433731839773517E-2</c:v>
                </c:pt>
                <c:pt idx="1">
                  <c:v>0</c:v>
                </c:pt>
                <c:pt idx="2">
                  <c:v>1.5842217729819089E-2</c:v>
                </c:pt>
                <c:pt idx="3">
                  <c:v>2.5919533540423874E-2</c:v>
                </c:pt>
                <c:pt idx="4">
                  <c:v>3.2097725522861269E-2</c:v>
                </c:pt>
                <c:pt idx="5">
                  <c:v>3.7659215265676137E-2</c:v>
                </c:pt>
                <c:pt idx="6">
                  <c:v>2.9860194837106516E-2</c:v>
                </c:pt>
                <c:pt idx="7">
                  <c:v>3.1247049905018216E-2</c:v>
                </c:pt>
              </c:numCache>
            </c:numRef>
          </c:val>
          <c:extLst>
            <c:ext xmlns:c16="http://schemas.microsoft.com/office/drawing/2014/chart" uri="{C3380CC4-5D6E-409C-BE32-E72D297353CC}">
              <c16:uniqueId val="{00000003-C442-4E52-BCC4-27A454190689}"/>
            </c:ext>
          </c:extLst>
        </c:ser>
        <c:ser>
          <c:idx val="4"/>
          <c:order val="4"/>
          <c:tx>
            <c:strRef>
              <c:f>Hoja3!$B$75</c:f>
              <c:strCache>
                <c:ptCount val="1"/>
                <c:pt idx="0">
                  <c:v>COMPAÑÍA 5</c:v>
                </c:pt>
              </c:strCache>
            </c:strRef>
          </c:tx>
          <c:spPr>
            <a:solidFill>
              <a:schemeClr val="accent5"/>
            </a:solidFill>
            <a:ln>
              <a:noFill/>
            </a:ln>
            <a:effectLst/>
          </c:spPr>
          <c:invertIfNegative val="0"/>
          <c:cat>
            <c:numRef>
              <c:f>Hoja3!$C$70:$J$70</c:f>
              <c:numCache>
                <c:formatCode>General</c:formatCode>
                <c:ptCount val="8"/>
                <c:pt idx="0">
                  <c:v>2016</c:v>
                </c:pt>
                <c:pt idx="1">
                  <c:v>2017</c:v>
                </c:pt>
                <c:pt idx="2">
                  <c:v>2018</c:v>
                </c:pt>
                <c:pt idx="3">
                  <c:v>2019</c:v>
                </c:pt>
                <c:pt idx="4">
                  <c:v>2020</c:v>
                </c:pt>
                <c:pt idx="5">
                  <c:v>2021</c:v>
                </c:pt>
                <c:pt idx="6">
                  <c:v>2022</c:v>
                </c:pt>
                <c:pt idx="7">
                  <c:v>2023</c:v>
                </c:pt>
              </c:numCache>
            </c:numRef>
          </c:cat>
          <c:val>
            <c:numRef>
              <c:f>Hoja3!$C$75:$J$75</c:f>
              <c:numCache>
                <c:formatCode>0%</c:formatCode>
                <c:ptCount val="8"/>
                <c:pt idx="0">
                  <c:v>0</c:v>
                </c:pt>
                <c:pt idx="1">
                  <c:v>0</c:v>
                </c:pt>
                <c:pt idx="2">
                  <c:v>0</c:v>
                </c:pt>
                <c:pt idx="3">
                  <c:v>0</c:v>
                </c:pt>
                <c:pt idx="4">
                  <c:v>2.889933051537774E-3</c:v>
                </c:pt>
                <c:pt idx="5">
                  <c:v>3.3071712272667846E-3</c:v>
                </c:pt>
                <c:pt idx="6">
                  <c:v>0.10650221304830899</c:v>
                </c:pt>
                <c:pt idx="7">
                  <c:v>0.11509077418926626</c:v>
                </c:pt>
              </c:numCache>
            </c:numRef>
          </c:val>
          <c:extLst>
            <c:ext xmlns:c16="http://schemas.microsoft.com/office/drawing/2014/chart" uri="{C3380CC4-5D6E-409C-BE32-E72D297353CC}">
              <c16:uniqueId val="{00000004-C442-4E52-BCC4-27A454190689}"/>
            </c:ext>
          </c:extLst>
        </c:ser>
        <c:ser>
          <c:idx val="5"/>
          <c:order val="5"/>
          <c:tx>
            <c:strRef>
              <c:f>Hoja3!$B$76</c:f>
              <c:strCache>
                <c:ptCount val="1"/>
                <c:pt idx="0">
                  <c:v>COMPAÑÍA 6</c:v>
                </c:pt>
              </c:strCache>
            </c:strRef>
          </c:tx>
          <c:spPr>
            <a:solidFill>
              <a:schemeClr val="accent6"/>
            </a:solidFill>
            <a:ln>
              <a:noFill/>
            </a:ln>
            <a:effectLst/>
          </c:spPr>
          <c:invertIfNegative val="0"/>
          <c:cat>
            <c:numRef>
              <c:f>Hoja3!$C$70:$J$70</c:f>
              <c:numCache>
                <c:formatCode>General</c:formatCode>
                <c:ptCount val="8"/>
                <c:pt idx="0">
                  <c:v>2016</c:v>
                </c:pt>
                <c:pt idx="1">
                  <c:v>2017</c:v>
                </c:pt>
                <c:pt idx="2">
                  <c:v>2018</c:v>
                </c:pt>
                <c:pt idx="3">
                  <c:v>2019</c:v>
                </c:pt>
                <c:pt idx="4">
                  <c:v>2020</c:v>
                </c:pt>
                <c:pt idx="5">
                  <c:v>2021</c:v>
                </c:pt>
                <c:pt idx="6">
                  <c:v>2022</c:v>
                </c:pt>
                <c:pt idx="7">
                  <c:v>2023</c:v>
                </c:pt>
              </c:numCache>
            </c:numRef>
          </c:cat>
          <c:val>
            <c:numRef>
              <c:f>Hoja3!$C$76:$J$76</c:f>
              <c:numCache>
                <c:formatCode>0%</c:formatCode>
                <c:ptCount val="8"/>
                <c:pt idx="0">
                  <c:v>0.11496152342897194</c:v>
                </c:pt>
                <c:pt idx="1">
                  <c:v>0.11894361997184151</c:v>
                </c:pt>
                <c:pt idx="2">
                  <c:v>0.10496189702159456</c:v>
                </c:pt>
                <c:pt idx="3">
                  <c:v>0.10829464420162835</c:v>
                </c:pt>
                <c:pt idx="4">
                  <c:v>0.14959908745461459</c:v>
                </c:pt>
                <c:pt idx="5">
                  <c:v>0.12332702573332899</c:v>
                </c:pt>
                <c:pt idx="6">
                  <c:v>0.11737777520398399</c:v>
                </c:pt>
                <c:pt idx="7">
                  <c:v>0.13218091855663971</c:v>
                </c:pt>
              </c:numCache>
            </c:numRef>
          </c:val>
          <c:extLst>
            <c:ext xmlns:c16="http://schemas.microsoft.com/office/drawing/2014/chart" uri="{C3380CC4-5D6E-409C-BE32-E72D297353CC}">
              <c16:uniqueId val="{00000005-C442-4E52-BCC4-27A454190689}"/>
            </c:ext>
          </c:extLst>
        </c:ser>
        <c:ser>
          <c:idx val="6"/>
          <c:order val="6"/>
          <c:tx>
            <c:strRef>
              <c:f>Hoja3!$B$77</c:f>
              <c:strCache>
                <c:ptCount val="1"/>
                <c:pt idx="0">
                  <c:v>COMPAÑÍA 7</c:v>
                </c:pt>
              </c:strCache>
            </c:strRef>
          </c:tx>
          <c:spPr>
            <a:solidFill>
              <a:schemeClr val="accent1">
                <a:lumMod val="60000"/>
              </a:schemeClr>
            </a:solidFill>
            <a:ln>
              <a:noFill/>
            </a:ln>
            <a:effectLst/>
          </c:spPr>
          <c:invertIfNegative val="0"/>
          <c:cat>
            <c:numRef>
              <c:f>Hoja3!$C$70:$J$70</c:f>
              <c:numCache>
                <c:formatCode>General</c:formatCode>
                <c:ptCount val="8"/>
                <c:pt idx="0">
                  <c:v>2016</c:v>
                </c:pt>
                <c:pt idx="1">
                  <c:v>2017</c:v>
                </c:pt>
                <c:pt idx="2">
                  <c:v>2018</c:v>
                </c:pt>
                <c:pt idx="3">
                  <c:v>2019</c:v>
                </c:pt>
                <c:pt idx="4">
                  <c:v>2020</c:v>
                </c:pt>
                <c:pt idx="5">
                  <c:v>2021</c:v>
                </c:pt>
                <c:pt idx="6">
                  <c:v>2022</c:v>
                </c:pt>
                <c:pt idx="7">
                  <c:v>2023</c:v>
                </c:pt>
              </c:numCache>
            </c:numRef>
          </c:cat>
          <c:val>
            <c:numRef>
              <c:f>Hoja3!$C$77:$J$77</c:f>
              <c:numCache>
                <c:formatCode>0%</c:formatCode>
                <c:ptCount val="8"/>
                <c:pt idx="0">
                  <c:v>4.5316383514207081E-2</c:v>
                </c:pt>
                <c:pt idx="1">
                  <c:v>4.1339909040911386E-2</c:v>
                </c:pt>
                <c:pt idx="2">
                  <c:v>2.7252899735992719E-2</c:v>
                </c:pt>
                <c:pt idx="3">
                  <c:v>2.9766072338697484E-2</c:v>
                </c:pt>
                <c:pt idx="4">
                  <c:v>2.4025618194621023E-2</c:v>
                </c:pt>
                <c:pt idx="5">
                  <c:v>1.9692011538158465E-2</c:v>
                </c:pt>
                <c:pt idx="6">
                  <c:v>1.438491868552109E-2</c:v>
                </c:pt>
                <c:pt idx="7">
                  <c:v>0</c:v>
                </c:pt>
              </c:numCache>
            </c:numRef>
          </c:val>
          <c:extLst>
            <c:ext xmlns:c16="http://schemas.microsoft.com/office/drawing/2014/chart" uri="{C3380CC4-5D6E-409C-BE32-E72D297353CC}">
              <c16:uniqueId val="{00000006-C442-4E52-BCC4-27A454190689}"/>
            </c:ext>
          </c:extLst>
        </c:ser>
        <c:ser>
          <c:idx val="7"/>
          <c:order val="7"/>
          <c:tx>
            <c:strRef>
              <c:f>Hoja3!$B$78</c:f>
              <c:strCache>
                <c:ptCount val="1"/>
                <c:pt idx="0">
                  <c:v>COMPAÑÍA 8</c:v>
                </c:pt>
              </c:strCache>
            </c:strRef>
          </c:tx>
          <c:spPr>
            <a:solidFill>
              <a:schemeClr val="accent2">
                <a:lumMod val="60000"/>
              </a:schemeClr>
            </a:solidFill>
            <a:ln>
              <a:noFill/>
            </a:ln>
            <a:effectLst/>
          </c:spPr>
          <c:invertIfNegative val="0"/>
          <c:cat>
            <c:numRef>
              <c:f>Hoja3!$C$70:$J$70</c:f>
              <c:numCache>
                <c:formatCode>General</c:formatCode>
                <c:ptCount val="8"/>
                <c:pt idx="0">
                  <c:v>2016</c:v>
                </c:pt>
                <c:pt idx="1">
                  <c:v>2017</c:v>
                </c:pt>
                <c:pt idx="2">
                  <c:v>2018</c:v>
                </c:pt>
                <c:pt idx="3">
                  <c:v>2019</c:v>
                </c:pt>
                <c:pt idx="4">
                  <c:v>2020</c:v>
                </c:pt>
                <c:pt idx="5">
                  <c:v>2021</c:v>
                </c:pt>
                <c:pt idx="6">
                  <c:v>2022</c:v>
                </c:pt>
                <c:pt idx="7">
                  <c:v>2023</c:v>
                </c:pt>
              </c:numCache>
            </c:numRef>
          </c:cat>
          <c:val>
            <c:numRef>
              <c:f>Hoja3!$C$78:$J$78</c:f>
              <c:numCache>
                <c:formatCode>0%</c:formatCode>
                <c:ptCount val="8"/>
                <c:pt idx="0">
                  <c:v>0</c:v>
                </c:pt>
                <c:pt idx="1">
                  <c:v>0</c:v>
                </c:pt>
                <c:pt idx="2">
                  <c:v>0</c:v>
                </c:pt>
                <c:pt idx="3">
                  <c:v>0</c:v>
                </c:pt>
                <c:pt idx="4">
                  <c:v>0</c:v>
                </c:pt>
                <c:pt idx="5">
                  <c:v>0</c:v>
                </c:pt>
                <c:pt idx="6">
                  <c:v>3.626757869044369E-2</c:v>
                </c:pt>
                <c:pt idx="7">
                  <c:v>4.0582536284578537E-2</c:v>
                </c:pt>
              </c:numCache>
            </c:numRef>
          </c:val>
          <c:extLst>
            <c:ext xmlns:c16="http://schemas.microsoft.com/office/drawing/2014/chart" uri="{C3380CC4-5D6E-409C-BE32-E72D297353CC}">
              <c16:uniqueId val="{00000007-C442-4E52-BCC4-27A454190689}"/>
            </c:ext>
          </c:extLst>
        </c:ser>
        <c:ser>
          <c:idx val="8"/>
          <c:order val="8"/>
          <c:tx>
            <c:strRef>
              <c:f>Hoja3!$B$79</c:f>
              <c:strCache>
                <c:ptCount val="1"/>
                <c:pt idx="0">
                  <c:v>COMPAÑÍA 9</c:v>
                </c:pt>
              </c:strCache>
            </c:strRef>
          </c:tx>
          <c:spPr>
            <a:solidFill>
              <a:schemeClr val="accent3">
                <a:lumMod val="60000"/>
              </a:schemeClr>
            </a:solidFill>
            <a:ln>
              <a:noFill/>
            </a:ln>
            <a:effectLst/>
          </c:spPr>
          <c:invertIfNegative val="0"/>
          <c:cat>
            <c:numRef>
              <c:f>Hoja3!$C$70:$J$70</c:f>
              <c:numCache>
                <c:formatCode>General</c:formatCode>
                <c:ptCount val="8"/>
                <c:pt idx="0">
                  <c:v>2016</c:v>
                </c:pt>
                <c:pt idx="1">
                  <c:v>2017</c:v>
                </c:pt>
                <c:pt idx="2">
                  <c:v>2018</c:v>
                </c:pt>
                <c:pt idx="3">
                  <c:v>2019</c:v>
                </c:pt>
                <c:pt idx="4">
                  <c:v>2020</c:v>
                </c:pt>
                <c:pt idx="5">
                  <c:v>2021</c:v>
                </c:pt>
                <c:pt idx="6">
                  <c:v>2022</c:v>
                </c:pt>
                <c:pt idx="7">
                  <c:v>2023</c:v>
                </c:pt>
              </c:numCache>
            </c:numRef>
          </c:cat>
          <c:val>
            <c:numRef>
              <c:f>Hoja3!$C$79:$J$79</c:f>
              <c:numCache>
                <c:formatCode>0%</c:formatCode>
                <c:ptCount val="8"/>
                <c:pt idx="0">
                  <c:v>0</c:v>
                </c:pt>
                <c:pt idx="1">
                  <c:v>3.5916662212829457E-2</c:v>
                </c:pt>
                <c:pt idx="2">
                  <c:v>3.6854434753732089E-2</c:v>
                </c:pt>
                <c:pt idx="3">
                  <c:v>4.0081190165922792E-2</c:v>
                </c:pt>
                <c:pt idx="4">
                  <c:v>4.8862615245493547E-2</c:v>
                </c:pt>
                <c:pt idx="5">
                  <c:v>4.7802790523185465E-2</c:v>
                </c:pt>
                <c:pt idx="6">
                  <c:v>5.5755627114005342E-2</c:v>
                </c:pt>
                <c:pt idx="7">
                  <c:v>8.1055983145201738E-2</c:v>
                </c:pt>
              </c:numCache>
            </c:numRef>
          </c:val>
          <c:extLst>
            <c:ext xmlns:c16="http://schemas.microsoft.com/office/drawing/2014/chart" uri="{C3380CC4-5D6E-409C-BE32-E72D297353CC}">
              <c16:uniqueId val="{00000008-C442-4E52-BCC4-27A454190689}"/>
            </c:ext>
          </c:extLst>
        </c:ser>
        <c:ser>
          <c:idx val="9"/>
          <c:order val="9"/>
          <c:tx>
            <c:strRef>
              <c:f>Hoja3!$B$80</c:f>
              <c:strCache>
                <c:ptCount val="1"/>
                <c:pt idx="0">
                  <c:v>COMPAÑÍA 10</c:v>
                </c:pt>
              </c:strCache>
            </c:strRef>
          </c:tx>
          <c:spPr>
            <a:solidFill>
              <a:schemeClr val="accent4">
                <a:lumMod val="60000"/>
              </a:schemeClr>
            </a:solidFill>
            <a:ln>
              <a:noFill/>
            </a:ln>
            <a:effectLst/>
          </c:spPr>
          <c:invertIfNegative val="0"/>
          <c:cat>
            <c:numRef>
              <c:f>Hoja3!$C$70:$J$70</c:f>
              <c:numCache>
                <c:formatCode>General</c:formatCode>
                <c:ptCount val="8"/>
                <c:pt idx="0">
                  <c:v>2016</c:v>
                </c:pt>
                <c:pt idx="1">
                  <c:v>2017</c:v>
                </c:pt>
                <c:pt idx="2">
                  <c:v>2018</c:v>
                </c:pt>
                <c:pt idx="3">
                  <c:v>2019</c:v>
                </c:pt>
                <c:pt idx="4">
                  <c:v>2020</c:v>
                </c:pt>
                <c:pt idx="5">
                  <c:v>2021</c:v>
                </c:pt>
                <c:pt idx="6">
                  <c:v>2022</c:v>
                </c:pt>
                <c:pt idx="7">
                  <c:v>2023</c:v>
                </c:pt>
              </c:numCache>
            </c:numRef>
          </c:cat>
          <c:val>
            <c:numRef>
              <c:f>Hoja3!$C$80:$J$80</c:f>
              <c:numCache>
                <c:formatCode>0%</c:formatCode>
                <c:ptCount val="8"/>
                <c:pt idx="0">
                  <c:v>8.4829679496976236E-3</c:v>
                </c:pt>
                <c:pt idx="1">
                  <c:v>1.4027870161352275E-2</c:v>
                </c:pt>
                <c:pt idx="2">
                  <c:v>1.6242359168115818E-2</c:v>
                </c:pt>
                <c:pt idx="3">
                  <c:v>2.3101067606631481E-2</c:v>
                </c:pt>
                <c:pt idx="4">
                  <c:v>2.7375701105122205E-2</c:v>
                </c:pt>
                <c:pt idx="5">
                  <c:v>2.6961376628649253E-2</c:v>
                </c:pt>
                <c:pt idx="6">
                  <c:v>2.7399354903473509E-2</c:v>
                </c:pt>
                <c:pt idx="7">
                  <c:v>2.9264298969618293E-2</c:v>
                </c:pt>
              </c:numCache>
            </c:numRef>
          </c:val>
          <c:extLst>
            <c:ext xmlns:c16="http://schemas.microsoft.com/office/drawing/2014/chart" uri="{C3380CC4-5D6E-409C-BE32-E72D297353CC}">
              <c16:uniqueId val="{00000009-C442-4E52-BCC4-27A454190689}"/>
            </c:ext>
          </c:extLst>
        </c:ser>
        <c:dLbls>
          <c:showLegendKey val="0"/>
          <c:showVal val="0"/>
          <c:showCatName val="0"/>
          <c:showSerName val="0"/>
          <c:showPercent val="0"/>
          <c:showBubbleSize val="0"/>
        </c:dLbls>
        <c:gapWidth val="219"/>
        <c:overlap val="-27"/>
        <c:axId val="837157984"/>
        <c:axId val="476110256"/>
      </c:barChart>
      <c:catAx>
        <c:axId val="8371579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C"/>
          </a:p>
        </c:txPr>
        <c:crossAx val="476110256"/>
        <c:crosses val="autoZero"/>
        <c:auto val="1"/>
        <c:lblAlgn val="ctr"/>
        <c:lblOffset val="100"/>
        <c:noMultiLvlLbl val="0"/>
      </c:catAx>
      <c:valAx>
        <c:axId val="47611025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C"/>
          </a:p>
        </c:txPr>
        <c:crossAx val="83715798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C"/>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C"/>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D32D716-0F2F-42A6-9C5F-2F77869C56A1}"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31FC00B4-3AB5-4845-883C-004D85A269F9}">
      <dgm:prSet phldrT="[Texto]"/>
      <dgm:spPr/>
      <dgm:t>
        <a:bodyPr/>
        <a:lstStyle/>
        <a:p>
          <a:r>
            <a:rPr lang="es-EC" dirty="0"/>
            <a:t>NIC 12</a:t>
          </a:r>
          <a:endParaRPr lang="en-US" dirty="0"/>
        </a:p>
      </dgm:t>
    </dgm:pt>
    <dgm:pt modelId="{1EF745F3-4F21-4E06-881B-B8469F8BB4AB}" type="parTrans" cxnId="{922F71B7-277E-4110-A30C-0EDE03F5A6B6}">
      <dgm:prSet/>
      <dgm:spPr/>
      <dgm:t>
        <a:bodyPr/>
        <a:lstStyle/>
        <a:p>
          <a:endParaRPr lang="en-US"/>
        </a:p>
      </dgm:t>
    </dgm:pt>
    <dgm:pt modelId="{1D628BE5-72FC-4EE1-8636-7F487FC9890C}" type="sibTrans" cxnId="{922F71B7-277E-4110-A30C-0EDE03F5A6B6}">
      <dgm:prSet/>
      <dgm:spPr/>
      <dgm:t>
        <a:bodyPr/>
        <a:lstStyle/>
        <a:p>
          <a:endParaRPr lang="en-US"/>
        </a:p>
      </dgm:t>
    </dgm:pt>
    <dgm:pt modelId="{23B38C64-9E33-4BA7-835C-82C3DF771FD3}">
      <dgm:prSet phldrT="[Texto]"/>
      <dgm:spPr/>
      <dgm:t>
        <a:bodyPr/>
        <a:lstStyle/>
        <a:p>
          <a:r>
            <a:rPr lang="es-EC" dirty="0"/>
            <a:t>Compañías. Grandes </a:t>
          </a:r>
          <a:endParaRPr lang="en-US" dirty="0"/>
        </a:p>
      </dgm:t>
    </dgm:pt>
    <dgm:pt modelId="{FA40D772-DCCC-4CEE-9CBA-30617B1D332E}" type="parTrans" cxnId="{9CE86550-4F5C-45F9-8196-DD7EB173D2C4}">
      <dgm:prSet/>
      <dgm:spPr/>
      <dgm:t>
        <a:bodyPr/>
        <a:lstStyle/>
        <a:p>
          <a:endParaRPr lang="en-US"/>
        </a:p>
      </dgm:t>
    </dgm:pt>
    <dgm:pt modelId="{7B2B48ED-F7F7-4EFC-A687-22CE349681DC}" type="sibTrans" cxnId="{9CE86550-4F5C-45F9-8196-DD7EB173D2C4}">
      <dgm:prSet/>
      <dgm:spPr/>
      <dgm:t>
        <a:bodyPr/>
        <a:lstStyle/>
        <a:p>
          <a:endParaRPr lang="en-US"/>
        </a:p>
      </dgm:t>
    </dgm:pt>
    <dgm:pt modelId="{C7FE60F0-1836-4B61-A3D7-85667037DE80}">
      <dgm:prSet phldrT="[Texto]"/>
      <dgm:spPr/>
      <dgm:t>
        <a:bodyPr/>
        <a:lstStyle/>
        <a:p>
          <a:r>
            <a:rPr lang="es-EC" dirty="0"/>
            <a:t>Corriente</a:t>
          </a:r>
        </a:p>
        <a:p>
          <a:r>
            <a:rPr lang="es-EC" dirty="0"/>
            <a:t>Diferidos</a:t>
          </a:r>
          <a:endParaRPr lang="en-US" dirty="0"/>
        </a:p>
      </dgm:t>
    </dgm:pt>
    <dgm:pt modelId="{C4D5C36C-641A-4FC2-8A25-B6825A38823A}" type="parTrans" cxnId="{5899421F-70CF-46FF-BCB5-D4A2697078C9}">
      <dgm:prSet/>
      <dgm:spPr/>
      <dgm:t>
        <a:bodyPr/>
        <a:lstStyle/>
        <a:p>
          <a:endParaRPr lang="en-US"/>
        </a:p>
      </dgm:t>
    </dgm:pt>
    <dgm:pt modelId="{26D286AC-47C2-499F-8490-17E851E9C548}" type="sibTrans" cxnId="{5899421F-70CF-46FF-BCB5-D4A2697078C9}">
      <dgm:prSet/>
      <dgm:spPr/>
      <dgm:t>
        <a:bodyPr/>
        <a:lstStyle/>
        <a:p>
          <a:endParaRPr lang="en-US"/>
        </a:p>
      </dgm:t>
    </dgm:pt>
    <dgm:pt modelId="{0CC7C737-29D7-45A3-8AFC-06B73DA85AA2}">
      <dgm:prSet phldrT="[Texto]"/>
      <dgm:spPr/>
      <dgm:t>
        <a:bodyPr/>
        <a:lstStyle/>
        <a:p>
          <a:r>
            <a:rPr lang="es-EC" dirty="0"/>
            <a:t>Sección 29 NIIF para PYMES</a:t>
          </a:r>
          <a:endParaRPr lang="en-US" dirty="0"/>
        </a:p>
      </dgm:t>
    </dgm:pt>
    <dgm:pt modelId="{BF74B351-A421-48A2-A1CE-178F9C4A1A22}" type="parTrans" cxnId="{8DBEC20D-4093-49F7-91D4-C4C446A87DB9}">
      <dgm:prSet/>
      <dgm:spPr/>
      <dgm:t>
        <a:bodyPr/>
        <a:lstStyle/>
        <a:p>
          <a:endParaRPr lang="en-US"/>
        </a:p>
      </dgm:t>
    </dgm:pt>
    <dgm:pt modelId="{0A378B55-ED12-40C9-9B01-0E15AFA8D3A8}" type="sibTrans" cxnId="{8DBEC20D-4093-49F7-91D4-C4C446A87DB9}">
      <dgm:prSet/>
      <dgm:spPr/>
      <dgm:t>
        <a:bodyPr/>
        <a:lstStyle/>
        <a:p>
          <a:endParaRPr lang="en-US"/>
        </a:p>
      </dgm:t>
    </dgm:pt>
    <dgm:pt modelId="{40620C41-5343-4954-B7BC-E4B04F01D22D}">
      <dgm:prSet phldrT="[Texto]"/>
      <dgm:spPr/>
      <dgm:t>
        <a:bodyPr/>
        <a:lstStyle/>
        <a:p>
          <a:r>
            <a:rPr lang="en-US" dirty="0"/>
            <a:t>PYMES</a:t>
          </a:r>
        </a:p>
      </dgm:t>
    </dgm:pt>
    <dgm:pt modelId="{9AEA7028-D087-42F1-AA03-BD168930A6C6}" type="parTrans" cxnId="{E48A9B2F-A422-4692-B13E-34F8B5311D86}">
      <dgm:prSet/>
      <dgm:spPr/>
      <dgm:t>
        <a:bodyPr/>
        <a:lstStyle/>
        <a:p>
          <a:endParaRPr lang="en-US"/>
        </a:p>
      </dgm:t>
    </dgm:pt>
    <dgm:pt modelId="{7A1AFDA3-C8E1-4B50-93BD-1688507D55AF}" type="sibTrans" cxnId="{E48A9B2F-A422-4692-B13E-34F8B5311D86}">
      <dgm:prSet/>
      <dgm:spPr/>
      <dgm:t>
        <a:bodyPr/>
        <a:lstStyle/>
        <a:p>
          <a:endParaRPr lang="en-US"/>
        </a:p>
      </dgm:t>
    </dgm:pt>
    <dgm:pt modelId="{139A9668-7970-48E1-814B-5A9D5BFB2A69}">
      <dgm:prSet phldrT="[Texto]"/>
      <dgm:spPr/>
      <dgm:t>
        <a:bodyPr/>
        <a:lstStyle/>
        <a:p>
          <a:r>
            <a:rPr lang="es-EC" dirty="0"/>
            <a:t>Corriente</a:t>
          </a:r>
        </a:p>
        <a:p>
          <a:r>
            <a:rPr lang="es-EC" dirty="0"/>
            <a:t>Diferidos</a:t>
          </a:r>
          <a:endParaRPr lang="en-US" dirty="0"/>
        </a:p>
      </dgm:t>
    </dgm:pt>
    <dgm:pt modelId="{659135A1-AA2D-4C49-A6F6-0EA896A7E79F}" type="parTrans" cxnId="{95B439B9-FF8E-43CC-A84E-6090159B6C9C}">
      <dgm:prSet/>
      <dgm:spPr/>
      <dgm:t>
        <a:bodyPr/>
        <a:lstStyle/>
        <a:p>
          <a:endParaRPr lang="en-US"/>
        </a:p>
      </dgm:t>
    </dgm:pt>
    <dgm:pt modelId="{4364268A-1191-4D60-AEDA-29F4DB89A29D}" type="sibTrans" cxnId="{95B439B9-FF8E-43CC-A84E-6090159B6C9C}">
      <dgm:prSet/>
      <dgm:spPr/>
      <dgm:t>
        <a:bodyPr/>
        <a:lstStyle/>
        <a:p>
          <a:endParaRPr lang="en-US"/>
        </a:p>
      </dgm:t>
    </dgm:pt>
    <dgm:pt modelId="{349EC892-FAB5-43C3-9143-A9A9CEE4A939}" type="pres">
      <dgm:prSet presAssocID="{DD32D716-0F2F-42A6-9C5F-2F77869C56A1}" presName="Name0" presStyleCnt="0">
        <dgm:presLayoutVars>
          <dgm:chPref val="3"/>
          <dgm:dir/>
          <dgm:animLvl val="lvl"/>
          <dgm:resizeHandles/>
        </dgm:presLayoutVars>
      </dgm:prSet>
      <dgm:spPr/>
    </dgm:pt>
    <dgm:pt modelId="{F5515D13-1FCB-41B7-91C4-F5777C313CA5}" type="pres">
      <dgm:prSet presAssocID="{31FC00B4-3AB5-4845-883C-004D85A269F9}" presName="horFlow" presStyleCnt="0"/>
      <dgm:spPr/>
    </dgm:pt>
    <dgm:pt modelId="{70FF65EF-E928-47C0-A699-CF264E777A69}" type="pres">
      <dgm:prSet presAssocID="{31FC00B4-3AB5-4845-883C-004D85A269F9}" presName="bigChev" presStyleLbl="node1" presStyleIdx="0" presStyleCnt="2"/>
      <dgm:spPr/>
    </dgm:pt>
    <dgm:pt modelId="{DC1757FA-4235-452A-86B3-FFB5A827DC9A}" type="pres">
      <dgm:prSet presAssocID="{FA40D772-DCCC-4CEE-9CBA-30617B1D332E}" presName="parTrans" presStyleCnt="0"/>
      <dgm:spPr/>
    </dgm:pt>
    <dgm:pt modelId="{2C9DD082-7D86-47DC-98CC-BBD00CE0E533}" type="pres">
      <dgm:prSet presAssocID="{23B38C64-9E33-4BA7-835C-82C3DF771FD3}" presName="node" presStyleLbl="alignAccFollowNode1" presStyleIdx="0" presStyleCnt="4">
        <dgm:presLayoutVars>
          <dgm:bulletEnabled val="1"/>
        </dgm:presLayoutVars>
      </dgm:prSet>
      <dgm:spPr/>
    </dgm:pt>
    <dgm:pt modelId="{39F026E6-0FEE-473E-BAAB-91330B1868C5}" type="pres">
      <dgm:prSet presAssocID="{7B2B48ED-F7F7-4EFC-A687-22CE349681DC}" presName="sibTrans" presStyleCnt="0"/>
      <dgm:spPr/>
    </dgm:pt>
    <dgm:pt modelId="{0069FF94-8728-4F28-883A-935BE28C247E}" type="pres">
      <dgm:prSet presAssocID="{C7FE60F0-1836-4B61-A3D7-85667037DE80}" presName="node" presStyleLbl="alignAccFollowNode1" presStyleIdx="1" presStyleCnt="4">
        <dgm:presLayoutVars>
          <dgm:bulletEnabled val="1"/>
        </dgm:presLayoutVars>
      </dgm:prSet>
      <dgm:spPr/>
    </dgm:pt>
    <dgm:pt modelId="{A05D10A2-4E9E-4A0E-B1CC-9FB346377CF2}" type="pres">
      <dgm:prSet presAssocID="{31FC00B4-3AB5-4845-883C-004D85A269F9}" presName="vSp" presStyleCnt="0"/>
      <dgm:spPr/>
    </dgm:pt>
    <dgm:pt modelId="{9583407C-9963-4D57-8471-6F3B81F9771E}" type="pres">
      <dgm:prSet presAssocID="{0CC7C737-29D7-45A3-8AFC-06B73DA85AA2}" presName="horFlow" presStyleCnt="0"/>
      <dgm:spPr/>
    </dgm:pt>
    <dgm:pt modelId="{887B7D89-4988-4FB8-835B-50258717709D}" type="pres">
      <dgm:prSet presAssocID="{0CC7C737-29D7-45A3-8AFC-06B73DA85AA2}" presName="bigChev" presStyleLbl="node1" presStyleIdx="1" presStyleCnt="2"/>
      <dgm:spPr/>
    </dgm:pt>
    <dgm:pt modelId="{686E7291-7B3F-4300-993C-21080ADE050A}" type="pres">
      <dgm:prSet presAssocID="{9AEA7028-D087-42F1-AA03-BD168930A6C6}" presName="parTrans" presStyleCnt="0"/>
      <dgm:spPr/>
    </dgm:pt>
    <dgm:pt modelId="{5A8C20CB-B7AF-418F-A97E-7F3E9EA34C01}" type="pres">
      <dgm:prSet presAssocID="{40620C41-5343-4954-B7BC-E4B04F01D22D}" presName="node" presStyleLbl="alignAccFollowNode1" presStyleIdx="2" presStyleCnt="4">
        <dgm:presLayoutVars>
          <dgm:bulletEnabled val="1"/>
        </dgm:presLayoutVars>
      </dgm:prSet>
      <dgm:spPr/>
    </dgm:pt>
    <dgm:pt modelId="{C0FAFCD6-22B4-4BCF-A7E3-EFC9669D3DF2}" type="pres">
      <dgm:prSet presAssocID="{7A1AFDA3-C8E1-4B50-93BD-1688507D55AF}" presName="sibTrans" presStyleCnt="0"/>
      <dgm:spPr/>
    </dgm:pt>
    <dgm:pt modelId="{F274D739-9F6D-4C3B-ACF8-39A692418FB6}" type="pres">
      <dgm:prSet presAssocID="{139A9668-7970-48E1-814B-5A9D5BFB2A69}" presName="node" presStyleLbl="alignAccFollowNode1" presStyleIdx="3" presStyleCnt="4">
        <dgm:presLayoutVars>
          <dgm:bulletEnabled val="1"/>
        </dgm:presLayoutVars>
      </dgm:prSet>
      <dgm:spPr/>
    </dgm:pt>
  </dgm:ptLst>
  <dgm:cxnLst>
    <dgm:cxn modelId="{8DBEC20D-4093-49F7-91D4-C4C446A87DB9}" srcId="{DD32D716-0F2F-42A6-9C5F-2F77869C56A1}" destId="{0CC7C737-29D7-45A3-8AFC-06B73DA85AA2}" srcOrd="1" destOrd="0" parTransId="{BF74B351-A421-48A2-A1CE-178F9C4A1A22}" sibTransId="{0A378B55-ED12-40C9-9B01-0E15AFA8D3A8}"/>
    <dgm:cxn modelId="{5899421F-70CF-46FF-BCB5-D4A2697078C9}" srcId="{31FC00B4-3AB5-4845-883C-004D85A269F9}" destId="{C7FE60F0-1836-4B61-A3D7-85667037DE80}" srcOrd="1" destOrd="0" parTransId="{C4D5C36C-641A-4FC2-8A25-B6825A38823A}" sibTransId="{26D286AC-47C2-499F-8490-17E851E9C548}"/>
    <dgm:cxn modelId="{E48A9B2F-A422-4692-B13E-34F8B5311D86}" srcId="{0CC7C737-29D7-45A3-8AFC-06B73DA85AA2}" destId="{40620C41-5343-4954-B7BC-E4B04F01D22D}" srcOrd="0" destOrd="0" parTransId="{9AEA7028-D087-42F1-AA03-BD168930A6C6}" sibTransId="{7A1AFDA3-C8E1-4B50-93BD-1688507D55AF}"/>
    <dgm:cxn modelId="{AA9BDA64-A5C6-4998-85FD-204E6AB1F133}" type="presOf" srcId="{139A9668-7970-48E1-814B-5A9D5BFB2A69}" destId="{F274D739-9F6D-4C3B-ACF8-39A692418FB6}" srcOrd="0" destOrd="0" presId="urn:microsoft.com/office/officeart/2005/8/layout/lProcess3"/>
    <dgm:cxn modelId="{B6D6884E-BB31-4962-99CC-9A7827E21EB2}" type="presOf" srcId="{0CC7C737-29D7-45A3-8AFC-06B73DA85AA2}" destId="{887B7D89-4988-4FB8-835B-50258717709D}" srcOrd="0" destOrd="0" presId="urn:microsoft.com/office/officeart/2005/8/layout/lProcess3"/>
    <dgm:cxn modelId="{9CE86550-4F5C-45F9-8196-DD7EB173D2C4}" srcId="{31FC00B4-3AB5-4845-883C-004D85A269F9}" destId="{23B38C64-9E33-4BA7-835C-82C3DF771FD3}" srcOrd="0" destOrd="0" parTransId="{FA40D772-DCCC-4CEE-9CBA-30617B1D332E}" sibTransId="{7B2B48ED-F7F7-4EFC-A687-22CE349681DC}"/>
    <dgm:cxn modelId="{DD8AA29F-0B06-413D-ADE7-5895334C9F7B}" type="presOf" srcId="{DD32D716-0F2F-42A6-9C5F-2F77869C56A1}" destId="{349EC892-FAB5-43C3-9143-A9A9CEE4A939}" srcOrd="0" destOrd="0" presId="urn:microsoft.com/office/officeart/2005/8/layout/lProcess3"/>
    <dgm:cxn modelId="{922F71B7-277E-4110-A30C-0EDE03F5A6B6}" srcId="{DD32D716-0F2F-42A6-9C5F-2F77869C56A1}" destId="{31FC00B4-3AB5-4845-883C-004D85A269F9}" srcOrd="0" destOrd="0" parTransId="{1EF745F3-4F21-4E06-881B-B8469F8BB4AB}" sibTransId="{1D628BE5-72FC-4EE1-8636-7F487FC9890C}"/>
    <dgm:cxn modelId="{95B439B9-FF8E-43CC-A84E-6090159B6C9C}" srcId="{0CC7C737-29D7-45A3-8AFC-06B73DA85AA2}" destId="{139A9668-7970-48E1-814B-5A9D5BFB2A69}" srcOrd="1" destOrd="0" parTransId="{659135A1-AA2D-4C49-A6F6-0EA896A7E79F}" sibTransId="{4364268A-1191-4D60-AEDA-29F4DB89A29D}"/>
    <dgm:cxn modelId="{178849C0-D3E4-44E5-A51E-FB433BB85BD4}" type="presOf" srcId="{C7FE60F0-1836-4B61-A3D7-85667037DE80}" destId="{0069FF94-8728-4F28-883A-935BE28C247E}" srcOrd="0" destOrd="0" presId="urn:microsoft.com/office/officeart/2005/8/layout/lProcess3"/>
    <dgm:cxn modelId="{203169E1-60CF-421E-AB1F-D8BBC416AE7C}" type="presOf" srcId="{31FC00B4-3AB5-4845-883C-004D85A269F9}" destId="{70FF65EF-E928-47C0-A699-CF264E777A69}" srcOrd="0" destOrd="0" presId="urn:microsoft.com/office/officeart/2005/8/layout/lProcess3"/>
    <dgm:cxn modelId="{C1D855EF-DB1E-4715-B16E-2EDBA81FC611}" type="presOf" srcId="{23B38C64-9E33-4BA7-835C-82C3DF771FD3}" destId="{2C9DD082-7D86-47DC-98CC-BBD00CE0E533}" srcOrd="0" destOrd="0" presId="urn:microsoft.com/office/officeart/2005/8/layout/lProcess3"/>
    <dgm:cxn modelId="{D06585F5-0F36-4702-8F45-9ABD55A768AF}" type="presOf" srcId="{40620C41-5343-4954-B7BC-E4B04F01D22D}" destId="{5A8C20CB-B7AF-418F-A97E-7F3E9EA34C01}" srcOrd="0" destOrd="0" presId="urn:microsoft.com/office/officeart/2005/8/layout/lProcess3"/>
    <dgm:cxn modelId="{130C3D3B-1B4F-434E-8D95-1279CAD9044A}" type="presParOf" srcId="{349EC892-FAB5-43C3-9143-A9A9CEE4A939}" destId="{F5515D13-1FCB-41B7-91C4-F5777C313CA5}" srcOrd="0" destOrd="0" presId="urn:microsoft.com/office/officeart/2005/8/layout/lProcess3"/>
    <dgm:cxn modelId="{AD9C040E-5138-4D38-8E2E-7F6F65007DEC}" type="presParOf" srcId="{F5515D13-1FCB-41B7-91C4-F5777C313CA5}" destId="{70FF65EF-E928-47C0-A699-CF264E777A69}" srcOrd="0" destOrd="0" presId="urn:microsoft.com/office/officeart/2005/8/layout/lProcess3"/>
    <dgm:cxn modelId="{A0118153-EA71-4631-8A26-7D041C704B86}" type="presParOf" srcId="{F5515D13-1FCB-41B7-91C4-F5777C313CA5}" destId="{DC1757FA-4235-452A-86B3-FFB5A827DC9A}" srcOrd="1" destOrd="0" presId="urn:microsoft.com/office/officeart/2005/8/layout/lProcess3"/>
    <dgm:cxn modelId="{875406C6-6F62-42D9-98A6-70E4870665C1}" type="presParOf" srcId="{F5515D13-1FCB-41B7-91C4-F5777C313CA5}" destId="{2C9DD082-7D86-47DC-98CC-BBD00CE0E533}" srcOrd="2" destOrd="0" presId="urn:microsoft.com/office/officeart/2005/8/layout/lProcess3"/>
    <dgm:cxn modelId="{D9CDCE12-E7FD-4371-9351-12A7E85B451A}" type="presParOf" srcId="{F5515D13-1FCB-41B7-91C4-F5777C313CA5}" destId="{39F026E6-0FEE-473E-BAAB-91330B1868C5}" srcOrd="3" destOrd="0" presId="urn:microsoft.com/office/officeart/2005/8/layout/lProcess3"/>
    <dgm:cxn modelId="{08F81824-DB73-4A2B-9105-403E82F252D0}" type="presParOf" srcId="{F5515D13-1FCB-41B7-91C4-F5777C313CA5}" destId="{0069FF94-8728-4F28-883A-935BE28C247E}" srcOrd="4" destOrd="0" presId="urn:microsoft.com/office/officeart/2005/8/layout/lProcess3"/>
    <dgm:cxn modelId="{B0A35089-A548-4CB0-AA5B-B8308670BC12}" type="presParOf" srcId="{349EC892-FAB5-43C3-9143-A9A9CEE4A939}" destId="{A05D10A2-4E9E-4A0E-B1CC-9FB346377CF2}" srcOrd="1" destOrd="0" presId="urn:microsoft.com/office/officeart/2005/8/layout/lProcess3"/>
    <dgm:cxn modelId="{5971F396-0463-4C95-A05D-93119BF7CF41}" type="presParOf" srcId="{349EC892-FAB5-43C3-9143-A9A9CEE4A939}" destId="{9583407C-9963-4D57-8471-6F3B81F9771E}" srcOrd="2" destOrd="0" presId="urn:microsoft.com/office/officeart/2005/8/layout/lProcess3"/>
    <dgm:cxn modelId="{45891703-1333-48F4-A29F-E2177D1C026C}" type="presParOf" srcId="{9583407C-9963-4D57-8471-6F3B81F9771E}" destId="{887B7D89-4988-4FB8-835B-50258717709D}" srcOrd="0" destOrd="0" presId="urn:microsoft.com/office/officeart/2005/8/layout/lProcess3"/>
    <dgm:cxn modelId="{4213B01B-0809-4CE9-A965-F3F7A5FCBF3D}" type="presParOf" srcId="{9583407C-9963-4D57-8471-6F3B81F9771E}" destId="{686E7291-7B3F-4300-993C-21080ADE050A}" srcOrd="1" destOrd="0" presId="urn:microsoft.com/office/officeart/2005/8/layout/lProcess3"/>
    <dgm:cxn modelId="{2A937CFF-7AE8-4B7D-8E3C-368B7076DE33}" type="presParOf" srcId="{9583407C-9963-4D57-8471-6F3B81F9771E}" destId="{5A8C20CB-B7AF-418F-A97E-7F3E9EA34C01}" srcOrd="2" destOrd="0" presId="urn:microsoft.com/office/officeart/2005/8/layout/lProcess3"/>
    <dgm:cxn modelId="{5068B0F7-0A4D-4AF5-9B66-DF1A9BF0C5B5}" type="presParOf" srcId="{9583407C-9963-4D57-8471-6F3B81F9771E}" destId="{C0FAFCD6-22B4-4BCF-A7E3-EFC9669D3DF2}" srcOrd="3" destOrd="0" presId="urn:microsoft.com/office/officeart/2005/8/layout/lProcess3"/>
    <dgm:cxn modelId="{BCDCCD5A-07DA-452F-B14E-D0DBAD9C5D7A}" type="presParOf" srcId="{9583407C-9963-4D57-8471-6F3B81F9771E}" destId="{F274D739-9F6D-4C3B-ACF8-39A692418FB6}" srcOrd="4"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07178DD-DFCC-476C-BCE4-9E4292B19157}" type="doc">
      <dgm:prSet loTypeId="urn:microsoft.com/office/officeart/2009/3/layout/StepUpProcess" loCatId="process" qsTypeId="urn:microsoft.com/office/officeart/2005/8/quickstyle/simple1" qsCatId="simple" csTypeId="urn:microsoft.com/office/officeart/2005/8/colors/accent1_2" csCatId="accent1" phldr="1"/>
      <dgm:spPr/>
    </dgm:pt>
    <dgm:pt modelId="{C2B2CEB9-6C29-4B61-88B5-0F5784A36558}">
      <dgm:prSet phldrT="[Texto]"/>
      <dgm:spPr/>
      <dgm:t>
        <a:bodyPr/>
        <a:lstStyle/>
        <a:p>
          <a:pPr algn="just"/>
          <a:r>
            <a:rPr lang="es-EC" dirty="0"/>
            <a:t>Las NIIF se han aplicado a nivel mundial con el fin de que exista un lenguaje contable unificado y que los estados financieros sean comparables para la toma de decisiones. En el Ecuador ha sido obligatoria su aplicación desde el año 2010 por grupos de compañías hasta el año 2012.</a:t>
          </a:r>
        </a:p>
      </dgm:t>
    </dgm:pt>
    <dgm:pt modelId="{6CC0B6D2-90D2-4EC4-A7D6-0534EF6AD6AC}" type="parTrans" cxnId="{9E978C1C-9123-48A6-BC45-8BB32038B173}">
      <dgm:prSet/>
      <dgm:spPr/>
      <dgm:t>
        <a:bodyPr/>
        <a:lstStyle/>
        <a:p>
          <a:endParaRPr lang="es-EC"/>
        </a:p>
      </dgm:t>
    </dgm:pt>
    <dgm:pt modelId="{F9C300E8-0D93-40B5-B0F1-786E0F8D833A}" type="sibTrans" cxnId="{9E978C1C-9123-48A6-BC45-8BB32038B173}">
      <dgm:prSet/>
      <dgm:spPr/>
      <dgm:t>
        <a:bodyPr/>
        <a:lstStyle/>
        <a:p>
          <a:endParaRPr lang="es-EC"/>
        </a:p>
      </dgm:t>
    </dgm:pt>
    <dgm:pt modelId="{35445C73-1E62-446E-ACF3-387E5757D0B7}">
      <dgm:prSet/>
      <dgm:spPr/>
      <dgm:t>
        <a:bodyPr/>
        <a:lstStyle/>
        <a:p>
          <a:r>
            <a:rPr lang="es-EC" dirty="0"/>
            <a:t>La aplicación de las NIIF obliga a que, los estados financieros muestren  información fiel  y a transparentar los saldos de las cuentas contables, entre éstas, aquellas que se derivan de las diferencias entre la base contable y la base fiscal para el pago de impuestos sobre las ganancias. </a:t>
          </a:r>
        </a:p>
      </dgm:t>
    </dgm:pt>
    <dgm:pt modelId="{2ADFAA16-FC76-42F6-BB4E-7AE5DA139261}" type="parTrans" cxnId="{DABF8CF6-B7FB-49F9-9BA8-9E8AA52943A1}">
      <dgm:prSet/>
      <dgm:spPr/>
      <dgm:t>
        <a:bodyPr/>
        <a:lstStyle/>
        <a:p>
          <a:endParaRPr lang="es-EC"/>
        </a:p>
      </dgm:t>
    </dgm:pt>
    <dgm:pt modelId="{1BE1D3D9-2B1C-40C1-A69E-A6B0827B80CE}" type="sibTrans" cxnId="{DABF8CF6-B7FB-49F9-9BA8-9E8AA52943A1}">
      <dgm:prSet/>
      <dgm:spPr/>
      <dgm:t>
        <a:bodyPr/>
        <a:lstStyle/>
        <a:p>
          <a:endParaRPr lang="es-EC"/>
        </a:p>
      </dgm:t>
    </dgm:pt>
    <dgm:pt modelId="{7A820BB1-4D91-4199-AB59-50479AD4D2D9}">
      <dgm:prSet/>
      <dgm:spPr/>
      <dgm:t>
        <a:bodyPr/>
        <a:lstStyle/>
        <a:p>
          <a:r>
            <a:rPr lang="es-EC" dirty="0"/>
            <a:t>Las compañías que, en base a la comparación entre la base contable y la base fiscal de un período, generen diferencias temporarias, que dan lugar ya sea a un activo por impuestos diferidos o pasivo por impuestos diferidos, deben revelar en Notas a los estados financieros las cuentas que dieron lugar a estos saldos.</a:t>
          </a:r>
        </a:p>
        <a:p>
          <a:endParaRPr lang="es-EC" dirty="0"/>
        </a:p>
      </dgm:t>
    </dgm:pt>
    <dgm:pt modelId="{E211063F-EE91-4788-89D8-51F9297C0BB9}" type="parTrans" cxnId="{BDAC80AE-CF8C-47A4-8CD6-8550DC0A7F77}">
      <dgm:prSet/>
      <dgm:spPr/>
      <dgm:t>
        <a:bodyPr/>
        <a:lstStyle/>
        <a:p>
          <a:endParaRPr lang="es-EC"/>
        </a:p>
      </dgm:t>
    </dgm:pt>
    <dgm:pt modelId="{CBF41D80-6931-4A6E-BC07-66550C4A48C8}" type="sibTrans" cxnId="{BDAC80AE-CF8C-47A4-8CD6-8550DC0A7F77}">
      <dgm:prSet/>
      <dgm:spPr/>
      <dgm:t>
        <a:bodyPr/>
        <a:lstStyle/>
        <a:p>
          <a:endParaRPr lang="es-EC"/>
        </a:p>
      </dgm:t>
    </dgm:pt>
    <dgm:pt modelId="{2CAA6F73-3438-4002-9C9A-876D166D1B56}" type="pres">
      <dgm:prSet presAssocID="{407178DD-DFCC-476C-BCE4-9E4292B19157}" presName="rootnode" presStyleCnt="0">
        <dgm:presLayoutVars>
          <dgm:chMax/>
          <dgm:chPref/>
          <dgm:dir/>
          <dgm:animLvl val="lvl"/>
        </dgm:presLayoutVars>
      </dgm:prSet>
      <dgm:spPr/>
    </dgm:pt>
    <dgm:pt modelId="{9C2B11CA-4A43-4A2A-BDF4-EC02641F216D}" type="pres">
      <dgm:prSet presAssocID="{C2B2CEB9-6C29-4B61-88B5-0F5784A36558}" presName="composite" presStyleCnt="0"/>
      <dgm:spPr/>
    </dgm:pt>
    <dgm:pt modelId="{5C0AACB4-9D7C-4538-9773-8C913E3CA223}" type="pres">
      <dgm:prSet presAssocID="{C2B2CEB9-6C29-4B61-88B5-0F5784A36558}" presName="LShape" presStyleLbl="alignNode1" presStyleIdx="0" presStyleCnt="5"/>
      <dgm:spPr/>
    </dgm:pt>
    <dgm:pt modelId="{4B517BD8-032D-45E3-B120-E22B1739D85B}" type="pres">
      <dgm:prSet presAssocID="{C2B2CEB9-6C29-4B61-88B5-0F5784A36558}" presName="ParentText" presStyleLbl="revTx" presStyleIdx="0" presStyleCnt="3">
        <dgm:presLayoutVars>
          <dgm:chMax val="0"/>
          <dgm:chPref val="0"/>
          <dgm:bulletEnabled val="1"/>
        </dgm:presLayoutVars>
      </dgm:prSet>
      <dgm:spPr/>
    </dgm:pt>
    <dgm:pt modelId="{802801D0-3E1F-4B39-B27A-D58F11ADD464}" type="pres">
      <dgm:prSet presAssocID="{C2B2CEB9-6C29-4B61-88B5-0F5784A36558}" presName="Triangle" presStyleLbl="alignNode1" presStyleIdx="1" presStyleCnt="5"/>
      <dgm:spPr/>
    </dgm:pt>
    <dgm:pt modelId="{1B410658-2FB5-49DC-93BE-B69A4C77D7E3}" type="pres">
      <dgm:prSet presAssocID="{F9C300E8-0D93-40B5-B0F1-786E0F8D833A}" presName="sibTrans" presStyleCnt="0"/>
      <dgm:spPr/>
    </dgm:pt>
    <dgm:pt modelId="{4D2C5076-A714-4A3A-B117-44556D079248}" type="pres">
      <dgm:prSet presAssocID="{F9C300E8-0D93-40B5-B0F1-786E0F8D833A}" presName="space" presStyleCnt="0"/>
      <dgm:spPr/>
    </dgm:pt>
    <dgm:pt modelId="{D3C5F40F-91C2-4996-A6D9-64E6D8B4938B}" type="pres">
      <dgm:prSet presAssocID="{35445C73-1E62-446E-ACF3-387E5757D0B7}" presName="composite" presStyleCnt="0"/>
      <dgm:spPr/>
    </dgm:pt>
    <dgm:pt modelId="{3B28E37C-EFD6-431C-959F-5D5141142662}" type="pres">
      <dgm:prSet presAssocID="{35445C73-1E62-446E-ACF3-387E5757D0B7}" presName="LShape" presStyleLbl="alignNode1" presStyleIdx="2" presStyleCnt="5"/>
      <dgm:spPr/>
    </dgm:pt>
    <dgm:pt modelId="{DD62D735-FE6F-4B34-B2DF-AB6CC7E34847}" type="pres">
      <dgm:prSet presAssocID="{35445C73-1E62-446E-ACF3-387E5757D0B7}" presName="ParentText" presStyleLbl="revTx" presStyleIdx="1" presStyleCnt="3">
        <dgm:presLayoutVars>
          <dgm:chMax val="0"/>
          <dgm:chPref val="0"/>
          <dgm:bulletEnabled val="1"/>
        </dgm:presLayoutVars>
      </dgm:prSet>
      <dgm:spPr/>
    </dgm:pt>
    <dgm:pt modelId="{793DB2CF-2BD9-479E-AB53-90A3B517A66F}" type="pres">
      <dgm:prSet presAssocID="{35445C73-1E62-446E-ACF3-387E5757D0B7}" presName="Triangle" presStyleLbl="alignNode1" presStyleIdx="3" presStyleCnt="5"/>
      <dgm:spPr/>
    </dgm:pt>
    <dgm:pt modelId="{EDC5F396-006D-407B-AEFC-35F5A898D960}" type="pres">
      <dgm:prSet presAssocID="{1BE1D3D9-2B1C-40C1-A69E-A6B0827B80CE}" presName="sibTrans" presStyleCnt="0"/>
      <dgm:spPr/>
    </dgm:pt>
    <dgm:pt modelId="{B181DAB7-DC00-4EA2-A956-E63738264137}" type="pres">
      <dgm:prSet presAssocID="{1BE1D3D9-2B1C-40C1-A69E-A6B0827B80CE}" presName="space" presStyleCnt="0"/>
      <dgm:spPr/>
    </dgm:pt>
    <dgm:pt modelId="{6FAD6A5A-CC9D-430F-B560-A101D8AA500F}" type="pres">
      <dgm:prSet presAssocID="{7A820BB1-4D91-4199-AB59-50479AD4D2D9}" presName="composite" presStyleCnt="0"/>
      <dgm:spPr/>
    </dgm:pt>
    <dgm:pt modelId="{25A82FAE-DE96-4077-A480-7F1825C3DF56}" type="pres">
      <dgm:prSet presAssocID="{7A820BB1-4D91-4199-AB59-50479AD4D2D9}" presName="LShape" presStyleLbl="alignNode1" presStyleIdx="4" presStyleCnt="5"/>
      <dgm:spPr/>
    </dgm:pt>
    <dgm:pt modelId="{980D4E86-F10D-4752-BB76-620E56DA9594}" type="pres">
      <dgm:prSet presAssocID="{7A820BB1-4D91-4199-AB59-50479AD4D2D9}" presName="ParentText" presStyleLbl="revTx" presStyleIdx="2" presStyleCnt="3">
        <dgm:presLayoutVars>
          <dgm:chMax val="0"/>
          <dgm:chPref val="0"/>
          <dgm:bulletEnabled val="1"/>
        </dgm:presLayoutVars>
      </dgm:prSet>
      <dgm:spPr/>
    </dgm:pt>
  </dgm:ptLst>
  <dgm:cxnLst>
    <dgm:cxn modelId="{9E978C1C-9123-48A6-BC45-8BB32038B173}" srcId="{407178DD-DFCC-476C-BCE4-9E4292B19157}" destId="{C2B2CEB9-6C29-4B61-88B5-0F5784A36558}" srcOrd="0" destOrd="0" parTransId="{6CC0B6D2-90D2-4EC4-A7D6-0534EF6AD6AC}" sibTransId="{F9C300E8-0D93-40B5-B0F1-786E0F8D833A}"/>
    <dgm:cxn modelId="{1279CB66-E959-495A-819A-35A4603D84B2}" type="presOf" srcId="{35445C73-1E62-446E-ACF3-387E5757D0B7}" destId="{DD62D735-FE6F-4B34-B2DF-AB6CC7E34847}" srcOrd="0" destOrd="0" presId="urn:microsoft.com/office/officeart/2009/3/layout/StepUpProcess"/>
    <dgm:cxn modelId="{212EB468-B465-4AFC-AE79-CF833A841677}" type="presOf" srcId="{C2B2CEB9-6C29-4B61-88B5-0F5784A36558}" destId="{4B517BD8-032D-45E3-B120-E22B1739D85B}" srcOrd="0" destOrd="0" presId="urn:microsoft.com/office/officeart/2009/3/layout/StepUpProcess"/>
    <dgm:cxn modelId="{BDAC80AE-CF8C-47A4-8CD6-8550DC0A7F77}" srcId="{407178DD-DFCC-476C-BCE4-9E4292B19157}" destId="{7A820BB1-4D91-4199-AB59-50479AD4D2D9}" srcOrd="2" destOrd="0" parTransId="{E211063F-EE91-4788-89D8-51F9297C0BB9}" sibTransId="{CBF41D80-6931-4A6E-BC07-66550C4A48C8}"/>
    <dgm:cxn modelId="{4C543FBD-3D5D-4CF4-969C-F6AA556D9DDA}" type="presOf" srcId="{407178DD-DFCC-476C-BCE4-9E4292B19157}" destId="{2CAA6F73-3438-4002-9C9A-876D166D1B56}" srcOrd="0" destOrd="0" presId="urn:microsoft.com/office/officeart/2009/3/layout/StepUpProcess"/>
    <dgm:cxn modelId="{B94755C2-8A4E-4D7E-B3A7-05035D112C4A}" type="presOf" srcId="{7A820BB1-4D91-4199-AB59-50479AD4D2D9}" destId="{980D4E86-F10D-4752-BB76-620E56DA9594}" srcOrd="0" destOrd="0" presId="urn:microsoft.com/office/officeart/2009/3/layout/StepUpProcess"/>
    <dgm:cxn modelId="{DABF8CF6-B7FB-49F9-9BA8-9E8AA52943A1}" srcId="{407178DD-DFCC-476C-BCE4-9E4292B19157}" destId="{35445C73-1E62-446E-ACF3-387E5757D0B7}" srcOrd="1" destOrd="0" parTransId="{2ADFAA16-FC76-42F6-BB4E-7AE5DA139261}" sibTransId="{1BE1D3D9-2B1C-40C1-A69E-A6B0827B80CE}"/>
    <dgm:cxn modelId="{E1A3CAF7-C912-4DCE-9ED0-E4B67967875C}" type="presParOf" srcId="{2CAA6F73-3438-4002-9C9A-876D166D1B56}" destId="{9C2B11CA-4A43-4A2A-BDF4-EC02641F216D}" srcOrd="0" destOrd="0" presId="urn:microsoft.com/office/officeart/2009/3/layout/StepUpProcess"/>
    <dgm:cxn modelId="{9642F32B-8519-4C36-9CBC-DD7DE38C9E47}" type="presParOf" srcId="{9C2B11CA-4A43-4A2A-BDF4-EC02641F216D}" destId="{5C0AACB4-9D7C-4538-9773-8C913E3CA223}" srcOrd="0" destOrd="0" presId="urn:microsoft.com/office/officeart/2009/3/layout/StepUpProcess"/>
    <dgm:cxn modelId="{4C642DD8-A5B1-42D3-B28E-F65C2BCBE52F}" type="presParOf" srcId="{9C2B11CA-4A43-4A2A-BDF4-EC02641F216D}" destId="{4B517BD8-032D-45E3-B120-E22B1739D85B}" srcOrd="1" destOrd="0" presId="urn:microsoft.com/office/officeart/2009/3/layout/StepUpProcess"/>
    <dgm:cxn modelId="{889E8006-0202-4366-A1ED-A078530B1295}" type="presParOf" srcId="{9C2B11CA-4A43-4A2A-BDF4-EC02641F216D}" destId="{802801D0-3E1F-4B39-B27A-D58F11ADD464}" srcOrd="2" destOrd="0" presId="urn:microsoft.com/office/officeart/2009/3/layout/StepUpProcess"/>
    <dgm:cxn modelId="{3D80E6DB-E873-4FFC-90B5-BA0FAC22A03E}" type="presParOf" srcId="{2CAA6F73-3438-4002-9C9A-876D166D1B56}" destId="{1B410658-2FB5-49DC-93BE-B69A4C77D7E3}" srcOrd="1" destOrd="0" presId="urn:microsoft.com/office/officeart/2009/3/layout/StepUpProcess"/>
    <dgm:cxn modelId="{184A1702-5222-4C15-BA2B-BE272FCCAF23}" type="presParOf" srcId="{1B410658-2FB5-49DC-93BE-B69A4C77D7E3}" destId="{4D2C5076-A714-4A3A-B117-44556D079248}" srcOrd="0" destOrd="0" presId="urn:microsoft.com/office/officeart/2009/3/layout/StepUpProcess"/>
    <dgm:cxn modelId="{7353A401-FA0D-4E0E-9DAA-793E0A0D44B6}" type="presParOf" srcId="{2CAA6F73-3438-4002-9C9A-876D166D1B56}" destId="{D3C5F40F-91C2-4996-A6D9-64E6D8B4938B}" srcOrd="2" destOrd="0" presId="urn:microsoft.com/office/officeart/2009/3/layout/StepUpProcess"/>
    <dgm:cxn modelId="{C9030535-2D2F-48B8-AD00-79D38B7E5366}" type="presParOf" srcId="{D3C5F40F-91C2-4996-A6D9-64E6D8B4938B}" destId="{3B28E37C-EFD6-431C-959F-5D5141142662}" srcOrd="0" destOrd="0" presId="urn:microsoft.com/office/officeart/2009/3/layout/StepUpProcess"/>
    <dgm:cxn modelId="{B4A8A496-EDCD-469F-9254-46AA5D515F59}" type="presParOf" srcId="{D3C5F40F-91C2-4996-A6D9-64E6D8B4938B}" destId="{DD62D735-FE6F-4B34-B2DF-AB6CC7E34847}" srcOrd="1" destOrd="0" presId="urn:microsoft.com/office/officeart/2009/3/layout/StepUpProcess"/>
    <dgm:cxn modelId="{CB616A9A-521A-4FB0-A9EB-950FD6E311DE}" type="presParOf" srcId="{D3C5F40F-91C2-4996-A6D9-64E6D8B4938B}" destId="{793DB2CF-2BD9-479E-AB53-90A3B517A66F}" srcOrd="2" destOrd="0" presId="urn:microsoft.com/office/officeart/2009/3/layout/StepUpProcess"/>
    <dgm:cxn modelId="{11444BE4-BC13-4895-842E-CE75A9F8F9FA}" type="presParOf" srcId="{2CAA6F73-3438-4002-9C9A-876D166D1B56}" destId="{EDC5F396-006D-407B-AEFC-35F5A898D960}" srcOrd="3" destOrd="0" presId="urn:microsoft.com/office/officeart/2009/3/layout/StepUpProcess"/>
    <dgm:cxn modelId="{96F8C210-6AFD-41C0-AEA0-232CC02C1443}" type="presParOf" srcId="{EDC5F396-006D-407B-AEFC-35F5A898D960}" destId="{B181DAB7-DC00-4EA2-A956-E63738264137}" srcOrd="0" destOrd="0" presId="urn:microsoft.com/office/officeart/2009/3/layout/StepUpProcess"/>
    <dgm:cxn modelId="{220FC95E-DAF0-48B0-9F42-14FB68C89C5A}" type="presParOf" srcId="{2CAA6F73-3438-4002-9C9A-876D166D1B56}" destId="{6FAD6A5A-CC9D-430F-B560-A101D8AA500F}" srcOrd="4" destOrd="0" presId="urn:microsoft.com/office/officeart/2009/3/layout/StepUpProcess"/>
    <dgm:cxn modelId="{430F9AEB-3765-4912-A693-4398C237EA5D}" type="presParOf" srcId="{6FAD6A5A-CC9D-430F-B560-A101D8AA500F}" destId="{25A82FAE-DE96-4077-A480-7F1825C3DF56}" srcOrd="0" destOrd="0" presId="urn:microsoft.com/office/officeart/2009/3/layout/StepUpProcess"/>
    <dgm:cxn modelId="{D0A6D0FF-9C4E-4279-8286-F4909E9E8423}" type="presParOf" srcId="{6FAD6A5A-CC9D-430F-B560-A101D8AA500F}" destId="{980D4E86-F10D-4752-BB76-620E56DA9594}"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FF65EF-E928-47C0-A699-CF264E777A69}">
      <dsp:nvSpPr>
        <dsp:cNvPr id="0" name=""/>
        <dsp:cNvSpPr/>
      </dsp:nvSpPr>
      <dsp:spPr>
        <a:xfrm>
          <a:off x="608446" y="1414"/>
          <a:ext cx="2700989" cy="1080395"/>
        </a:xfrm>
        <a:prstGeom prst="chevron">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16510" rIns="0" bIns="16510" numCol="1" spcCol="1270" anchor="ctr" anchorCtr="0">
          <a:noAutofit/>
        </a:bodyPr>
        <a:lstStyle/>
        <a:p>
          <a:pPr marL="0" lvl="0" indent="0" algn="ctr" defTabSz="1155700">
            <a:lnSpc>
              <a:spcPct val="90000"/>
            </a:lnSpc>
            <a:spcBef>
              <a:spcPct val="0"/>
            </a:spcBef>
            <a:spcAft>
              <a:spcPct val="35000"/>
            </a:spcAft>
            <a:buNone/>
          </a:pPr>
          <a:r>
            <a:rPr lang="es-EC" sz="2600" kern="1200" dirty="0"/>
            <a:t>NIC 12</a:t>
          </a:r>
          <a:endParaRPr lang="en-US" sz="2600" kern="1200" dirty="0"/>
        </a:p>
      </dsp:txBody>
      <dsp:txXfrm>
        <a:off x="1148644" y="1414"/>
        <a:ext cx="1620594" cy="1080395"/>
      </dsp:txXfrm>
    </dsp:sp>
    <dsp:sp modelId="{2C9DD082-7D86-47DC-98CC-BBD00CE0E533}">
      <dsp:nvSpPr>
        <dsp:cNvPr id="0" name=""/>
        <dsp:cNvSpPr/>
      </dsp:nvSpPr>
      <dsp:spPr>
        <a:xfrm>
          <a:off x="2958306" y="93248"/>
          <a:ext cx="2241821" cy="896728"/>
        </a:xfrm>
        <a:prstGeom prst="chevron">
          <a:avLst/>
        </a:prstGeom>
        <a:solidFill>
          <a:schemeClr val="accent1">
            <a:alpha val="90000"/>
            <a:tint val="40000"/>
            <a:hueOff val="0"/>
            <a:satOff val="0"/>
            <a:lumOff val="0"/>
            <a:alphaOff val="0"/>
          </a:schemeClr>
        </a:solidFill>
        <a:ln w="34925" cap="flat" cmpd="sng" algn="in">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12700" rIns="0" bIns="12700" numCol="1" spcCol="1270" anchor="ctr" anchorCtr="0">
          <a:noAutofit/>
        </a:bodyPr>
        <a:lstStyle/>
        <a:p>
          <a:pPr marL="0" lvl="0" indent="0" algn="ctr" defTabSz="889000">
            <a:lnSpc>
              <a:spcPct val="90000"/>
            </a:lnSpc>
            <a:spcBef>
              <a:spcPct val="0"/>
            </a:spcBef>
            <a:spcAft>
              <a:spcPct val="35000"/>
            </a:spcAft>
            <a:buNone/>
          </a:pPr>
          <a:r>
            <a:rPr lang="es-EC" sz="2000" kern="1200" dirty="0"/>
            <a:t>Compañías. Grandes </a:t>
          </a:r>
          <a:endParaRPr lang="en-US" sz="2000" kern="1200" dirty="0"/>
        </a:p>
      </dsp:txBody>
      <dsp:txXfrm>
        <a:off x="3406670" y="93248"/>
        <a:ext cx="1345093" cy="896728"/>
      </dsp:txXfrm>
    </dsp:sp>
    <dsp:sp modelId="{0069FF94-8728-4F28-883A-935BE28C247E}">
      <dsp:nvSpPr>
        <dsp:cNvPr id="0" name=""/>
        <dsp:cNvSpPr/>
      </dsp:nvSpPr>
      <dsp:spPr>
        <a:xfrm>
          <a:off x="4886272" y="93248"/>
          <a:ext cx="2241821" cy="896728"/>
        </a:xfrm>
        <a:prstGeom prst="chevron">
          <a:avLst/>
        </a:prstGeom>
        <a:solidFill>
          <a:schemeClr val="accent1">
            <a:alpha val="90000"/>
            <a:tint val="40000"/>
            <a:hueOff val="0"/>
            <a:satOff val="0"/>
            <a:lumOff val="0"/>
            <a:alphaOff val="0"/>
          </a:schemeClr>
        </a:solidFill>
        <a:ln w="34925" cap="flat" cmpd="sng" algn="in">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12700" rIns="0" bIns="12700" numCol="1" spcCol="1270" anchor="ctr" anchorCtr="0">
          <a:noAutofit/>
        </a:bodyPr>
        <a:lstStyle/>
        <a:p>
          <a:pPr marL="0" lvl="0" indent="0" algn="ctr" defTabSz="889000">
            <a:lnSpc>
              <a:spcPct val="90000"/>
            </a:lnSpc>
            <a:spcBef>
              <a:spcPct val="0"/>
            </a:spcBef>
            <a:spcAft>
              <a:spcPct val="35000"/>
            </a:spcAft>
            <a:buNone/>
          </a:pPr>
          <a:r>
            <a:rPr lang="es-EC" sz="2000" kern="1200" dirty="0"/>
            <a:t>Corriente</a:t>
          </a:r>
        </a:p>
        <a:p>
          <a:pPr marL="0" lvl="0" indent="0" algn="ctr" defTabSz="889000">
            <a:lnSpc>
              <a:spcPct val="90000"/>
            </a:lnSpc>
            <a:spcBef>
              <a:spcPct val="0"/>
            </a:spcBef>
            <a:spcAft>
              <a:spcPct val="35000"/>
            </a:spcAft>
            <a:buNone/>
          </a:pPr>
          <a:r>
            <a:rPr lang="es-EC" sz="2000" kern="1200" dirty="0"/>
            <a:t>Diferidos</a:t>
          </a:r>
          <a:endParaRPr lang="en-US" sz="2000" kern="1200" dirty="0"/>
        </a:p>
      </dsp:txBody>
      <dsp:txXfrm>
        <a:off x="5334636" y="93248"/>
        <a:ext cx="1345093" cy="896728"/>
      </dsp:txXfrm>
    </dsp:sp>
    <dsp:sp modelId="{887B7D89-4988-4FB8-835B-50258717709D}">
      <dsp:nvSpPr>
        <dsp:cNvPr id="0" name=""/>
        <dsp:cNvSpPr/>
      </dsp:nvSpPr>
      <dsp:spPr>
        <a:xfrm>
          <a:off x="608446" y="1233065"/>
          <a:ext cx="2700989" cy="1080395"/>
        </a:xfrm>
        <a:prstGeom prst="chevron">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16510" rIns="0" bIns="16510" numCol="1" spcCol="1270" anchor="ctr" anchorCtr="0">
          <a:noAutofit/>
        </a:bodyPr>
        <a:lstStyle/>
        <a:p>
          <a:pPr marL="0" lvl="0" indent="0" algn="ctr" defTabSz="1155700">
            <a:lnSpc>
              <a:spcPct val="90000"/>
            </a:lnSpc>
            <a:spcBef>
              <a:spcPct val="0"/>
            </a:spcBef>
            <a:spcAft>
              <a:spcPct val="35000"/>
            </a:spcAft>
            <a:buNone/>
          </a:pPr>
          <a:r>
            <a:rPr lang="es-EC" sz="2600" kern="1200" dirty="0"/>
            <a:t>Sección 29 NIIF para PYMES</a:t>
          </a:r>
          <a:endParaRPr lang="en-US" sz="2600" kern="1200" dirty="0"/>
        </a:p>
      </dsp:txBody>
      <dsp:txXfrm>
        <a:off x="1148644" y="1233065"/>
        <a:ext cx="1620594" cy="1080395"/>
      </dsp:txXfrm>
    </dsp:sp>
    <dsp:sp modelId="{5A8C20CB-B7AF-418F-A97E-7F3E9EA34C01}">
      <dsp:nvSpPr>
        <dsp:cNvPr id="0" name=""/>
        <dsp:cNvSpPr/>
      </dsp:nvSpPr>
      <dsp:spPr>
        <a:xfrm>
          <a:off x="2958306" y="1324899"/>
          <a:ext cx="2241821" cy="896728"/>
        </a:xfrm>
        <a:prstGeom prst="chevron">
          <a:avLst/>
        </a:prstGeom>
        <a:solidFill>
          <a:schemeClr val="accent1">
            <a:alpha val="90000"/>
            <a:tint val="40000"/>
            <a:hueOff val="0"/>
            <a:satOff val="0"/>
            <a:lumOff val="0"/>
            <a:alphaOff val="0"/>
          </a:schemeClr>
        </a:solidFill>
        <a:ln w="34925" cap="flat" cmpd="sng" algn="in">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12700" rIns="0" bIns="12700" numCol="1" spcCol="1270" anchor="ctr" anchorCtr="0">
          <a:noAutofit/>
        </a:bodyPr>
        <a:lstStyle/>
        <a:p>
          <a:pPr marL="0" lvl="0" indent="0" algn="ctr" defTabSz="889000">
            <a:lnSpc>
              <a:spcPct val="90000"/>
            </a:lnSpc>
            <a:spcBef>
              <a:spcPct val="0"/>
            </a:spcBef>
            <a:spcAft>
              <a:spcPct val="35000"/>
            </a:spcAft>
            <a:buNone/>
          </a:pPr>
          <a:r>
            <a:rPr lang="en-US" sz="2000" kern="1200" dirty="0"/>
            <a:t>PYMES</a:t>
          </a:r>
        </a:p>
      </dsp:txBody>
      <dsp:txXfrm>
        <a:off x="3406670" y="1324899"/>
        <a:ext cx="1345093" cy="896728"/>
      </dsp:txXfrm>
    </dsp:sp>
    <dsp:sp modelId="{F274D739-9F6D-4C3B-ACF8-39A692418FB6}">
      <dsp:nvSpPr>
        <dsp:cNvPr id="0" name=""/>
        <dsp:cNvSpPr/>
      </dsp:nvSpPr>
      <dsp:spPr>
        <a:xfrm>
          <a:off x="4886272" y="1324899"/>
          <a:ext cx="2241821" cy="896728"/>
        </a:xfrm>
        <a:prstGeom prst="chevron">
          <a:avLst/>
        </a:prstGeom>
        <a:solidFill>
          <a:schemeClr val="accent1">
            <a:alpha val="90000"/>
            <a:tint val="40000"/>
            <a:hueOff val="0"/>
            <a:satOff val="0"/>
            <a:lumOff val="0"/>
            <a:alphaOff val="0"/>
          </a:schemeClr>
        </a:solidFill>
        <a:ln w="34925" cap="flat" cmpd="sng" algn="in">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12700" rIns="0" bIns="12700" numCol="1" spcCol="1270" anchor="ctr" anchorCtr="0">
          <a:noAutofit/>
        </a:bodyPr>
        <a:lstStyle/>
        <a:p>
          <a:pPr marL="0" lvl="0" indent="0" algn="ctr" defTabSz="889000">
            <a:lnSpc>
              <a:spcPct val="90000"/>
            </a:lnSpc>
            <a:spcBef>
              <a:spcPct val="0"/>
            </a:spcBef>
            <a:spcAft>
              <a:spcPct val="35000"/>
            </a:spcAft>
            <a:buNone/>
          </a:pPr>
          <a:r>
            <a:rPr lang="es-EC" sz="2000" kern="1200" dirty="0"/>
            <a:t>Corriente</a:t>
          </a:r>
        </a:p>
        <a:p>
          <a:pPr marL="0" lvl="0" indent="0" algn="ctr" defTabSz="889000">
            <a:lnSpc>
              <a:spcPct val="90000"/>
            </a:lnSpc>
            <a:spcBef>
              <a:spcPct val="0"/>
            </a:spcBef>
            <a:spcAft>
              <a:spcPct val="35000"/>
            </a:spcAft>
            <a:buNone/>
          </a:pPr>
          <a:r>
            <a:rPr lang="es-EC" sz="2000" kern="1200" dirty="0"/>
            <a:t>Diferidos</a:t>
          </a:r>
          <a:endParaRPr lang="en-US" sz="2000" kern="1200" dirty="0"/>
        </a:p>
      </dsp:txBody>
      <dsp:txXfrm>
        <a:off x="5334636" y="1324899"/>
        <a:ext cx="1345093" cy="89672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0AACB4-9D7C-4538-9773-8C913E3CA223}">
      <dsp:nvSpPr>
        <dsp:cNvPr id="0" name=""/>
        <dsp:cNvSpPr/>
      </dsp:nvSpPr>
      <dsp:spPr>
        <a:xfrm rot="5400000">
          <a:off x="643849" y="1627361"/>
          <a:ext cx="1927129" cy="3206699"/>
        </a:xfrm>
        <a:prstGeom prst="corner">
          <a:avLst>
            <a:gd name="adj1" fmla="val 16120"/>
            <a:gd name="adj2" fmla="val 16110"/>
          </a:avLst>
        </a:prstGeom>
        <a:solidFill>
          <a:schemeClr val="accent1">
            <a:hueOff val="0"/>
            <a:satOff val="0"/>
            <a:lumOff val="0"/>
            <a:alphaOff val="0"/>
          </a:schemeClr>
        </a:solidFill>
        <a:ln w="34925"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B517BD8-032D-45E3-B120-E22B1739D85B}">
      <dsp:nvSpPr>
        <dsp:cNvPr id="0" name=""/>
        <dsp:cNvSpPr/>
      </dsp:nvSpPr>
      <dsp:spPr>
        <a:xfrm>
          <a:off x="322163" y="2585473"/>
          <a:ext cx="2895026" cy="25376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just" defTabSz="666750">
            <a:lnSpc>
              <a:spcPct val="90000"/>
            </a:lnSpc>
            <a:spcBef>
              <a:spcPct val="0"/>
            </a:spcBef>
            <a:spcAft>
              <a:spcPct val="35000"/>
            </a:spcAft>
            <a:buNone/>
          </a:pPr>
          <a:r>
            <a:rPr lang="es-EC" sz="1500" kern="1200" dirty="0"/>
            <a:t>Las NIIF se han aplicado a nivel mundial con el fin de que exista un lenguaje contable unificado y que los estados financieros sean comparables para la toma de decisiones. En el Ecuador ha sido obligatoria su aplicación desde el año 2010 por grupos de compañías hasta el año 2012.</a:t>
          </a:r>
        </a:p>
      </dsp:txBody>
      <dsp:txXfrm>
        <a:off x="322163" y="2585473"/>
        <a:ext cx="2895026" cy="2537660"/>
      </dsp:txXfrm>
    </dsp:sp>
    <dsp:sp modelId="{802801D0-3E1F-4B39-B27A-D58F11ADD464}">
      <dsp:nvSpPr>
        <dsp:cNvPr id="0" name=""/>
        <dsp:cNvSpPr/>
      </dsp:nvSpPr>
      <dsp:spPr>
        <a:xfrm>
          <a:off x="2670959" y="1391280"/>
          <a:ext cx="546231" cy="546231"/>
        </a:xfrm>
        <a:prstGeom prst="triangle">
          <a:avLst>
            <a:gd name="adj" fmla="val 100000"/>
          </a:avLst>
        </a:prstGeom>
        <a:solidFill>
          <a:schemeClr val="accent1">
            <a:hueOff val="0"/>
            <a:satOff val="0"/>
            <a:lumOff val="0"/>
            <a:alphaOff val="0"/>
          </a:schemeClr>
        </a:solidFill>
        <a:ln w="34925"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B28E37C-EFD6-431C-959F-5D5141142662}">
      <dsp:nvSpPr>
        <dsp:cNvPr id="0" name=""/>
        <dsp:cNvSpPr/>
      </dsp:nvSpPr>
      <dsp:spPr>
        <a:xfrm rot="5400000">
          <a:off x="4187927" y="750375"/>
          <a:ext cx="1927129" cy="3206699"/>
        </a:xfrm>
        <a:prstGeom prst="corner">
          <a:avLst>
            <a:gd name="adj1" fmla="val 16120"/>
            <a:gd name="adj2" fmla="val 16110"/>
          </a:avLst>
        </a:prstGeom>
        <a:solidFill>
          <a:schemeClr val="accent1">
            <a:hueOff val="0"/>
            <a:satOff val="0"/>
            <a:lumOff val="0"/>
            <a:alphaOff val="0"/>
          </a:schemeClr>
        </a:solidFill>
        <a:ln w="34925"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D62D735-FE6F-4B34-B2DF-AB6CC7E34847}">
      <dsp:nvSpPr>
        <dsp:cNvPr id="0" name=""/>
        <dsp:cNvSpPr/>
      </dsp:nvSpPr>
      <dsp:spPr>
        <a:xfrm>
          <a:off x="3866241" y="1708488"/>
          <a:ext cx="2895026" cy="25376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es-EC" sz="1500" kern="1200" dirty="0"/>
            <a:t>La aplicación de las NIIF obliga a que, los estados financieros muestren  información fiel  y a transparentar los saldos de las cuentas contables, entre éstas, aquellas que se derivan de las diferencias entre la base contable y la base fiscal para el pago de impuestos sobre las ganancias. </a:t>
          </a:r>
        </a:p>
      </dsp:txBody>
      <dsp:txXfrm>
        <a:off x="3866241" y="1708488"/>
        <a:ext cx="2895026" cy="2537660"/>
      </dsp:txXfrm>
    </dsp:sp>
    <dsp:sp modelId="{793DB2CF-2BD9-479E-AB53-90A3B517A66F}">
      <dsp:nvSpPr>
        <dsp:cNvPr id="0" name=""/>
        <dsp:cNvSpPr/>
      </dsp:nvSpPr>
      <dsp:spPr>
        <a:xfrm>
          <a:off x="6215037" y="514295"/>
          <a:ext cx="546231" cy="546231"/>
        </a:xfrm>
        <a:prstGeom prst="triangle">
          <a:avLst>
            <a:gd name="adj" fmla="val 100000"/>
          </a:avLst>
        </a:prstGeom>
        <a:solidFill>
          <a:schemeClr val="accent1">
            <a:hueOff val="0"/>
            <a:satOff val="0"/>
            <a:lumOff val="0"/>
            <a:alphaOff val="0"/>
          </a:schemeClr>
        </a:solidFill>
        <a:ln w="34925"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5A82FAE-DE96-4077-A480-7F1825C3DF56}">
      <dsp:nvSpPr>
        <dsp:cNvPr id="0" name=""/>
        <dsp:cNvSpPr/>
      </dsp:nvSpPr>
      <dsp:spPr>
        <a:xfrm rot="5400000">
          <a:off x="7732005" y="-126609"/>
          <a:ext cx="1927129" cy="3206699"/>
        </a:xfrm>
        <a:prstGeom prst="corner">
          <a:avLst>
            <a:gd name="adj1" fmla="val 16120"/>
            <a:gd name="adj2" fmla="val 16110"/>
          </a:avLst>
        </a:prstGeom>
        <a:solidFill>
          <a:schemeClr val="accent1">
            <a:hueOff val="0"/>
            <a:satOff val="0"/>
            <a:lumOff val="0"/>
            <a:alphaOff val="0"/>
          </a:schemeClr>
        </a:solidFill>
        <a:ln w="34925"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80D4E86-F10D-4752-BB76-620E56DA9594}">
      <dsp:nvSpPr>
        <dsp:cNvPr id="0" name=""/>
        <dsp:cNvSpPr/>
      </dsp:nvSpPr>
      <dsp:spPr>
        <a:xfrm>
          <a:off x="7410319" y="831502"/>
          <a:ext cx="2895026" cy="25376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es-EC" sz="1500" kern="1200" dirty="0"/>
            <a:t>Las compañías que, en base a la comparación entre la base contable y la base fiscal de un período, generen diferencias temporarias, que dan lugar ya sea a un activo por impuestos diferidos o pasivo por impuestos diferidos, deben revelar en Notas a los estados financieros las cuentas que dieron lugar a estos saldos.</a:t>
          </a:r>
        </a:p>
        <a:p>
          <a:pPr marL="0" lvl="0" indent="0" algn="l" defTabSz="666750">
            <a:lnSpc>
              <a:spcPct val="90000"/>
            </a:lnSpc>
            <a:spcBef>
              <a:spcPct val="0"/>
            </a:spcBef>
            <a:spcAft>
              <a:spcPct val="35000"/>
            </a:spcAft>
            <a:buNone/>
          </a:pPr>
          <a:endParaRPr lang="es-EC" sz="1500" kern="1200" dirty="0"/>
        </a:p>
      </dsp:txBody>
      <dsp:txXfrm>
        <a:off x="7410319" y="831502"/>
        <a:ext cx="2895026" cy="2537660"/>
      </dsp:txXfrm>
    </dsp:sp>
  </dsp:spTree>
</dsp:drawing>
</file>

<file path=ppt/diagrams/layout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6BC45B2E-DB13-4CB9-8DD3-29068D0D7354}" type="datetimeFigureOut">
              <a:rPr lang="en-US" smtClean="0"/>
              <a:t>1/20/2025</a:t>
            </a:fld>
            <a:endParaRPr lang="en-US"/>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E722CF9F-3282-4D08-8B6F-C13095562F49}" type="slidenum">
              <a:rPr lang="en-US" smtClean="0"/>
              <a:t>‹Nº›</a:t>
            </a:fld>
            <a:endParaRPr lang="en-US"/>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3476762064"/>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BC45B2E-DB13-4CB9-8DD3-29068D0D7354}" type="datetimeFigureOut">
              <a:rPr lang="en-US" smtClean="0"/>
              <a:t>1/20/2025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22CF9F-3282-4D08-8B6F-C13095562F49}" type="slidenum">
              <a:rPr lang="en-US" smtClean="0"/>
              <a:t>‹Nº›</a:t>
            </a:fld>
            <a:endParaRPr lang="en-US"/>
          </a:p>
        </p:txBody>
      </p:sp>
    </p:spTree>
    <p:extLst>
      <p:ext uri="{BB962C8B-B14F-4D97-AF65-F5344CB8AC3E}">
        <p14:creationId xmlns:p14="http://schemas.microsoft.com/office/powerpoint/2010/main" val="31719740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BC45B2E-DB13-4CB9-8DD3-29068D0D7354}" type="datetimeFigureOut">
              <a:rPr lang="en-US" smtClean="0"/>
              <a:t>1/20/2025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22CF9F-3282-4D08-8B6F-C13095562F49}" type="slidenum">
              <a:rPr lang="en-US" smtClean="0"/>
              <a:t>‹Nº›</a:t>
            </a:fld>
            <a:endParaRPr lang="en-US"/>
          </a:p>
        </p:txBody>
      </p:sp>
    </p:spTree>
    <p:extLst>
      <p:ext uri="{BB962C8B-B14F-4D97-AF65-F5344CB8AC3E}">
        <p14:creationId xmlns:p14="http://schemas.microsoft.com/office/powerpoint/2010/main" val="28455847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BC45B2E-DB13-4CB9-8DD3-29068D0D7354}" type="datetimeFigureOut">
              <a:rPr lang="en-US" smtClean="0"/>
              <a:t>1/20/2025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22CF9F-3282-4D08-8B6F-C13095562F49}" type="slidenum">
              <a:rPr lang="en-US" smtClean="0"/>
              <a:t>‹Nº›</a:t>
            </a:fld>
            <a:endParaRPr lang="en-US"/>
          </a:p>
        </p:txBody>
      </p:sp>
    </p:spTree>
    <p:extLst>
      <p:ext uri="{BB962C8B-B14F-4D97-AF65-F5344CB8AC3E}">
        <p14:creationId xmlns:p14="http://schemas.microsoft.com/office/powerpoint/2010/main" val="26541098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6BC45B2E-DB13-4CB9-8DD3-29068D0D7354}" type="datetimeFigureOut">
              <a:rPr lang="en-US" smtClean="0"/>
              <a:t>1/20/2025</a:t>
            </a:fld>
            <a:endParaRPr lang="en-US"/>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E722CF9F-3282-4D08-8B6F-C13095562F49}" type="slidenum">
              <a:rPr lang="en-US" smtClean="0"/>
              <a:t>‹Nº›</a:t>
            </a:fld>
            <a:endParaRPr lang="en-US"/>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519551632"/>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s-ES"/>
              <a:t>Haga clic para modificar el estilo de título del patrón</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6BC45B2E-DB13-4CB9-8DD3-29068D0D7354}" type="datetimeFigureOut">
              <a:rPr lang="en-US" smtClean="0"/>
              <a:t>1/20/2025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22CF9F-3282-4D08-8B6F-C13095562F49}" type="slidenum">
              <a:rPr lang="en-US" smtClean="0"/>
              <a:t>‹Nº›</a:t>
            </a:fld>
            <a:endParaRPr lang="en-US"/>
          </a:p>
        </p:txBody>
      </p:sp>
    </p:spTree>
    <p:extLst>
      <p:ext uri="{BB962C8B-B14F-4D97-AF65-F5344CB8AC3E}">
        <p14:creationId xmlns:p14="http://schemas.microsoft.com/office/powerpoint/2010/main" val="37959511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6BC45B2E-DB13-4CB9-8DD3-29068D0D7354}" type="datetimeFigureOut">
              <a:rPr lang="en-US" smtClean="0"/>
              <a:t>1/20/2025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722CF9F-3282-4D08-8B6F-C13095562F49}" type="slidenum">
              <a:rPr lang="en-US" smtClean="0"/>
              <a:t>‹Nº›</a:t>
            </a:fld>
            <a:endParaRPr lang="en-US"/>
          </a:p>
        </p:txBody>
      </p:sp>
    </p:spTree>
    <p:extLst>
      <p:ext uri="{BB962C8B-B14F-4D97-AF65-F5344CB8AC3E}">
        <p14:creationId xmlns:p14="http://schemas.microsoft.com/office/powerpoint/2010/main" val="33023335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6BC45B2E-DB13-4CB9-8DD3-29068D0D7354}" type="datetimeFigureOut">
              <a:rPr lang="en-US" smtClean="0"/>
              <a:t>1/20/2025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722CF9F-3282-4D08-8B6F-C13095562F49}" type="slidenum">
              <a:rPr lang="en-US" smtClean="0"/>
              <a:t>‹Nº›</a:t>
            </a:fld>
            <a:endParaRPr lang="en-US"/>
          </a:p>
        </p:txBody>
      </p:sp>
    </p:spTree>
    <p:extLst>
      <p:ext uri="{BB962C8B-B14F-4D97-AF65-F5344CB8AC3E}">
        <p14:creationId xmlns:p14="http://schemas.microsoft.com/office/powerpoint/2010/main" val="9620027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C45B2E-DB13-4CB9-8DD3-29068D0D7354}" type="datetimeFigureOut">
              <a:rPr lang="en-US" smtClean="0"/>
              <a:t>1/20/2025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722CF9F-3282-4D08-8B6F-C13095562F49}" type="slidenum">
              <a:rPr lang="en-US" smtClean="0"/>
              <a:t>‹Nº›</a:t>
            </a:fld>
            <a:endParaRPr lang="en-US"/>
          </a:p>
        </p:txBody>
      </p:sp>
    </p:spTree>
    <p:extLst>
      <p:ext uri="{BB962C8B-B14F-4D97-AF65-F5344CB8AC3E}">
        <p14:creationId xmlns:p14="http://schemas.microsoft.com/office/powerpoint/2010/main" val="8744790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6BC45B2E-DB13-4CB9-8DD3-29068D0D7354}" type="datetimeFigureOut">
              <a:rPr lang="en-US" smtClean="0"/>
              <a:t>1/20/2025</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E722CF9F-3282-4D08-8B6F-C13095562F49}" type="slidenum">
              <a:rPr lang="en-US" smtClean="0"/>
              <a:t>‹Nº›</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6892481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6BC45B2E-DB13-4CB9-8DD3-29068D0D7354}" type="datetimeFigureOut">
              <a:rPr lang="en-US" smtClean="0"/>
              <a:t>1/20/2025</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E722CF9F-3282-4D08-8B6F-C13095562F49}" type="slidenum">
              <a:rPr lang="en-US" smtClean="0"/>
              <a:t>‹Nº›</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6413836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6BC45B2E-DB13-4CB9-8DD3-29068D0D7354}" type="datetimeFigureOut">
              <a:rPr lang="en-US" smtClean="0"/>
              <a:t>1/20/2025</a:t>
            </a:fld>
            <a:endParaRPr lang="en-US"/>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E722CF9F-3282-4D08-8B6F-C13095562F49}" type="slidenum">
              <a:rPr lang="en-US" smtClean="0"/>
              <a:t>‹Nº›</a:t>
            </a:fld>
            <a:endParaRPr lang="en-US"/>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458832494"/>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F80E29E-01A1-4521-B849-C7D3E76363EC}"/>
              </a:ext>
            </a:extLst>
          </p:cNvPr>
          <p:cNvSpPr>
            <a:spLocks noGrp="1"/>
          </p:cNvSpPr>
          <p:nvPr>
            <p:ph type="ctrTitle"/>
          </p:nvPr>
        </p:nvSpPr>
        <p:spPr>
          <a:xfrm>
            <a:off x="1272988" y="1019963"/>
            <a:ext cx="9445169" cy="2854269"/>
          </a:xfrm>
        </p:spPr>
        <p:txBody>
          <a:bodyPr>
            <a:normAutofit fontScale="90000"/>
          </a:bodyPr>
          <a:lstStyle/>
          <a:p>
            <a:pPr algn="ctr"/>
            <a:br>
              <a:rPr lang="en-US" b="1" dirty="0"/>
            </a:br>
            <a:r>
              <a:rPr lang="en-US" b="1" dirty="0" err="1"/>
              <a:t>Gastos</a:t>
            </a:r>
            <a:r>
              <a:rPr lang="en-US" b="1" dirty="0"/>
              <a:t> no </a:t>
            </a:r>
            <a:r>
              <a:rPr lang="en-US" b="1" dirty="0" err="1"/>
              <a:t>deducibles</a:t>
            </a:r>
            <a:br>
              <a:rPr lang="en-US" b="1" dirty="0"/>
            </a:br>
            <a:r>
              <a:rPr lang="en-US" b="1" dirty="0"/>
              <a:t>APLICACIÓN PRÁCTICA DE DIFERIDOS EN ECUADOR</a:t>
            </a:r>
          </a:p>
        </p:txBody>
      </p:sp>
      <p:sp>
        <p:nvSpPr>
          <p:cNvPr id="3" name="Subtítulo 2">
            <a:extLst>
              <a:ext uri="{FF2B5EF4-FFF2-40B4-BE49-F238E27FC236}">
                <a16:creationId xmlns:a16="http://schemas.microsoft.com/office/drawing/2014/main" id="{16233515-6AEC-4C78-8E40-9E4A7D9735E7}"/>
              </a:ext>
            </a:extLst>
          </p:cNvPr>
          <p:cNvSpPr>
            <a:spLocks noGrp="1"/>
          </p:cNvSpPr>
          <p:nvPr>
            <p:ph type="subTitle" idx="1"/>
          </p:nvPr>
        </p:nvSpPr>
        <p:spPr>
          <a:xfrm>
            <a:off x="1272988" y="3923095"/>
            <a:ext cx="9061737" cy="1381455"/>
          </a:xfrm>
        </p:spPr>
        <p:txBody>
          <a:bodyPr>
            <a:noAutofit/>
          </a:bodyPr>
          <a:lstStyle/>
          <a:p>
            <a:pPr algn="ctr"/>
            <a:r>
              <a:rPr lang="en-US" sz="4000" b="1" dirty="0"/>
              <a:t>LA APLICACIÓN DE NIIF DESPUÉS DE MÁS DE UNA DÉCADA</a:t>
            </a:r>
          </a:p>
        </p:txBody>
      </p:sp>
    </p:spTree>
    <p:extLst>
      <p:ext uri="{BB962C8B-B14F-4D97-AF65-F5344CB8AC3E}">
        <p14:creationId xmlns:p14="http://schemas.microsoft.com/office/powerpoint/2010/main" val="37955437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4668BC8-9A0C-4812-8C59-EA2DDCB37308}"/>
              </a:ext>
            </a:extLst>
          </p:cNvPr>
          <p:cNvSpPr>
            <a:spLocks noGrp="1"/>
          </p:cNvSpPr>
          <p:nvPr>
            <p:ph type="title"/>
          </p:nvPr>
        </p:nvSpPr>
        <p:spPr/>
        <p:txBody>
          <a:bodyPr/>
          <a:lstStyle/>
          <a:p>
            <a:pPr algn="ctr"/>
            <a:r>
              <a:rPr lang="es-EC" b="1" dirty="0"/>
              <a:t>CONCLUSIONES</a:t>
            </a:r>
          </a:p>
        </p:txBody>
      </p:sp>
      <p:sp>
        <p:nvSpPr>
          <p:cNvPr id="3" name="Marcador de contenido 2">
            <a:extLst>
              <a:ext uri="{FF2B5EF4-FFF2-40B4-BE49-F238E27FC236}">
                <a16:creationId xmlns:a16="http://schemas.microsoft.com/office/drawing/2014/main" id="{2B834616-3608-40C7-A36C-8294855F68A2}"/>
              </a:ext>
            </a:extLst>
          </p:cNvPr>
          <p:cNvSpPr>
            <a:spLocks noGrp="1"/>
          </p:cNvSpPr>
          <p:nvPr>
            <p:ph idx="1"/>
          </p:nvPr>
        </p:nvSpPr>
        <p:spPr>
          <a:xfrm>
            <a:off x="1371600" y="1638300"/>
            <a:ext cx="9601200" cy="4635178"/>
          </a:xfrm>
        </p:spPr>
        <p:txBody>
          <a:bodyPr>
            <a:normAutofit fontScale="77500" lnSpcReduction="20000"/>
          </a:bodyPr>
          <a:lstStyle/>
          <a:p>
            <a:pPr algn="just"/>
            <a:r>
              <a:rPr lang="es-EC" dirty="0"/>
              <a:t>La principal problemática ha sido la complejidad y los costos asociados con la implementación de las NIIF. Muchas empresas han tenido dificultades para adaptarse a los nuevos estándares contables, lo que ha generado incertidumbre y errores en la presentación de sus estados financieros. </a:t>
            </a:r>
          </a:p>
          <a:p>
            <a:pPr algn="just" fontAlgn="base"/>
            <a:r>
              <a:rPr lang="es-EC" dirty="0"/>
              <a:t>Entre los principales beneficios para las empresas, es que la adopción de la cuenta de impuestos diferidos ha permitido a las empresas gestionar mejor sus obligaciones fiscales y mejorar su planificación financiera, y en cuanto a la Administración Tributaria, la adopción de las NIIF ha facilitado la supervisión y control de las obligaciones tributarias de las empresas, mejorando la recaudación y reduciendo la evasión fiscal. </a:t>
            </a:r>
          </a:p>
          <a:p>
            <a:pPr algn="just"/>
            <a:r>
              <a:rPr lang="es-EC" dirty="0"/>
              <a:t>De acuerdo a los datos presentados el impacto en los estados financieros se ve reflejada en el registro de Activos por impuestos diferidos, desde el año 2015, con más participación en el año 2016, y con tendencia creciente en los años posteriores, en cuanto al monto reportado, dado que, por reformas incluidas en la normativa tributaria en diciembre de 2014, se permitió por parte de la Autoridad Tributaria el reconocimiento de activos y pasivos por impuestos diferidos para ciertos casos y en base a ciertas condiciones.</a:t>
            </a:r>
          </a:p>
          <a:p>
            <a:pPr algn="just"/>
            <a:r>
              <a:rPr lang="es-EC" dirty="0"/>
              <a:t>El registro de Activos de impuestos diferidos, que se origina por gastos no deducibles en el periodo actual, que si serán deducibles en periodos futuros, en base a los datos, se presenta en un 85% en compañías grandes; la cantidad de compañías que registran activos por impuestos diferidos han </a:t>
            </a:r>
            <a:r>
              <a:rPr lang="es-EC"/>
              <a:t>ido incrementándose </a:t>
            </a:r>
            <a:r>
              <a:rPr lang="es-EC" dirty="0"/>
              <a:t>desde el año 2016.</a:t>
            </a:r>
          </a:p>
          <a:p>
            <a:pPr algn="just"/>
            <a:r>
              <a:rPr lang="es-EC" dirty="0"/>
              <a:t> En la muestra tomada de 10 compañías, el registro de Activos por impuestos diferidos, oscila entre el 2% al 5%, y en 3 de los casos esta entre el 8% al 15% del total de Activos.</a:t>
            </a:r>
          </a:p>
          <a:p>
            <a:pPr algn="just"/>
            <a:endParaRPr lang="es-EC" dirty="0"/>
          </a:p>
        </p:txBody>
      </p:sp>
    </p:spTree>
    <p:extLst>
      <p:ext uri="{BB962C8B-B14F-4D97-AF65-F5344CB8AC3E}">
        <p14:creationId xmlns:p14="http://schemas.microsoft.com/office/powerpoint/2010/main" val="30977197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DD3464D-8F7C-43FC-88B5-31DFC33DCE84}"/>
              </a:ext>
            </a:extLst>
          </p:cNvPr>
          <p:cNvSpPr>
            <a:spLocks noGrp="1"/>
          </p:cNvSpPr>
          <p:nvPr>
            <p:ph type="title"/>
          </p:nvPr>
        </p:nvSpPr>
        <p:spPr>
          <a:xfrm>
            <a:off x="1430576" y="297969"/>
            <a:ext cx="9720072" cy="948675"/>
          </a:xfrm>
        </p:spPr>
        <p:txBody>
          <a:bodyPr/>
          <a:lstStyle/>
          <a:p>
            <a:pPr algn="ctr"/>
            <a:r>
              <a:rPr lang="es-EC" b="1" dirty="0"/>
              <a:t>Impuesto a las ganancias</a:t>
            </a:r>
            <a:endParaRPr lang="en-US" b="1" dirty="0"/>
          </a:p>
        </p:txBody>
      </p:sp>
      <p:graphicFrame>
        <p:nvGraphicFramePr>
          <p:cNvPr id="4" name="Marcador de contenido 3">
            <a:extLst>
              <a:ext uri="{FF2B5EF4-FFF2-40B4-BE49-F238E27FC236}">
                <a16:creationId xmlns:a16="http://schemas.microsoft.com/office/drawing/2014/main" id="{0D71C477-5CDD-4778-8ECF-2C4787540D04}"/>
              </a:ext>
            </a:extLst>
          </p:cNvPr>
          <p:cNvGraphicFramePr>
            <a:graphicFrameLocks noGrp="1"/>
          </p:cNvGraphicFramePr>
          <p:nvPr>
            <p:ph idx="1"/>
            <p:extLst>
              <p:ext uri="{D42A27DB-BD31-4B8C-83A1-F6EECF244321}">
                <p14:modId xmlns:p14="http://schemas.microsoft.com/office/powerpoint/2010/main" val="3054356826"/>
              </p:ext>
            </p:extLst>
          </p:nvPr>
        </p:nvGraphicFramePr>
        <p:xfrm>
          <a:off x="430307" y="1511092"/>
          <a:ext cx="7736540" cy="23148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esquinas redondeadas 2">
            <a:extLst>
              <a:ext uri="{FF2B5EF4-FFF2-40B4-BE49-F238E27FC236}">
                <a16:creationId xmlns:a16="http://schemas.microsoft.com/office/drawing/2014/main" id="{1E466D77-6367-4FFA-B286-11DDA8332386}"/>
              </a:ext>
            </a:extLst>
          </p:cNvPr>
          <p:cNvSpPr/>
          <p:nvPr/>
        </p:nvSpPr>
        <p:spPr>
          <a:xfrm>
            <a:off x="7844117" y="1840113"/>
            <a:ext cx="3917576" cy="14253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a:t>El impuesto diferido se determina sobre las diferencias temporarias entre la base contable y la base fiscal</a:t>
            </a:r>
          </a:p>
        </p:txBody>
      </p:sp>
      <p:sp>
        <p:nvSpPr>
          <p:cNvPr id="7" name="Rectángulo: esquinas redondeadas 6">
            <a:extLst>
              <a:ext uri="{FF2B5EF4-FFF2-40B4-BE49-F238E27FC236}">
                <a16:creationId xmlns:a16="http://schemas.microsoft.com/office/drawing/2014/main" id="{7842AD8E-0A0D-4B4C-8D03-EF2AE4FBE3B4}"/>
              </a:ext>
            </a:extLst>
          </p:cNvPr>
          <p:cNvSpPr/>
          <p:nvPr/>
        </p:nvSpPr>
        <p:spPr>
          <a:xfrm>
            <a:off x="1817223" y="4571409"/>
            <a:ext cx="9333425" cy="14253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a:t>De acuerdo al Reglamento para la aplicación da la Ley Orgánica de Régimen Tributario Interno, para efectos tributarios y en estricta aplicación de la técnica contable, se permite el reconocimiento de impuestos diferidos para casos y condiciones específicas.</a:t>
            </a:r>
          </a:p>
        </p:txBody>
      </p:sp>
    </p:spTree>
    <p:extLst>
      <p:ext uri="{BB962C8B-B14F-4D97-AF65-F5344CB8AC3E}">
        <p14:creationId xmlns:p14="http://schemas.microsoft.com/office/powerpoint/2010/main" val="30574210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FF078C9-55C0-488C-832A-73C0BA811084}"/>
              </a:ext>
            </a:extLst>
          </p:cNvPr>
          <p:cNvSpPr>
            <a:spLocks noGrp="1"/>
          </p:cNvSpPr>
          <p:nvPr>
            <p:ph type="title"/>
          </p:nvPr>
        </p:nvSpPr>
        <p:spPr/>
        <p:txBody>
          <a:bodyPr>
            <a:normAutofit/>
          </a:bodyPr>
          <a:lstStyle/>
          <a:p>
            <a:pPr algn="ctr"/>
            <a:r>
              <a:rPr lang="es-EC" b="1" dirty="0"/>
              <a:t>APLICACIÓN DE NIIF EN ECUADOR</a:t>
            </a:r>
            <a:br>
              <a:rPr lang="es-EC" b="1" dirty="0"/>
            </a:br>
            <a:r>
              <a:rPr lang="es-EC" b="1" dirty="0"/>
              <a:t>MÁS DE 10 AÑOS</a:t>
            </a:r>
            <a:endParaRPr lang="en-US" b="1" dirty="0"/>
          </a:p>
        </p:txBody>
      </p:sp>
      <p:sp>
        <p:nvSpPr>
          <p:cNvPr id="3" name="Marcador de contenido 2">
            <a:extLst>
              <a:ext uri="{FF2B5EF4-FFF2-40B4-BE49-F238E27FC236}">
                <a16:creationId xmlns:a16="http://schemas.microsoft.com/office/drawing/2014/main" id="{C6B470D1-EECA-4D8F-8BAC-EDC5E1DB100F}"/>
              </a:ext>
            </a:extLst>
          </p:cNvPr>
          <p:cNvSpPr>
            <a:spLocks noGrp="1"/>
          </p:cNvSpPr>
          <p:nvPr>
            <p:ph idx="1"/>
          </p:nvPr>
        </p:nvSpPr>
        <p:spPr/>
        <p:txBody>
          <a:bodyPr>
            <a:normAutofit/>
          </a:bodyPr>
          <a:lstStyle/>
          <a:p>
            <a:pPr marL="0" indent="0" algn="just">
              <a:buNone/>
            </a:pPr>
            <a:endParaRPr lang="es-EC" dirty="0"/>
          </a:p>
          <a:p>
            <a:endParaRPr lang="en-US" dirty="0"/>
          </a:p>
        </p:txBody>
      </p:sp>
      <p:graphicFrame>
        <p:nvGraphicFramePr>
          <p:cNvPr id="4" name="Diagrama 3">
            <a:extLst>
              <a:ext uri="{FF2B5EF4-FFF2-40B4-BE49-F238E27FC236}">
                <a16:creationId xmlns:a16="http://schemas.microsoft.com/office/drawing/2014/main" id="{37BAC993-F933-4E5E-9FD6-AEDB4F48D6C1}"/>
              </a:ext>
            </a:extLst>
          </p:cNvPr>
          <p:cNvGraphicFramePr/>
          <p:nvPr>
            <p:extLst>
              <p:ext uri="{D42A27DB-BD31-4B8C-83A1-F6EECF244321}">
                <p14:modId xmlns:p14="http://schemas.microsoft.com/office/powerpoint/2010/main" val="147263254"/>
              </p:ext>
            </p:extLst>
          </p:nvPr>
        </p:nvGraphicFramePr>
        <p:xfrm>
          <a:off x="1066799" y="1427878"/>
          <a:ext cx="10309411" cy="56363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ángulo: esquinas redondeadas 5">
            <a:extLst>
              <a:ext uri="{FF2B5EF4-FFF2-40B4-BE49-F238E27FC236}">
                <a16:creationId xmlns:a16="http://schemas.microsoft.com/office/drawing/2014/main" id="{440640D6-F0E3-46AC-9227-8FB0E8AD747E}"/>
              </a:ext>
            </a:extLst>
          </p:cNvPr>
          <p:cNvSpPr/>
          <p:nvPr/>
        </p:nvSpPr>
        <p:spPr>
          <a:xfrm>
            <a:off x="6342926" y="5012343"/>
            <a:ext cx="5729129" cy="176682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C" sz="1400" dirty="0"/>
              <a:t>Base legal</a:t>
            </a:r>
          </a:p>
          <a:p>
            <a:pPr algn="just"/>
            <a:r>
              <a:rPr lang="es-EC" sz="1400" dirty="0"/>
              <a:t>REGLAMENTO PARA APLICACION LEY DE REGIMEN TRIBUTARIO INTERNO, LORTI</a:t>
            </a:r>
          </a:p>
          <a:p>
            <a:pPr algn="just"/>
            <a:r>
              <a:rPr lang="es-EC" sz="1400" dirty="0"/>
              <a:t>Decreto Ejecutivo 539, publicado en R.O. Suplemento 407-3S del 31 diciembre 2014. “Reglamento a la Ley Orgánica de incentivos a la producción y prevención del fraude fiscal”, Art. agregó Art. </a:t>
            </a:r>
            <a:r>
              <a:rPr lang="es-EC" sz="1400" dirty="0" err="1"/>
              <a:t>innumerado</a:t>
            </a:r>
            <a:r>
              <a:rPr lang="es-EC" sz="1400" dirty="0"/>
              <a:t> después del Art. 28 del RLORTI </a:t>
            </a:r>
          </a:p>
        </p:txBody>
      </p:sp>
    </p:spTree>
    <p:extLst>
      <p:ext uri="{BB962C8B-B14F-4D97-AF65-F5344CB8AC3E}">
        <p14:creationId xmlns:p14="http://schemas.microsoft.com/office/powerpoint/2010/main" val="9613734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E753B40-E2FC-48D9-8B1C-3584B4ED4218}"/>
              </a:ext>
            </a:extLst>
          </p:cNvPr>
          <p:cNvSpPr>
            <a:spLocks noGrp="1"/>
          </p:cNvSpPr>
          <p:nvPr>
            <p:ph type="title"/>
          </p:nvPr>
        </p:nvSpPr>
        <p:spPr>
          <a:xfrm>
            <a:off x="914400" y="123574"/>
            <a:ext cx="9959788" cy="1325563"/>
          </a:xfrm>
        </p:spPr>
        <p:txBody>
          <a:bodyPr>
            <a:normAutofit fontScale="90000"/>
          </a:bodyPr>
          <a:lstStyle/>
          <a:p>
            <a:pPr algn="ctr"/>
            <a:r>
              <a:rPr lang="es-EC" b="1" dirty="0"/>
              <a:t>Tendencia Activos por impuestos diferidos</a:t>
            </a:r>
            <a:br>
              <a:rPr lang="es-EC" b="1" dirty="0"/>
            </a:br>
            <a:r>
              <a:rPr lang="es-EC" b="1" dirty="0"/>
              <a:t>2016 - 2023</a:t>
            </a:r>
            <a:endParaRPr lang="en-US" b="1" dirty="0"/>
          </a:p>
        </p:txBody>
      </p:sp>
      <p:sp>
        <p:nvSpPr>
          <p:cNvPr id="6" name="CuadroTexto 5">
            <a:extLst>
              <a:ext uri="{FF2B5EF4-FFF2-40B4-BE49-F238E27FC236}">
                <a16:creationId xmlns:a16="http://schemas.microsoft.com/office/drawing/2014/main" id="{35914025-3920-4692-8919-DA96C56192B5}"/>
              </a:ext>
            </a:extLst>
          </p:cNvPr>
          <p:cNvSpPr txBox="1"/>
          <p:nvPr/>
        </p:nvSpPr>
        <p:spPr>
          <a:xfrm>
            <a:off x="1626533" y="5011271"/>
            <a:ext cx="5710518" cy="276999"/>
          </a:xfrm>
          <a:prstGeom prst="rect">
            <a:avLst/>
          </a:prstGeom>
          <a:noFill/>
        </p:spPr>
        <p:txBody>
          <a:bodyPr wrap="square">
            <a:spAutoFit/>
          </a:bodyPr>
          <a:lstStyle/>
          <a:p>
            <a:r>
              <a:rPr lang="es-EC" sz="1200" dirty="0"/>
              <a:t>Fuente: Estados financieros - SCVS</a:t>
            </a:r>
            <a:endParaRPr lang="en-US" sz="1200" dirty="0"/>
          </a:p>
        </p:txBody>
      </p:sp>
      <p:sp>
        <p:nvSpPr>
          <p:cNvPr id="7" name="CuadroTexto 6">
            <a:extLst>
              <a:ext uri="{FF2B5EF4-FFF2-40B4-BE49-F238E27FC236}">
                <a16:creationId xmlns:a16="http://schemas.microsoft.com/office/drawing/2014/main" id="{9806EE77-A5B1-436A-A816-67F15AF6E22C}"/>
              </a:ext>
            </a:extLst>
          </p:cNvPr>
          <p:cNvSpPr txBox="1"/>
          <p:nvPr/>
        </p:nvSpPr>
        <p:spPr>
          <a:xfrm>
            <a:off x="1496559" y="5392368"/>
            <a:ext cx="9959788" cy="1200329"/>
          </a:xfrm>
          <a:prstGeom prst="rect">
            <a:avLst/>
          </a:prstGeom>
          <a:noFill/>
        </p:spPr>
        <p:txBody>
          <a:bodyPr wrap="square">
            <a:spAutoFit/>
          </a:bodyPr>
          <a:lstStyle/>
          <a:p>
            <a:r>
              <a:rPr lang="es-EC" dirty="0"/>
              <a:t>De las compañías activas desde al año 2016 hasta el año 2023, alrededor del 5% al 7% presentan saldo en la cuenta Activos por impuestos diferidos.</a:t>
            </a:r>
          </a:p>
          <a:p>
            <a:r>
              <a:rPr lang="es-EC" dirty="0"/>
              <a:t>El reconocimiento en los Estados financieros de Activos por impuestos diferidos generados por diferencias temporarias deducibles presenta una tendencia creciente.</a:t>
            </a:r>
          </a:p>
        </p:txBody>
      </p:sp>
      <p:graphicFrame>
        <p:nvGraphicFramePr>
          <p:cNvPr id="10" name="Gráfico 9">
            <a:extLst>
              <a:ext uri="{FF2B5EF4-FFF2-40B4-BE49-F238E27FC236}">
                <a16:creationId xmlns:a16="http://schemas.microsoft.com/office/drawing/2014/main" id="{A4F1F62F-29C1-43A5-AEDF-50562B8B8FD1}"/>
              </a:ext>
            </a:extLst>
          </p:cNvPr>
          <p:cNvGraphicFramePr>
            <a:graphicFrameLocks/>
          </p:cNvGraphicFramePr>
          <p:nvPr>
            <p:extLst>
              <p:ext uri="{D42A27DB-BD31-4B8C-83A1-F6EECF244321}">
                <p14:modId xmlns:p14="http://schemas.microsoft.com/office/powerpoint/2010/main" val="1429924343"/>
              </p:ext>
            </p:extLst>
          </p:nvPr>
        </p:nvGraphicFramePr>
        <p:xfrm>
          <a:off x="1496559" y="1469407"/>
          <a:ext cx="8539443" cy="356213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194459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A7B334E-8808-4E37-AEAC-0DAF31436B3A}"/>
              </a:ext>
            </a:extLst>
          </p:cNvPr>
          <p:cNvSpPr>
            <a:spLocks noGrp="1"/>
          </p:cNvSpPr>
          <p:nvPr>
            <p:ph type="title"/>
          </p:nvPr>
        </p:nvSpPr>
        <p:spPr>
          <a:xfrm>
            <a:off x="936810" y="0"/>
            <a:ext cx="10515600" cy="1325563"/>
          </a:xfrm>
        </p:spPr>
        <p:txBody>
          <a:bodyPr>
            <a:normAutofit/>
          </a:bodyPr>
          <a:lstStyle/>
          <a:p>
            <a:pPr algn="ctr"/>
            <a:r>
              <a:rPr lang="es-EC" sz="3200" b="1" dirty="0"/>
              <a:t>Compañías que concentran Activos por impuesto diferidos</a:t>
            </a:r>
            <a:endParaRPr lang="en-US" sz="3200" b="1" dirty="0"/>
          </a:p>
        </p:txBody>
      </p:sp>
      <p:sp>
        <p:nvSpPr>
          <p:cNvPr id="5" name="CuadroTexto 4">
            <a:extLst>
              <a:ext uri="{FF2B5EF4-FFF2-40B4-BE49-F238E27FC236}">
                <a16:creationId xmlns:a16="http://schemas.microsoft.com/office/drawing/2014/main" id="{7B78B73B-809B-40F8-945E-1AB2B394BFFF}"/>
              </a:ext>
            </a:extLst>
          </p:cNvPr>
          <p:cNvSpPr txBox="1"/>
          <p:nvPr/>
        </p:nvSpPr>
        <p:spPr>
          <a:xfrm>
            <a:off x="1694329" y="4978406"/>
            <a:ext cx="5710518" cy="276999"/>
          </a:xfrm>
          <a:prstGeom prst="rect">
            <a:avLst/>
          </a:prstGeom>
          <a:noFill/>
        </p:spPr>
        <p:txBody>
          <a:bodyPr wrap="square">
            <a:spAutoFit/>
          </a:bodyPr>
          <a:lstStyle/>
          <a:p>
            <a:r>
              <a:rPr lang="es-EC" sz="1200" dirty="0"/>
              <a:t>Fuente: Estados financieros - SCVS</a:t>
            </a:r>
            <a:endParaRPr lang="en-US" sz="1200" dirty="0"/>
          </a:p>
        </p:txBody>
      </p:sp>
      <p:sp>
        <p:nvSpPr>
          <p:cNvPr id="6" name="CuadroTexto 5">
            <a:extLst>
              <a:ext uri="{FF2B5EF4-FFF2-40B4-BE49-F238E27FC236}">
                <a16:creationId xmlns:a16="http://schemas.microsoft.com/office/drawing/2014/main" id="{72FE6BA7-4580-49DC-A1F7-00F51ECD9E69}"/>
              </a:ext>
            </a:extLst>
          </p:cNvPr>
          <p:cNvSpPr txBox="1"/>
          <p:nvPr/>
        </p:nvSpPr>
        <p:spPr>
          <a:xfrm>
            <a:off x="1613645" y="5501679"/>
            <a:ext cx="9625855" cy="1200329"/>
          </a:xfrm>
          <a:prstGeom prst="rect">
            <a:avLst/>
          </a:prstGeom>
          <a:noFill/>
        </p:spPr>
        <p:txBody>
          <a:bodyPr wrap="square">
            <a:spAutoFit/>
          </a:bodyPr>
          <a:lstStyle/>
          <a:p>
            <a:pPr algn="just"/>
            <a:r>
              <a:rPr lang="es-EC" dirty="0"/>
              <a:t>De las compañías que reportan la cuenta de Activos por  impuestos diferidos, de estas se consideró la información de los valores registrados desde $ 500 m, y se observar que, representan el 70% en monto y el 4%, en numero de compañías, en un rango desde el año 2016 hasta el año 2023.</a:t>
            </a:r>
            <a:endParaRPr lang="en-US" dirty="0"/>
          </a:p>
        </p:txBody>
      </p:sp>
      <p:graphicFrame>
        <p:nvGraphicFramePr>
          <p:cNvPr id="7" name="Gráfico 6">
            <a:extLst>
              <a:ext uri="{FF2B5EF4-FFF2-40B4-BE49-F238E27FC236}">
                <a16:creationId xmlns:a16="http://schemas.microsoft.com/office/drawing/2014/main" id="{7790EB9E-1528-4CC4-8F07-D8342E34B972}"/>
              </a:ext>
            </a:extLst>
          </p:cNvPr>
          <p:cNvGraphicFramePr>
            <a:graphicFrameLocks/>
          </p:cNvGraphicFramePr>
          <p:nvPr>
            <p:extLst>
              <p:ext uri="{D42A27DB-BD31-4B8C-83A1-F6EECF244321}">
                <p14:modId xmlns:p14="http://schemas.microsoft.com/office/powerpoint/2010/main" val="3710109294"/>
              </p:ext>
            </p:extLst>
          </p:nvPr>
        </p:nvGraphicFramePr>
        <p:xfrm>
          <a:off x="1694329" y="1033954"/>
          <a:ext cx="8480612" cy="387870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8767622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a:extLst>
              <a:ext uri="{FF2B5EF4-FFF2-40B4-BE49-F238E27FC236}">
                <a16:creationId xmlns:a16="http://schemas.microsoft.com/office/drawing/2014/main" id="{6FF4E1A0-D059-4151-AE0B-9BB183B3DA5B}"/>
              </a:ext>
            </a:extLst>
          </p:cNvPr>
          <p:cNvSpPr txBox="1"/>
          <p:nvPr/>
        </p:nvSpPr>
        <p:spPr>
          <a:xfrm>
            <a:off x="1792357" y="5497180"/>
            <a:ext cx="5710518" cy="276999"/>
          </a:xfrm>
          <a:prstGeom prst="rect">
            <a:avLst/>
          </a:prstGeom>
          <a:noFill/>
        </p:spPr>
        <p:txBody>
          <a:bodyPr wrap="square">
            <a:spAutoFit/>
          </a:bodyPr>
          <a:lstStyle/>
          <a:p>
            <a:r>
              <a:rPr lang="es-EC" sz="1200" dirty="0"/>
              <a:t>Fuente: Estados financieros - SCVS</a:t>
            </a:r>
            <a:endParaRPr lang="en-US" sz="1200" dirty="0"/>
          </a:p>
        </p:txBody>
      </p:sp>
      <p:sp>
        <p:nvSpPr>
          <p:cNvPr id="7" name="CuadroTexto 6">
            <a:extLst>
              <a:ext uri="{FF2B5EF4-FFF2-40B4-BE49-F238E27FC236}">
                <a16:creationId xmlns:a16="http://schemas.microsoft.com/office/drawing/2014/main" id="{FD21D5A0-C3D4-47B1-8678-90BA88B9397F}"/>
              </a:ext>
            </a:extLst>
          </p:cNvPr>
          <p:cNvSpPr txBox="1"/>
          <p:nvPr/>
        </p:nvSpPr>
        <p:spPr>
          <a:xfrm>
            <a:off x="1648369" y="5774179"/>
            <a:ext cx="9625855" cy="923330"/>
          </a:xfrm>
          <a:prstGeom prst="rect">
            <a:avLst/>
          </a:prstGeom>
          <a:noFill/>
        </p:spPr>
        <p:txBody>
          <a:bodyPr wrap="square">
            <a:spAutoFit/>
          </a:bodyPr>
          <a:lstStyle/>
          <a:p>
            <a:r>
              <a:rPr lang="en-US" dirty="0" err="1"/>
              <a:t>Desde</a:t>
            </a:r>
            <a:r>
              <a:rPr lang="en-US" dirty="0"/>
              <a:t> el </a:t>
            </a:r>
            <a:r>
              <a:rPr lang="en-US" dirty="0" err="1"/>
              <a:t>año</a:t>
            </a:r>
            <a:r>
              <a:rPr lang="en-US" dirty="0"/>
              <a:t> 2016 hasta el </a:t>
            </a:r>
            <a:r>
              <a:rPr lang="en-US" dirty="0" err="1"/>
              <a:t>año</a:t>
            </a:r>
            <a:r>
              <a:rPr lang="en-US" dirty="0"/>
              <a:t> 2023 se </a:t>
            </a:r>
            <a:r>
              <a:rPr lang="en-US" dirty="0" err="1"/>
              <a:t>han</a:t>
            </a:r>
            <a:r>
              <a:rPr lang="en-US" dirty="0"/>
              <a:t> </a:t>
            </a:r>
            <a:r>
              <a:rPr lang="en-US" dirty="0" err="1"/>
              <a:t>incrementado</a:t>
            </a:r>
            <a:r>
              <a:rPr lang="en-US" dirty="0"/>
              <a:t> las </a:t>
            </a:r>
            <a:r>
              <a:rPr lang="en-US" dirty="0" err="1"/>
              <a:t>compañias</a:t>
            </a:r>
            <a:r>
              <a:rPr lang="en-US" dirty="0"/>
              <a:t> que </a:t>
            </a:r>
            <a:r>
              <a:rPr lang="en-US" dirty="0" err="1"/>
              <a:t>registran</a:t>
            </a:r>
            <a:r>
              <a:rPr lang="en-US" dirty="0"/>
              <a:t> </a:t>
            </a:r>
            <a:r>
              <a:rPr lang="en-US" dirty="0" err="1"/>
              <a:t>Activos</a:t>
            </a:r>
            <a:r>
              <a:rPr lang="en-US" dirty="0"/>
              <a:t> por </a:t>
            </a:r>
            <a:r>
              <a:rPr lang="en-US" dirty="0" err="1"/>
              <a:t>impuestos</a:t>
            </a:r>
            <a:r>
              <a:rPr lang="en-US" dirty="0"/>
              <a:t> </a:t>
            </a:r>
            <a:r>
              <a:rPr lang="en-US" dirty="0" err="1"/>
              <a:t>diferidos</a:t>
            </a:r>
            <a:r>
              <a:rPr lang="en-US" dirty="0"/>
              <a:t> </a:t>
            </a:r>
            <a:r>
              <a:rPr lang="en-US" dirty="0" err="1"/>
              <a:t>en</a:t>
            </a:r>
            <a:r>
              <a:rPr lang="en-US" dirty="0"/>
              <a:t> sus  </a:t>
            </a:r>
            <a:r>
              <a:rPr lang="en-US" dirty="0" err="1"/>
              <a:t>estados</a:t>
            </a:r>
            <a:r>
              <a:rPr lang="en-US" dirty="0"/>
              <a:t> </a:t>
            </a:r>
            <a:r>
              <a:rPr lang="en-US" dirty="0" err="1"/>
              <a:t>financieros</a:t>
            </a:r>
            <a:r>
              <a:rPr lang="en-US" dirty="0"/>
              <a:t>, </a:t>
            </a:r>
            <a:r>
              <a:rPr lang="en-US" dirty="0" err="1"/>
              <a:t>presentando</a:t>
            </a:r>
            <a:r>
              <a:rPr lang="en-US" dirty="0"/>
              <a:t> un </a:t>
            </a:r>
            <a:r>
              <a:rPr lang="en-US" dirty="0" err="1"/>
              <a:t>crecimiento</a:t>
            </a:r>
            <a:r>
              <a:rPr lang="en-US" dirty="0"/>
              <a:t> del </a:t>
            </a:r>
            <a:r>
              <a:rPr lang="en-US" dirty="0" err="1"/>
              <a:t>más</a:t>
            </a:r>
            <a:r>
              <a:rPr lang="en-US" dirty="0"/>
              <a:t> de 200% </a:t>
            </a:r>
            <a:r>
              <a:rPr lang="en-US" dirty="0" err="1"/>
              <a:t>en</a:t>
            </a:r>
            <a:r>
              <a:rPr lang="en-US" dirty="0"/>
              <a:t> el </a:t>
            </a:r>
            <a:r>
              <a:rPr lang="en-US" dirty="0" err="1"/>
              <a:t>año</a:t>
            </a:r>
            <a:r>
              <a:rPr lang="en-US" dirty="0"/>
              <a:t> 2018, </a:t>
            </a:r>
            <a:r>
              <a:rPr lang="en-US" dirty="0" err="1"/>
              <a:t>mientras</a:t>
            </a:r>
            <a:r>
              <a:rPr lang="en-US" dirty="0"/>
              <a:t> que </a:t>
            </a:r>
            <a:r>
              <a:rPr lang="en-US" dirty="0" err="1"/>
              <a:t>en</a:t>
            </a:r>
            <a:r>
              <a:rPr lang="en-US" dirty="0"/>
              <a:t> el </a:t>
            </a:r>
            <a:r>
              <a:rPr lang="en-US" dirty="0" err="1"/>
              <a:t>año</a:t>
            </a:r>
            <a:r>
              <a:rPr lang="en-US" dirty="0"/>
              <a:t> 2022 </a:t>
            </a:r>
            <a:r>
              <a:rPr lang="en-US" dirty="0" err="1"/>
              <a:t>fue</a:t>
            </a:r>
            <a:r>
              <a:rPr lang="en-US" dirty="0"/>
              <a:t> de 17% y </a:t>
            </a:r>
            <a:r>
              <a:rPr lang="en-US" dirty="0" err="1"/>
              <a:t>en</a:t>
            </a:r>
            <a:r>
              <a:rPr lang="en-US" dirty="0"/>
              <a:t> el </a:t>
            </a:r>
            <a:r>
              <a:rPr lang="en-US" dirty="0" err="1"/>
              <a:t>año</a:t>
            </a:r>
            <a:r>
              <a:rPr lang="en-US" dirty="0"/>
              <a:t> 2023 </a:t>
            </a:r>
            <a:r>
              <a:rPr lang="en-US" dirty="0" err="1"/>
              <a:t>fue</a:t>
            </a:r>
            <a:r>
              <a:rPr lang="en-US" dirty="0"/>
              <a:t> de 13%.</a:t>
            </a:r>
          </a:p>
        </p:txBody>
      </p:sp>
      <p:graphicFrame>
        <p:nvGraphicFramePr>
          <p:cNvPr id="8" name="Gráfico 7">
            <a:extLst>
              <a:ext uri="{FF2B5EF4-FFF2-40B4-BE49-F238E27FC236}">
                <a16:creationId xmlns:a16="http://schemas.microsoft.com/office/drawing/2014/main" id="{C30ED287-45F1-4FA3-8B87-411B83DFF28E}"/>
              </a:ext>
            </a:extLst>
          </p:cNvPr>
          <p:cNvGraphicFramePr>
            <a:graphicFrameLocks/>
          </p:cNvGraphicFramePr>
          <p:nvPr>
            <p:extLst>
              <p:ext uri="{D42A27DB-BD31-4B8C-83A1-F6EECF244321}">
                <p14:modId xmlns:p14="http://schemas.microsoft.com/office/powerpoint/2010/main" val="536702042"/>
              </p:ext>
            </p:extLst>
          </p:nvPr>
        </p:nvGraphicFramePr>
        <p:xfrm>
          <a:off x="1648369" y="383155"/>
          <a:ext cx="9428603" cy="49755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722811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578C60C-01A9-453A-9A61-98AAE1D5C992}"/>
              </a:ext>
            </a:extLst>
          </p:cNvPr>
          <p:cNvSpPr>
            <a:spLocks noGrp="1"/>
          </p:cNvSpPr>
          <p:nvPr>
            <p:ph type="title"/>
          </p:nvPr>
        </p:nvSpPr>
        <p:spPr>
          <a:xfrm>
            <a:off x="1307729" y="323142"/>
            <a:ext cx="10238812" cy="1317399"/>
          </a:xfrm>
        </p:spPr>
        <p:txBody>
          <a:bodyPr>
            <a:normAutofit fontScale="90000"/>
          </a:bodyPr>
          <a:lstStyle/>
          <a:p>
            <a:pPr algn="ctr"/>
            <a:r>
              <a:rPr lang="es-EC" b="1" dirty="0"/>
              <a:t>Registro de Activos de impuestos diferidos por tamaño de compañía</a:t>
            </a:r>
            <a:br>
              <a:rPr lang="es-EC" b="1" dirty="0"/>
            </a:br>
            <a:r>
              <a:rPr lang="es-EC" b="1" dirty="0"/>
              <a:t>2023</a:t>
            </a:r>
            <a:endParaRPr lang="en-US" b="1" dirty="0"/>
          </a:p>
        </p:txBody>
      </p:sp>
      <p:graphicFrame>
        <p:nvGraphicFramePr>
          <p:cNvPr id="4" name="Gráfico 3">
            <a:extLst>
              <a:ext uri="{FF2B5EF4-FFF2-40B4-BE49-F238E27FC236}">
                <a16:creationId xmlns:a16="http://schemas.microsoft.com/office/drawing/2014/main" id="{6A6BB994-B3BE-4ABC-B0E4-51157A1C4A98}"/>
              </a:ext>
            </a:extLst>
          </p:cNvPr>
          <p:cNvGraphicFramePr>
            <a:graphicFrameLocks/>
          </p:cNvGraphicFramePr>
          <p:nvPr>
            <p:extLst>
              <p:ext uri="{D42A27DB-BD31-4B8C-83A1-F6EECF244321}">
                <p14:modId xmlns:p14="http://schemas.microsoft.com/office/powerpoint/2010/main" val="2789344875"/>
              </p:ext>
            </p:extLst>
          </p:nvPr>
        </p:nvGraphicFramePr>
        <p:xfrm>
          <a:off x="3016287" y="1850923"/>
          <a:ext cx="6320790" cy="3579495"/>
        </p:xfrm>
        <a:graphic>
          <a:graphicData uri="http://schemas.openxmlformats.org/drawingml/2006/chart">
            <c:chart xmlns:c="http://schemas.openxmlformats.org/drawingml/2006/chart" xmlns:r="http://schemas.openxmlformats.org/officeDocument/2006/relationships" r:id="rId2"/>
          </a:graphicData>
        </a:graphic>
      </p:graphicFrame>
      <p:sp>
        <p:nvSpPr>
          <p:cNvPr id="5" name="CuadroTexto 4">
            <a:extLst>
              <a:ext uri="{FF2B5EF4-FFF2-40B4-BE49-F238E27FC236}">
                <a16:creationId xmlns:a16="http://schemas.microsoft.com/office/drawing/2014/main" id="{BDC254E6-B96E-4904-ADD4-34CDDA845D83}"/>
              </a:ext>
            </a:extLst>
          </p:cNvPr>
          <p:cNvSpPr txBox="1"/>
          <p:nvPr/>
        </p:nvSpPr>
        <p:spPr>
          <a:xfrm>
            <a:off x="1731306" y="5363801"/>
            <a:ext cx="5710518" cy="276999"/>
          </a:xfrm>
          <a:prstGeom prst="rect">
            <a:avLst/>
          </a:prstGeom>
          <a:noFill/>
        </p:spPr>
        <p:txBody>
          <a:bodyPr wrap="square">
            <a:spAutoFit/>
          </a:bodyPr>
          <a:lstStyle/>
          <a:p>
            <a:r>
              <a:rPr lang="es-EC" sz="1200" dirty="0"/>
              <a:t>Fuente: Estados financieros - SCVS</a:t>
            </a:r>
            <a:endParaRPr lang="en-US" sz="1200" dirty="0"/>
          </a:p>
        </p:txBody>
      </p:sp>
      <p:sp>
        <p:nvSpPr>
          <p:cNvPr id="6" name="CuadroTexto 5">
            <a:extLst>
              <a:ext uri="{FF2B5EF4-FFF2-40B4-BE49-F238E27FC236}">
                <a16:creationId xmlns:a16="http://schemas.microsoft.com/office/drawing/2014/main" id="{BA8CAE52-AB79-4172-9826-655FDA68A5A3}"/>
              </a:ext>
            </a:extLst>
          </p:cNvPr>
          <p:cNvSpPr txBox="1"/>
          <p:nvPr/>
        </p:nvSpPr>
        <p:spPr>
          <a:xfrm>
            <a:off x="1283072" y="5770170"/>
            <a:ext cx="9625855" cy="646331"/>
          </a:xfrm>
          <a:prstGeom prst="rect">
            <a:avLst/>
          </a:prstGeom>
          <a:noFill/>
        </p:spPr>
        <p:txBody>
          <a:bodyPr wrap="square">
            <a:spAutoFit/>
          </a:bodyPr>
          <a:lstStyle/>
          <a:p>
            <a:pPr algn="just"/>
            <a:r>
              <a:rPr lang="es-EC" dirty="0"/>
              <a:t>Como se puede observar, el 85% del monto de Activos por impuestos diferidos se concentra en las compañías grandes.</a:t>
            </a:r>
            <a:endParaRPr lang="en-US" dirty="0"/>
          </a:p>
        </p:txBody>
      </p:sp>
    </p:spTree>
    <p:extLst>
      <p:ext uri="{BB962C8B-B14F-4D97-AF65-F5344CB8AC3E}">
        <p14:creationId xmlns:p14="http://schemas.microsoft.com/office/powerpoint/2010/main" val="10063273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esquinas redondeadas 6">
            <a:extLst>
              <a:ext uri="{FF2B5EF4-FFF2-40B4-BE49-F238E27FC236}">
                <a16:creationId xmlns:a16="http://schemas.microsoft.com/office/drawing/2014/main" id="{80B3EAD3-AAF7-4222-A206-33E96C3DB484}"/>
              </a:ext>
            </a:extLst>
          </p:cNvPr>
          <p:cNvSpPr/>
          <p:nvPr/>
        </p:nvSpPr>
        <p:spPr>
          <a:xfrm>
            <a:off x="8762999" y="163072"/>
            <a:ext cx="3146609" cy="15156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sz="1600" dirty="0"/>
              <a:t>El aumento de gastos no deducibles en el período corriente, que podrían ser deducibles en períodos  futuros – generan activos por Impuestos diferidos</a:t>
            </a:r>
            <a:endParaRPr lang="en-US" sz="1600" dirty="0"/>
          </a:p>
        </p:txBody>
      </p:sp>
      <p:sp>
        <p:nvSpPr>
          <p:cNvPr id="8" name="Rectángulo: esquinas redondeadas 7">
            <a:extLst>
              <a:ext uri="{FF2B5EF4-FFF2-40B4-BE49-F238E27FC236}">
                <a16:creationId xmlns:a16="http://schemas.microsoft.com/office/drawing/2014/main" id="{518FCA28-B819-4FE4-8DE3-41FB45D47B0C}"/>
              </a:ext>
            </a:extLst>
          </p:cNvPr>
          <p:cNvSpPr/>
          <p:nvPr/>
        </p:nvSpPr>
        <p:spPr>
          <a:xfrm>
            <a:off x="8762999" y="1827246"/>
            <a:ext cx="3061443" cy="14648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sz="1600" dirty="0"/>
              <a:t>El aumento de ingresos imponibles, que no se pagan en el periodo corriente, pero sí en períodos futuros – generan Pasivos por impuesto diferidos</a:t>
            </a:r>
            <a:endParaRPr lang="en-US" sz="1600" dirty="0"/>
          </a:p>
        </p:txBody>
      </p:sp>
      <p:sp>
        <p:nvSpPr>
          <p:cNvPr id="5" name="Rectángulo: esquinas redondeadas 4">
            <a:extLst>
              <a:ext uri="{FF2B5EF4-FFF2-40B4-BE49-F238E27FC236}">
                <a16:creationId xmlns:a16="http://schemas.microsoft.com/office/drawing/2014/main" id="{7F3A00A9-FE23-4B2E-A3A1-8E0D6FA60D1A}"/>
              </a:ext>
            </a:extLst>
          </p:cNvPr>
          <p:cNvSpPr/>
          <p:nvPr/>
        </p:nvSpPr>
        <p:spPr>
          <a:xfrm>
            <a:off x="8758113" y="3339154"/>
            <a:ext cx="2976687" cy="98183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sz="1600" dirty="0"/>
              <a:t>La deducción en el pago de impuestos en períodos futuros,.</a:t>
            </a:r>
            <a:endParaRPr lang="en-US" sz="1600" dirty="0"/>
          </a:p>
        </p:txBody>
      </p:sp>
      <p:sp>
        <p:nvSpPr>
          <p:cNvPr id="10" name="CuadroTexto 9">
            <a:extLst>
              <a:ext uri="{FF2B5EF4-FFF2-40B4-BE49-F238E27FC236}">
                <a16:creationId xmlns:a16="http://schemas.microsoft.com/office/drawing/2014/main" id="{482696D9-DE2A-42B3-8B43-45AF7D907C2B}"/>
              </a:ext>
            </a:extLst>
          </p:cNvPr>
          <p:cNvSpPr txBox="1"/>
          <p:nvPr/>
        </p:nvSpPr>
        <p:spPr>
          <a:xfrm>
            <a:off x="1317795" y="5208608"/>
            <a:ext cx="5710518" cy="276999"/>
          </a:xfrm>
          <a:prstGeom prst="rect">
            <a:avLst/>
          </a:prstGeom>
          <a:noFill/>
        </p:spPr>
        <p:txBody>
          <a:bodyPr wrap="square">
            <a:spAutoFit/>
          </a:bodyPr>
          <a:lstStyle/>
          <a:p>
            <a:r>
              <a:rPr lang="es-EC" sz="1200" dirty="0"/>
              <a:t>Fuente: Estados financieros - SCVS</a:t>
            </a:r>
            <a:endParaRPr lang="en-US" sz="1200" dirty="0"/>
          </a:p>
        </p:txBody>
      </p:sp>
      <p:sp>
        <p:nvSpPr>
          <p:cNvPr id="11" name="CuadroTexto 10">
            <a:extLst>
              <a:ext uri="{FF2B5EF4-FFF2-40B4-BE49-F238E27FC236}">
                <a16:creationId xmlns:a16="http://schemas.microsoft.com/office/drawing/2014/main" id="{CA590C2F-AC28-41AE-8329-9F6A986C6303}"/>
              </a:ext>
            </a:extLst>
          </p:cNvPr>
          <p:cNvSpPr txBox="1"/>
          <p:nvPr/>
        </p:nvSpPr>
        <p:spPr>
          <a:xfrm>
            <a:off x="1214150" y="5485607"/>
            <a:ext cx="6679063" cy="1200329"/>
          </a:xfrm>
          <a:prstGeom prst="rect">
            <a:avLst/>
          </a:prstGeom>
          <a:noFill/>
        </p:spPr>
        <p:txBody>
          <a:bodyPr wrap="square">
            <a:spAutoFit/>
          </a:bodyPr>
          <a:lstStyle/>
          <a:p>
            <a:pPr algn="just"/>
            <a:r>
              <a:rPr lang="es-EC" dirty="0"/>
              <a:t>De una muestra de 10 compañías, se observa que los saldos de la cuenta de Activos por impuestos diferidos, en algunas compañías disminuyen o incluso se presentan en cero en los periodos de análisis, y otras mantienen saldos altos en esta cuenta. </a:t>
            </a:r>
            <a:endParaRPr lang="en-US" dirty="0"/>
          </a:p>
        </p:txBody>
      </p:sp>
      <p:graphicFrame>
        <p:nvGraphicFramePr>
          <p:cNvPr id="14" name="Gráfico 13">
            <a:extLst>
              <a:ext uri="{FF2B5EF4-FFF2-40B4-BE49-F238E27FC236}">
                <a16:creationId xmlns:a16="http://schemas.microsoft.com/office/drawing/2014/main" id="{7110368C-2CDD-4150-AF08-62778E3E620F}"/>
              </a:ext>
            </a:extLst>
          </p:cNvPr>
          <p:cNvGraphicFramePr>
            <a:graphicFrameLocks/>
          </p:cNvGraphicFramePr>
          <p:nvPr>
            <p:extLst>
              <p:ext uri="{D42A27DB-BD31-4B8C-83A1-F6EECF244321}">
                <p14:modId xmlns:p14="http://schemas.microsoft.com/office/powerpoint/2010/main" val="3900284251"/>
              </p:ext>
            </p:extLst>
          </p:nvPr>
        </p:nvGraphicFramePr>
        <p:xfrm>
          <a:off x="1007392" y="80652"/>
          <a:ext cx="7750722" cy="5127956"/>
        </p:xfrm>
        <a:graphic>
          <a:graphicData uri="http://schemas.openxmlformats.org/drawingml/2006/chart">
            <c:chart xmlns:c="http://schemas.openxmlformats.org/drawingml/2006/chart" xmlns:r="http://schemas.openxmlformats.org/officeDocument/2006/relationships" r:id="rId2"/>
          </a:graphicData>
        </a:graphic>
      </p:graphicFrame>
      <p:sp>
        <p:nvSpPr>
          <p:cNvPr id="15" name="Rectángulo: esquinas redondeadas 14">
            <a:extLst>
              <a:ext uri="{FF2B5EF4-FFF2-40B4-BE49-F238E27FC236}">
                <a16:creationId xmlns:a16="http://schemas.microsoft.com/office/drawing/2014/main" id="{39F298A6-528E-4D64-966D-A30B33B67BFC}"/>
              </a:ext>
            </a:extLst>
          </p:cNvPr>
          <p:cNvSpPr/>
          <p:nvPr/>
        </p:nvSpPr>
        <p:spPr>
          <a:xfrm>
            <a:off x="8758113" y="4485892"/>
            <a:ext cx="3061443" cy="22090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De la </a:t>
            </a:r>
            <a:r>
              <a:rPr lang="en-US" sz="1600" dirty="0" err="1"/>
              <a:t>suma</a:t>
            </a:r>
            <a:r>
              <a:rPr lang="en-US" sz="1600" dirty="0"/>
              <a:t> del total de </a:t>
            </a:r>
            <a:r>
              <a:rPr lang="en-US" sz="1600" dirty="0" err="1"/>
              <a:t>activos</a:t>
            </a:r>
            <a:r>
              <a:rPr lang="en-US" sz="1600" dirty="0"/>
              <a:t> por </a:t>
            </a:r>
            <a:r>
              <a:rPr lang="en-US" sz="1600" dirty="0" err="1"/>
              <a:t>impuestos</a:t>
            </a:r>
            <a:r>
              <a:rPr lang="en-US" sz="1600" dirty="0"/>
              <a:t> </a:t>
            </a:r>
            <a:r>
              <a:rPr lang="en-US" sz="1600" dirty="0" err="1"/>
              <a:t>diferidos</a:t>
            </a:r>
            <a:r>
              <a:rPr lang="en-US" sz="1600" dirty="0"/>
              <a:t> de </a:t>
            </a:r>
            <a:r>
              <a:rPr lang="en-US" sz="1600" dirty="0" err="1"/>
              <a:t>estas</a:t>
            </a:r>
            <a:r>
              <a:rPr lang="en-US" sz="1600" dirty="0"/>
              <a:t> 10 </a:t>
            </a:r>
            <a:r>
              <a:rPr lang="en-US" sz="1600" dirty="0" err="1"/>
              <a:t>compañías</a:t>
            </a:r>
            <a:r>
              <a:rPr lang="en-US" sz="1600" dirty="0"/>
              <a:t>, </a:t>
            </a:r>
            <a:r>
              <a:rPr lang="en-US" sz="1600" dirty="0" err="1"/>
              <a:t>existe</a:t>
            </a:r>
            <a:r>
              <a:rPr lang="en-US" sz="1600" dirty="0"/>
              <a:t> un </a:t>
            </a:r>
            <a:r>
              <a:rPr lang="en-US" sz="1600" dirty="0" err="1"/>
              <a:t>crecimiento</a:t>
            </a:r>
            <a:r>
              <a:rPr lang="en-US" sz="1600" dirty="0"/>
              <a:t>  </a:t>
            </a:r>
            <a:r>
              <a:rPr lang="en-US" sz="1600" dirty="0" err="1"/>
              <a:t>anual</a:t>
            </a:r>
            <a:r>
              <a:rPr lang="en-US" sz="1600" dirty="0"/>
              <a:t> </a:t>
            </a:r>
            <a:r>
              <a:rPr lang="en-US" sz="1600" dirty="0" err="1"/>
              <a:t>apróximado</a:t>
            </a:r>
            <a:r>
              <a:rPr lang="en-US" sz="1600" dirty="0"/>
              <a:t> de 30%, lo que </a:t>
            </a:r>
            <a:r>
              <a:rPr lang="en-US" sz="1600" dirty="0" err="1"/>
              <a:t>podría</a:t>
            </a:r>
            <a:r>
              <a:rPr lang="en-US" sz="1600" dirty="0"/>
              <a:t> </a:t>
            </a:r>
            <a:r>
              <a:rPr lang="en-US" sz="1600" dirty="0" err="1"/>
              <a:t>corresponder</a:t>
            </a:r>
            <a:r>
              <a:rPr lang="en-US" sz="1600" dirty="0"/>
              <a:t> a la </a:t>
            </a:r>
            <a:r>
              <a:rPr lang="en-US" sz="1600" dirty="0" err="1"/>
              <a:t>acumulación</a:t>
            </a:r>
            <a:r>
              <a:rPr lang="en-US" sz="1600" dirty="0"/>
              <a:t> de </a:t>
            </a:r>
            <a:r>
              <a:rPr lang="en-US" sz="1600" dirty="0" err="1"/>
              <a:t>saldos</a:t>
            </a:r>
            <a:r>
              <a:rPr lang="en-US" sz="1600" dirty="0"/>
              <a:t>  </a:t>
            </a:r>
            <a:r>
              <a:rPr lang="en-US" sz="1600" dirty="0" err="1"/>
              <a:t>en</a:t>
            </a:r>
            <a:r>
              <a:rPr lang="en-US" sz="1600" dirty="0"/>
              <a:t> </a:t>
            </a:r>
            <a:r>
              <a:rPr lang="en-US" sz="1600" dirty="0" err="1"/>
              <a:t>esta</a:t>
            </a:r>
            <a:r>
              <a:rPr lang="en-US" sz="1600" dirty="0"/>
              <a:t> </a:t>
            </a:r>
            <a:r>
              <a:rPr lang="en-US" sz="1600" dirty="0" err="1"/>
              <a:t>cuenta</a:t>
            </a:r>
            <a:r>
              <a:rPr lang="en-US" sz="1600" dirty="0"/>
              <a:t>  </a:t>
            </a:r>
            <a:r>
              <a:rPr lang="en-US" sz="1600" dirty="0" err="1"/>
              <a:t>en</a:t>
            </a:r>
            <a:r>
              <a:rPr lang="en-US" sz="1600" dirty="0"/>
              <a:t> </a:t>
            </a:r>
            <a:r>
              <a:rPr lang="en-US" sz="1600" dirty="0" err="1"/>
              <a:t>cada</a:t>
            </a:r>
            <a:r>
              <a:rPr lang="en-US" sz="1600" dirty="0"/>
              <a:t> </a:t>
            </a:r>
            <a:r>
              <a:rPr lang="en-US" sz="1600" dirty="0" err="1"/>
              <a:t>período</a:t>
            </a:r>
            <a:r>
              <a:rPr lang="en-US" sz="1600" dirty="0"/>
              <a:t>.</a:t>
            </a:r>
          </a:p>
        </p:txBody>
      </p:sp>
    </p:spTree>
    <p:extLst>
      <p:ext uri="{BB962C8B-B14F-4D97-AF65-F5344CB8AC3E}">
        <p14:creationId xmlns:p14="http://schemas.microsoft.com/office/powerpoint/2010/main" val="30804838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574B0977-6FE1-4180-A44F-848D55E6730F}"/>
              </a:ext>
            </a:extLst>
          </p:cNvPr>
          <p:cNvSpPr txBox="1"/>
          <p:nvPr/>
        </p:nvSpPr>
        <p:spPr>
          <a:xfrm>
            <a:off x="1283071" y="5430418"/>
            <a:ext cx="5710518" cy="276999"/>
          </a:xfrm>
          <a:prstGeom prst="rect">
            <a:avLst/>
          </a:prstGeom>
          <a:noFill/>
        </p:spPr>
        <p:txBody>
          <a:bodyPr wrap="square">
            <a:spAutoFit/>
          </a:bodyPr>
          <a:lstStyle/>
          <a:p>
            <a:r>
              <a:rPr lang="es-EC" sz="1200" dirty="0"/>
              <a:t>Fuente: Estados financieros - SCVS</a:t>
            </a:r>
            <a:endParaRPr lang="en-US" sz="1200" dirty="0"/>
          </a:p>
        </p:txBody>
      </p:sp>
      <p:sp>
        <p:nvSpPr>
          <p:cNvPr id="6" name="CuadroTexto 5">
            <a:extLst>
              <a:ext uri="{FF2B5EF4-FFF2-40B4-BE49-F238E27FC236}">
                <a16:creationId xmlns:a16="http://schemas.microsoft.com/office/drawing/2014/main" id="{5E711C1A-63AE-4F5D-A196-EDEFA8D8364C}"/>
              </a:ext>
            </a:extLst>
          </p:cNvPr>
          <p:cNvSpPr txBox="1"/>
          <p:nvPr/>
        </p:nvSpPr>
        <p:spPr>
          <a:xfrm>
            <a:off x="1283071" y="5707417"/>
            <a:ext cx="10280038" cy="923330"/>
          </a:xfrm>
          <a:prstGeom prst="rect">
            <a:avLst/>
          </a:prstGeom>
          <a:noFill/>
        </p:spPr>
        <p:txBody>
          <a:bodyPr wrap="square">
            <a:spAutoFit/>
          </a:bodyPr>
          <a:lstStyle/>
          <a:p>
            <a:pPr algn="just"/>
            <a:r>
              <a:rPr lang="es-EC" dirty="0"/>
              <a:t>En cuanto a la participación del saldo de Activos por impuestos diferidos, considerando una muestra de 10 compañías, se observa que, en su mayoría representa entre el 2% a 5% de su Total de Activos; y como máximo han tenido una participación de alrededor de 15% sobre el Total de Activos.</a:t>
            </a:r>
            <a:endParaRPr lang="en-US" dirty="0"/>
          </a:p>
        </p:txBody>
      </p:sp>
      <p:graphicFrame>
        <p:nvGraphicFramePr>
          <p:cNvPr id="8" name="Gráfico 7">
            <a:extLst>
              <a:ext uri="{FF2B5EF4-FFF2-40B4-BE49-F238E27FC236}">
                <a16:creationId xmlns:a16="http://schemas.microsoft.com/office/drawing/2014/main" id="{F61786B0-07D2-458F-BE18-E785DE07E78F}"/>
              </a:ext>
            </a:extLst>
          </p:cNvPr>
          <p:cNvGraphicFramePr>
            <a:graphicFrameLocks/>
          </p:cNvGraphicFramePr>
          <p:nvPr>
            <p:extLst>
              <p:ext uri="{D42A27DB-BD31-4B8C-83A1-F6EECF244321}">
                <p14:modId xmlns:p14="http://schemas.microsoft.com/office/powerpoint/2010/main" val="280048943"/>
              </p:ext>
            </p:extLst>
          </p:nvPr>
        </p:nvGraphicFramePr>
        <p:xfrm>
          <a:off x="1087570" y="0"/>
          <a:ext cx="10566548" cy="543041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5508858"/>
      </p:ext>
    </p:extLst>
  </p:cSld>
  <p:clrMapOvr>
    <a:masterClrMapping/>
  </p:clrMapOvr>
</p:sld>
</file>

<file path=ppt/theme/theme1.xml><?xml version="1.0" encoding="utf-8"?>
<a:theme xmlns:a="http://schemas.openxmlformats.org/drawingml/2006/main" name="Recorte">
  <a:themeElements>
    <a:clrScheme name="Recorte">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Recorte">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Recort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Circuito</Template>
  <TotalTime>1324</TotalTime>
  <Words>1154</Words>
  <Application>Microsoft Office PowerPoint</Application>
  <PresentationFormat>Panorámica</PresentationFormat>
  <Paragraphs>56</Paragraphs>
  <Slides>10</Slides>
  <Notes>0</Notes>
  <HiddenSlides>0</HiddenSlides>
  <MMClips>0</MMClips>
  <ScaleCrop>false</ScaleCrop>
  <HeadingPairs>
    <vt:vector size="6" baseType="variant">
      <vt:variant>
        <vt:lpstr>Fuentes usadas</vt:lpstr>
      </vt:variant>
      <vt:variant>
        <vt:i4>1</vt:i4>
      </vt:variant>
      <vt:variant>
        <vt:lpstr>Tema</vt:lpstr>
      </vt:variant>
      <vt:variant>
        <vt:i4>1</vt:i4>
      </vt:variant>
      <vt:variant>
        <vt:lpstr>Títulos de diapositiva</vt:lpstr>
      </vt:variant>
      <vt:variant>
        <vt:i4>10</vt:i4>
      </vt:variant>
    </vt:vector>
  </HeadingPairs>
  <TitlesOfParts>
    <vt:vector size="12" baseType="lpstr">
      <vt:lpstr>Franklin Gothic Book</vt:lpstr>
      <vt:lpstr>Recorte</vt:lpstr>
      <vt:lpstr> Gastos no deducibles APLICACIÓN PRÁCTICA DE DIFERIDOS EN ECUADOR</vt:lpstr>
      <vt:lpstr>Impuesto a las ganancias</vt:lpstr>
      <vt:lpstr>APLICACIÓN DE NIIF EN ECUADOR MÁS DE 10 AÑOS</vt:lpstr>
      <vt:lpstr>Tendencia Activos por impuestos diferidos 2016 - 2023</vt:lpstr>
      <vt:lpstr>Compañías que concentran Activos por impuesto diferidos</vt:lpstr>
      <vt:lpstr>Presentación de PowerPoint</vt:lpstr>
      <vt:lpstr>Registro de Activos de impuestos diferidos por tamaño de compañía 2023</vt:lpstr>
      <vt:lpstr>Presentación de PowerPoint</vt:lpstr>
      <vt:lpstr>Presentación de PowerPoint</vt:lpstr>
      <vt:lpstr>CONCLUSIONES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MARIUXI MARISOL MIGUEZ GOMEZ</dc:creator>
  <cp:lastModifiedBy>Miguez Gomez Mariuxi Marisol</cp:lastModifiedBy>
  <cp:revision>40</cp:revision>
  <cp:lastPrinted>2025-01-20T22:56:50Z</cp:lastPrinted>
  <dcterms:created xsi:type="dcterms:W3CDTF">2025-01-17T04:00:46Z</dcterms:created>
  <dcterms:modified xsi:type="dcterms:W3CDTF">2025-01-21T01:38:05Z</dcterms:modified>
</cp:coreProperties>
</file>