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8" r:id="rId2"/>
    <p:sldId id="257" r:id="rId3"/>
    <p:sldId id="258" r:id="rId4"/>
    <p:sldId id="260" r:id="rId5"/>
    <p:sldId id="269" r:id="rId6"/>
    <p:sldId id="259" r:id="rId7"/>
    <p:sldId id="265" r:id="rId8"/>
    <p:sldId id="261" r:id="rId9"/>
    <p:sldId id="271" r:id="rId10"/>
    <p:sldId id="266" r:id="rId11"/>
    <p:sldId id="262" r:id="rId12"/>
    <p:sldId id="267" r:id="rId13"/>
    <p:sldId id="264" r:id="rId14"/>
    <p:sldId id="26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D2525"/>
    <a:srgbClr val="FDF0E9"/>
    <a:srgbClr val="342FBD"/>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7" autoAdjust="0"/>
    <p:restoredTop sz="94660"/>
  </p:normalViewPr>
  <p:slideViewPr>
    <p:cSldViewPr snapToGrid="0">
      <p:cViewPr>
        <p:scale>
          <a:sx n="75" d="100"/>
          <a:sy n="75" d="100"/>
        </p:scale>
        <p:origin x="811"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EE5F3B-0ACA-4533-965E-0AC64489C6D2}" type="doc">
      <dgm:prSet loTypeId="urn:microsoft.com/office/officeart/2005/8/layout/orgChart1" loCatId="hierarchy" qsTypeId="urn:microsoft.com/office/officeart/2005/8/quickstyle/simple1" qsCatId="simple" csTypeId="urn:microsoft.com/office/officeart/2005/8/colors/accent2_1" csCatId="accent2" phldr="1"/>
      <dgm:spPr/>
      <dgm:t>
        <a:bodyPr/>
        <a:lstStyle/>
        <a:p>
          <a:endParaRPr lang="es-EC"/>
        </a:p>
      </dgm:t>
    </dgm:pt>
    <dgm:pt modelId="{A5C462CE-2774-49FF-9B5A-F5306E4174FC}">
      <dgm:prSet custT="1"/>
      <dgm:spPr>
        <a:ln>
          <a:solidFill>
            <a:srgbClr val="7D2525"/>
          </a:solidFill>
        </a:ln>
      </dgm:spPr>
      <dgm:t>
        <a:bodyPr/>
        <a:lstStyle/>
        <a:p>
          <a:r>
            <a:rPr lang="es-ES" sz="1500" b="0" i="0" baseline="0" dirty="0">
              <a:latin typeface="Times New Roman" panose="02020603050405020304" pitchFamily="18" charset="0"/>
              <a:cs typeface="Times New Roman" panose="02020603050405020304" pitchFamily="18" charset="0"/>
            </a:rPr>
            <a:t>Aquellos que excedan el valor indicado, aplicarán los 4 deducibles solo en los casos que se trate de:</a:t>
          </a:r>
          <a:endParaRPr lang="es-EC" sz="1500" dirty="0">
            <a:latin typeface="Times New Roman" panose="02020603050405020304" pitchFamily="18" charset="0"/>
            <a:cs typeface="Times New Roman" panose="02020603050405020304" pitchFamily="18" charset="0"/>
          </a:endParaRPr>
        </a:p>
      </dgm:t>
    </dgm:pt>
    <dgm:pt modelId="{CEA23D65-C6A6-49AB-B530-0B7916732B7A}" type="parTrans" cxnId="{1BFDEF74-57FE-4561-A80C-A3063466B1F6}">
      <dgm:prSet/>
      <dgm:spPr/>
      <dgm:t>
        <a:bodyPr/>
        <a:lstStyle/>
        <a:p>
          <a:endParaRPr lang="es-EC"/>
        </a:p>
      </dgm:t>
    </dgm:pt>
    <dgm:pt modelId="{EBFD2B36-92A2-41BC-AF6E-2B2246D7C5AC}" type="sibTrans" cxnId="{1BFDEF74-57FE-4561-A80C-A3063466B1F6}">
      <dgm:prSet/>
      <dgm:spPr/>
      <dgm:t>
        <a:bodyPr/>
        <a:lstStyle/>
        <a:p>
          <a:endParaRPr lang="es-EC"/>
        </a:p>
      </dgm:t>
    </dgm:pt>
    <dgm:pt modelId="{47E69D52-C7F8-4CA8-A0D0-09BB432C4DB7}">
      <dgm:prSet custT="1"/>
      <dgm:spPr>
        <a:ln>
          <a:solidFill>
            <a:srgbClr val="7D2525"/>
          </a:solidFill>
        </a:ln>
      </dgm:spPr>
      <dgm:t>
        <a:bodyPr/>
        <a:lstStyle/>
        <a:p>
          <a:r>
            <a:rPr lang="es-ES" sz="1600" b="0" i="0" baseline="0" dirty="0">
              <a:latin typeface="Times New Roman" panose="02020603050405020304" pitchFamily="18" charset="0"/>
              <a:cs typeface="Times New Roman" panose="02020603050405020304" pitchFamily="18" charset="0"/>
            </a:rPr>
            <a:t>Vehículos blindados</a:t>
          </a:r>
          <a:endParaRPr lang="es-EC" sz="1600" dirty="0">
            <a:latin typeface="Times New Roman" panose="02020603050405020304" pitchFamily="18" charset="0"/>
            <a:cs typeface="Times New Roman" panose="02020603050405020304" pitchFamily="18" charset="0"/>
          </a:endParaRPr>
        </a:p>
      </dgm:t>
    </dgm:pt>
    <dgm:pt modelId="{836A06F4-A7CD-4C17-B1B6-BD5FE9855A3A}" type="parTrans" cxnId="{82456E77-1519-435F-8BF1-3F9C3FB62591}">
      <dgm:prSet/>
      <dgm:spPr>
        <a:ln>
          <a:solidFill>
            <a:srgbClr val="7D2525"/>
          </a:solidFill>
        </a:ln>
      </dgm:spPr>
      <dgm:t>
        <a:bodyPr/>
        <a:lstStyle/>
        <a:p>
          <a:endParaRPr lang="es-EC"/>
        </a:p>
      </dgm:t>
    </dgm:pt>
    <dgm:pt modelId="{F7725739-7A2B-48DD-A332-4E0E15BD074D}" type="sibTrans" cxnId="{82456E77-1519-435F-8BF1-3F9C3FB62591}">
      <dgm:prSet/>
      <dgm:spPr/>
      <dgm:t>
        <a:bodyPr/>
        <a:lstStyle/>
        <a:p>
          <a:endParaRPr lang="es-EC"/>
        </a:p>
      </dgm:t>
    </dgm:pt>
    <dgm:pt modelId="{9E5D5459-7498-4D49-BAC7-3C94FF8D34DC}">
      <dgm:prSet custT="1"/>
      <dgm:spPr>
        <a:ln>
          <a:solidFill>
            <a:srgbClr val="7D2525"/>
          </a:solidFill>
        </a:ln>
      </dgm:spPr>
      <dgm:t>
        <a:bodyPr/>
        <a:lstStyle/>
        <a:p>
          <a:r>
            <a:rPr lang="es-ES" sz="1500" b="0" i="0" baseline="0" dirty="0">
              <a:latin typeface="Times New Roman" panose="02020603050405020304" pitchFamily="18" charset="0"/>
              <a:cs typeface="Times New Roman" panose="02020603050405020304" pitchFamily="18" charset="0"/>
            </a:rPr>
            <a:t>Vehículos 100% eléctricos o de otras tecnologías de 0 emisiones para transporte público</a:t>
          </a:r>
          <a:endParaRPr lang="es-EC" sz="1500" dirty="0">
            <a:latin typeface="Times New Roman" panose="02020603050405020304" pitchFamily="18" charset="0"/>
            <a:cs typeface="Times New Roman" panose="02020603050405020304" pitchFamily="18" charset="0"/>
          </a:endParaRPr>
        </a:p>
      </dgm:t>
    </dgm:pt>
    <dgm:pt modelId="{4A6C5738-D9D9-4C2A-8952-37AC97D13B3E}" type="parTrans" cxnId="{1CC66C97-345B-4877-94DE-5B644690A9EC}">
      <dgm:prSet/>
      <dgm:spPr>
        <a:ln>
          <a:solidFill>
            <a:srgbClr val="7D2525"/>
          </a:solidFill>
        </a:ln>
      </dgm:spPr>
      <dgm:t>
        <a:bodyPr/>
        <a:lstStyle/>
        <a:p>
          <a:endParaRPr lang="es-EC"/>
        </a:p>
      </dgm:t>
    </dgm:pt>
    <dgm:pt modelId="{FDD62668-8642-46BD-AD27-0A5D18DF05FB}" type="sibTrans" cxnId="{1CC66C97-345B-4877-94DE-5B644690A9EC}">
      <dgm:prSet/>
      <dgm:spPr/>
      <dgm:t>
        <a:bodyPr/>
        <a:lstStyle/>
        <a:p>
          <a:endParaRPr lang="es-EC"/>
        </a:p>
      </dgm:t>
    </dgm:pt>
    <dgm:pt modelId="{B955B166-8E69-46E5-90F4-C9B40F400CC1}">
      <dgm:prSet custT="1"/>
      <dgm:spPr>
        <a:ln>
          <a:solidFill>
            <a:srgbClr val="7D2525"/>
          </a:solidFill>
        </a:ln>
      </dgm:spPr>
      <dgm:t>
        <a:bodyPr/>
        <a:lstStyle/>
        <a:p>
          <a:r>
            <a:rPr lang="es-ES" sz="1600" b="0" i="0" baseline="0" dirty="0">
              <a:latin typeface="Times New Roman" panose="02020603050405020304" pitchFamily="18" charset="0"/>
              <a:cs typeface="Times New Roman" panose="02020603050405020304" pitchFamily="18" charset="0"/>
            </a:rPr>
            <a:t>Transporte comercial y de cuenta propia</a:t>
          </a:r>
          <a:endParaRPr lang="es-EC" sz="1600" dirty="0">
            <a:latin typeface="Times New Roman" panose="02020603050405020304" pitchFamily="18" charset="0"/>
            <a:cs typeface="Times New Roman" panose="02020603050405020304" pitchFamily="18" charset="0"/>
          </a:endParaRPr>
        </a:p>
      </dgm:t>
    </dgm:pt>
    <dgm:pt modelId="{3BE13625-1955-414C-82D4-B4B305BD70B3}" type="parTrans" cxnId="{99753EAD-5BA3-45F9-B34B-28F69FABA3DB}">
      <dgm:prSet/>
      <dgm:spPr>
        <a:ln>
          <a:solidFill>
            <a:srgbClr val="7D2525"/>
          </a:solidFill>
        </a:ln>
      </dgm:spPr>
      <dgm:t>
        <a:bodyPr/>
        <a:lstStyle/>
        <a:p>
          <a:endParaRPr lang="es-EC"/>
        </a:p>
      </dgm:t>
    </dgm:pt>
    <dgm:pt modelId="{D6518B28-5B31-4C7B-BE6F-E5D96469F18A}" type="sibTrans" cxnId="{99753EAD-5BA3-45F9-B34B-28F69FABA3DB}">
      <dgm:prSet/>
      <dgm:spPr/>
      <dgm:t>
        <a:bodyPr/>
        <a:lstStyle/>
        <a:p>
          <a:endParaRPr lang="es-EC"/>
        </a:p>
      </dgm:t>
    </dgm:pt>
    <dgm:pt modelId="{EB31B434-F00D-4998-A172-2BEA57560551}">
      <dgm:prSet custT="1"/>
      <dgm:spPr>
        <a:ln>
          <a:solidFill>
            <a:srgbClr val="7D2525"/>
          </a:solidFill>
        </a:ln>
      </dgm:spPr>
      <dgm:t>
        <a:bodyPr/>
        <a:lstStyle/>
        <a:p>
          <a:r>
            <a:rPr lang="es-ES" sz="1500" b="0" i="0" baseline="0" dirty="0">
              <a:latin typeface="Times New Roman" panose="02020603050405020304" pitchFamily="18" charset="0"/>
              <a:cs typeface="Times New Roman" panose="02020603050405020304" pitchFamily="18" charset="0"/>
            </a:rPr>
            <a:t>Aquellos con derecho a exoneración o rebaja del pago del impuesto anual a la propiedad de vehículos motorizados</a:t>
          </a:r>
          <a:endParaRPr lang="es-EC" sz="1500" dirty="0">
            <a:latin typeface="Times New Roman" panose="02020603050405020304" pitchFamily="18" charset="0"/>
            <a:cs typeface="Times New Roman" panose="02020603050405020304" pitchFamily="18" charset="0"/>
          </a:endParaRPr>
        </a:p>
      </dgm:t>
    </dgm:pt>
    <dgm:pt modelId="{731A7173-374E-4ADA-91CB-2C2974FCDE4B}" type="parTrans" cxnId="{9AC3BFD2-8ECE-44FE-A983-C048B629F964}">
      <dgm:prSet/>
      <dgm:spPr>
        <a:ln>
          <a:solidFill>
            <a:srgbClr val="7D2525"/>
          </a:solidFill>
        </a:ln>
      </dgm:spPr>
      <dgm:t>
        <a:bodyPr/>
        <a:lstStyle/>
        <a:p>
          <a:endParaRPr lang="es-EC"/>
        </a:p>
      </dgm:t>
    </dgm:pt>
    <dgm:pt modelId="{AA76FE8B-E18F-4E5B-9164-D453CFD27EF1}" type="sibTrans" cxnId="{9AC3BFD2-8ECE-44FE-A983-C048B629F964}">
      <dgm:prSet/>
      <dgm:spPr/>
      <dgm:t>
        <a:bodyPr/>
        <a:lstStyle/>
        <a:p>
          <a:endParaRPr lang="es-EC"/>
        </a:p>
      </dgm:t>
    </dgm:pt>
    <dgm:pt modelId="{B511BC95-BEB1-4446-8314-422A2472EA93}" type="pres">
      <dgm:prSet presAssocID="{7BEE5F3B-0ACA-4533-965E-0AC64489C6D2}" presName="hierChild1" presStyleCnt="0">
        <dgm:presLayoutVars>
          <dgm:orgChart val="1"/>
          <dgm:chPref val="1"/>
          <dgm:dir/>
          <dgm:animOne val="branch"/>
          <dgm:animLvl val="lvl"/>
          <dgm:resizeHandles/>
        </dgm:presLayoutVars>
      </dgm:prSet>
      <dgm:spPr/>
    </dgm:pt>
    <dgm:pt modelId="{AAF23647-E163-4C4B-9C78-6967A4A1480D}" type="pres">
      <dgm:prSet presAssocID="{A5C462CE-2774-49FF-9B5A-F5306E4174FC}" presName="hierRoot1" presStyleCnt="0">
        <dgm:presLayoutVars>
          <dgm:hierBranch val="init"/>
        </dgm:presLayoutVars>
      </dgm:prSet>
      <dgm:spPr/>
    </dgm:pt>
    <dgm:pt modelId="{1CBC3E90-C046-4487-BD28-61255E707787}" type="pres">
      <dgm:prSet presAssocID="{A5C462CE-2774-49FF-9B5A-F5306E4174FC}" presName="rootComposite1" presStyleCnt="0"/>
      <dgm:spPr/>
    </dgm:pt>
    <dgm:pt modelId="{CE3F42BD-ED29-4FD7-87AA-757EDFE75FD0}" type="pres">
      <dgm:prSet presAssocID="{A5C462CE-2774-49FF-9B5A-F5306E4174FC}" presName="rootText1" presStyleLbl="node0" presStyleIdx="0" presStyleCnt="1">
        <dgm:presLayoutVars>
          <dgm:chPref val="3"/>
        </dgm:presLayoutVars>
      </dgm:prSet>
      <dgm:spPr/>
    </dgm:pt>
    <dgm:pt modelId="{98EC7DE4-94ED-48EA-A02C-5611CD533CB9}" type="pres">
      <dgm:prSet presAssocID="{A5C462CE-2774-49FF-9B5A-F5306E4174FC}" presName="rootConnector1" presStyleLbl="node1" presStyleIdx="0" presStyleCnt="0"/>
      <dgm:spPr/>
    </dgm:pt>
    <dgm:pt modelId="{10BEA530-8047-4FA8-BBC6-FFFE3B9CE617}" type="pres">
      <dgm:prSet presAssocID="{A5C462CE-2774-49FF-9B5A-F5306E4174FC}" presName="hierChild2" presStyleCnt="0"/>
      <dgm:spPr/>
    </dgm:pt>
    <dgm:pt modelId="{FC8909F2-AAA1-42E3-9692-27A6FB128B34}" type="pres">
      <dgm:prSet presAssocID="{836A06F4-A7CD-4C17-B1B6-BD5FE9855A3A}" presName="Name37" presStyleLbl="parChTrans1D2" presStyleIdx="0" presStyleCnt="4"/>
      <dgm:spPr/>
    </dgm:pt>
    <dgm:pt modelId="{8A865BA3-37B1-4DF0-897F-99DF0EA4BFAA}" type="pres">
      <dgm:prSet presAssocID="{47E69D52-C7F8-4CA8-A0D0-09BB432C4DB7}" presName="hierRoot2" presStyleCnt="0">
        <dgm:presLayoutVars>
          <dgm:hierBranch val="init"/>
        </dgm:presLayoutVars>
      </dgm:prSet>
      <dgm:spPr/>
    </dgm:pt>
    <dgm:pt modelId="{8049C2B5-7334-432A-85A5-40E278F02E33}" type="pres">
      <dgm:prSet presAssocID="{47E69D52-C7F8-4CA8-A0D0-09BB432C4DB7}" presName="rootComposite" presStyleCnt="0"/>
      <dgm:spPr/>
    </dgm:pt>
    <dgm:pt modelId="{F33799C5-CC3C-4B5A-99F9-ED1F96AB1805}" type="pres">
      <dgm:prSet presAssocID="{47E69D52-C7F8-4CA8-A0D0-09BB432C4DB7}" presName="rootText" presStyleLbl="node2" presStyleIdx="0" presStyleCnt="4">
        <dgm:presLayoutVars>
          <dgm:chPref val="3"/>
        </dgm:presLayoutVars>
      </dgm:prSet>
      <dgm:spPr/>
    </dgm:pt>
    <dgm:pt modelId="{425EEEFA-2222-48CB-8C69-8589A4C0E4DA}" type="pres">
      <dgm:prSet presAssocID="{47E69D52-C7F8-4CA8-A0D0-09BB432C4DB7}" presName="rootConnector" presStyleLbl="node2" presStyleIdx="0" presStyleCnt="4"/>
      <dgm:spPr/>
    </dgm:pt>
    <dgm:pt modelId="{943CB208-2A4C-4A9F-949D-724FD2B36C23}" type="pres">
      <dgm:prSet presAssocID="{47E69D52-C7F8-4CA8-A0D0-09BB432C4DB7}" presName="hierChild4" presStyleCnt="0"/>
      <dgm:spPr/>
    </dgm:pt>
    <dgm:pt modelId="{AE1F0E6B-8B03-4937-899F-20050EC2D119}" type="pres">
      <dgm:prSet presAssocID="{47E69D52-C7F8-4CA8-A0D0-09BB432C4DB7}" presName="hierChild5" presStyleCnt="0"/>
      <dgm:spPr/>
    </dgm:pt>
    <dgm:pt modelId="{D8B58832-778C-4063-9C74-84F07CBFC258}" type="pres">
      <dgm:prSet presAssocID="{4A6C5738-D9D9-4C2A-8952-37AC97D13B3E}" presName="Name37" presStyleLbl="parChTrans1D2" presStyleIdx="1" presStyleCnt="4"/>
      <dgm:spPr/>
    </dgm:pt>
    <dgm:pt modelId="{0397A244-CE79-44E1-A8AF-7F53C6A0AAD8}" type="pres">
      <dgm:prSet presAssocID="{9E5D5459-7498-4D49-BAC7-3C94FF8D34DC}" presName="hierRoot2" presStyleCnt="0">
        <dgm:presLayoutVars>
          <dgm:hierBranch val="init"/>
        </dgm:presLayoutVars>
      </dgm:prSet>
      <dgm:spPr/>
    </dgm:pt>
    <dgm:pt modelId="{4F69EF49-6623-487A-B343-C2472864C58D}" type="pres">
      <dgm:prSet presAssocID="{9E5D5459-7498-4D49-BAC7-3C94FF8D34DC}" presName="rootComposite" presStyleCnt="0"/>
      <dgm:spPr/>
    </dgm:pt>
    <dgm:pt modelId="{33627128-25CB-4C31-B747-3DE509C69F66}" type="pres">
      <dgm:prSet presAssocID="{9E5D5459-7498-4D49-BAC7-3C94FF8D34DC}" presName="rootText" presStyleLbl="node2" presStyleIdx="1" presStyleCnt="4">
        <dgm:presLayoutVars>
          <dgm:chPref val="3"/>
        </dgm:presLayoutVars>
      </dgm:prSet>
      <dgm:spPr/>
    </dgm:pt>
    <dgm:pt modelId="{482363B7-8FCB-400C-AAA5-4CD6C818A5E7}" type="pres">
      <dgm:prSet presAssocID="{9E5D5459-7498-4D49-BAC7-3C94FF8D34DC}" presName="rootConnector" presStyleLbl="node2" presStyleIdx="1" presStyleCnt="4"/>
      <dgm:spPr/>
    </dgm:pt>
    <dgm:pt modelId="{DA5E97F9-B1B8-4308-BDAD-A3D5211EF54F}" type="pres">
      <dgm:prSet presAssocID="{9E5D5459-7498-4D49-BAC7-3C94FF8D34DC}" presName="hierChild4" presStyleCnt="0"/>
      <dgm:spPr/>
    </dgm:pt>
    <dgm:pt modelId="{9EF74DDC-E7D4-4BC9-8EDF-3ECC71AFBF5E}" type="pres">
      <dgm:prSet presAssocID="{9E5D5459-7498-4D49-BAC7-3C94FF8D34DC}" presName="hierChild5" presStyleCnt="0"/>
      <dgm:spPr/>
    </dgm:pt>
    <dgm:pt modelId="{1FF62342-579F-4B01-83A6-5A2636BCF7EE}" type="pres">
      <dgm:prSet presAssocID="{3BE13625-1955-414C-82D4-B4B305BD70B3}" presName="Name37" presStyleLbl="parChTrans1D2" presStyleIdx="2" presStyleCnt="4"/>
      <dgm:spPr/>
    </dgm:pt>
    <dgm:pt modelId="{B0B15A7F-E21F-4158-9E31-AAFAABD29FB3}" type="pres">
      <dgm:prSet presAssocID="{B955B166-8E69-46E5-90F4-C9B40F400CC1}" presName="hierRoot2" presStyleCnt="0">
        <dgm:presLayoutVars>
          <dgm:hierBranch val="init"/>
        </dgm:presLayoutVars>
      </dgm:prSet>
      <dgm:spPr/>
    </dgm:pt>
    <dgm:pt modelId="{BA7D5E12-79D9-4986-BC2E-D642B1F1CAC0}" type="pres">
      <dgm:prSet presAssocID="{B955B166-8E69-46E5-90F4-C9B40F400CC1}" presName="rootComposite" presStyleCnt="0"/>
      <dgm:spPr/>
    </dgm:pt>
    <dgm:pt modelId="{D23DEB46-6E6D-4BF8-A579-75047BB1F99A}" type="pres">
      <dgm:prSet presAssocID="{B955B166-8E69-46E5-90F4-C9B40F400CC1}" presName="rootText" presStyleLbl="node2" presStyleIdx="2" presStyleCnt="4">
        <dgm:presLayoutVars>
          <dgm:chPref val="3"/>
        </dgm:presLayoutVars>
      </dgm:prSet>
      <dgm:spPr/>
    </dgm:pt>
    <dgm:pt modelId="{3F61C2B0-8DE3-4AA1-8B3B-BB1BD81168CF}" type="pres">
      <dgm:prSet presAssocID="{B955B166-8E69-46E5-90F4-C9B40F400CC1}" presName="rootConnector" presStyleLbl="node2" presStyleIdx="2" presStyleCnt="4"/>
      <dgm:spPr/>
    </dgm:pt>
    <dgm:pt modelId="{8D723F9F-144A-4B20-A9FF-24C57205FCF1}" type="pres">
      <dgm:prSet presAssocID="{B955B166-8E69-46E5-90F4-C9B40F400CC1}" presName="hierChild4" presStyleCnt="0"/>
      <dgm:spPr/>
    </dgm:pt>
    <dgm:pt modelId="{8F1B40C1-F4CD-4F04-A2D5-D992E8C9175D}" type="pres">
      <dgm:prSet presAssocID="{B955B166-8E69-46E5-90F4-C9B40F400CC1}" presName="hierChild5" presStyleCnt="0"/>
      <dgm:spPr/>
    </dgm:pt>
    <dgm:pt modelId="{353A52F6-C644-4337-AEF4-5C295D124C55}" type="pres">
      <dgm:prSet presAssocID="{731A7173-374E-4ADA-91CB-2C2974FCDE4B}" presName="Name37" presStyleLbl="parChTrans1D2" presStyleIdx="3" presStyleCnt="4"/>
      <dgm:spPr/>
    </dgm:pt>
    <dgm:pt modelId="{831B6E31-45D2-410F-9B4E-F5175B652A8F}" type="pres">
      <dgm:prSet presAssocID="{EB31B434-F00D-4998-A172-2BEA57560551}" presName="hierRoot2" presStyleCnt="0">
        <dgm:presLayoutVars>
          <dgm:hierBranch val="init"/>
        </dgm:presLayoutVars>
      </dgm:prSet>
      <dgm:spPr/>
    </dgm:pt>
    <dgm:pt modelId="{A355B8A4-A877-4748-97DD-20D1A977ECE9}" type="pres">
      <dgm:prSet presAssocID="{EB31B434-F00D-4998-A172-2BEA57560551}" presName="rootComposite" presStyleCnt="0"/>
      <dgm:spPr/>
    </dgm:pt>
    <dgm:pt modelId="{EC4E5E43-41DD-420D-BC2A-84A6477EAB4E}" type="pres">
      <dgm:prSet presAssocID="{EB31B434-F00D-4998-A172-2BEA57560551}" presName="rootText" presStyleLbl="node2" presStyleIdx="3" presStyleCnt="4">
        <dgm:presLayoutVars>
          <dgm:chPref val="3"/>
        </dgm:presLayoutVars>
      </dgm:prSet>
      <dgm:spPr/>
    </dgm:pt>
    <dgm:pt modelId="{7231871C-D467-4A14-BDF3-37F9CE987908}" type="pres">
      <dgm:prSet presAssocID="{EB31B434-F00D-4998-A172-2BEA57560551}" presName="rootConnector" presStyleLbl="node2" presStyleIdx="3" presStyleCnt="4"/>
      <dgm:spPr/>
    </dgm:pt>
    <dgm:pt modelId="{4153F55F-AFAC-4810-A6C6-D8576A600300}" type="pres">
      <dgm:prSet presAssocID="{EB31B434-F00D-4998-A172-2BEA57560551}" presName="hierChild4" presStyleCnt="0"/>
      <dgm:spPr/>
    </dgm:pt>
    <dgm:pt modelId="{C6B55E07-1BC0-4F09-97F7-6942589399D8}" type="pres">
      <dgm:prSet presAssocID="{EB31B434-F00D-4998-A172-2BEA57560551}" presName="hierChild5" presStyleCnt="0"/>
      <dgm:spPr/>
    </dgm:pt>
    <dgm:pt modelId="{76281C39-A218-4C68-B5A5-BDF77C3FF118}" type="pres">
      <dgm:prSet presAssocID="{A5C462CE-2774-49FF-9B5A-F5306E4174FC}" presName="hierChild3" presStyleCnt="0"/>
      <dgm:spPr/>
    </dgm:pt>
  </dgm:ptLst>
  <dgm:cxnLst>
    <dgm:cxn modelId="{FB47360B-5550-4236-928D-8201094E4D6F}" type="presOf" srcId="{7BEE5F3B-0ACA-4533-965E-0AC64489C6D2}" destId="{B511BC95-BEB1-4446-8314-422A2472EA93}" srcOrd="0" destOrd="0" presId="urn:microsoft.com/office/officeart/2005/8/layout/orgChart1"/>
    <dgm:cxn modelId="{29757923-C70E-4FD5-9D3A-F17D52E9AA53}" type="presOf" srcId="{B955B166-8E69-46E5-90F4-C9B40F400CC1}" destId="{3F61C2B0-8DE3-4AA1-8B3B-BB1BD81168CF}" srcOrd="1" destOrd="0" presId="urn:microsoft.com/office/officeart/2005/8/layout/orgChart1"/>
    <dgm:cxn modelId="{6CAA5F6B-EE27-43AE-8CF2-CA6ACAAF39F6}" type="presOf" srcId="{B955B166-8E69-46E5-90F4-C9B40F400CC1}" destId="{D23DEB46-6E6D-4BF8-A579-75047BB1F99A}" srcOrd="0" destOrd="0" presId="urn:microsoft.com/office/officeart/2005/8/layout/orgChart1"/>
    <dgm:cxn modelId="{42D0654F-B1EA-4911-A26A-3907ACA404BA}" type="presOf" srcId="{47E69D52-C7F8-4CA8-A0D0-09BB432C4DB7}" destId="{F33799C5-CC3C-4B5A-99F9-ED1F96AB1805}" srcOrd="0" destOrd="0" presId="urn:microsoft.com/office/officeart/2005/8/layout/orgChart1"/>
    <dgm:cxn modelId="{1BFDEF74-57FE-4561-A80C-A3063466B1F6}" srcId="{7BEE5F3B-0ACA-4533-965E-0AC64489C6D2}" destId="{A5C462CE-2774-49FF-9B5A-F5306E4174FC}" srcOrd="0" destOrd="0" parTransId="{CEA23D65-C6A6-49AB-B530-0B7916732B7A}" sibTransId="{EBFD2B36-92A2-41BC-AF6E-2B2246D7C5AC}"/>
    <dgm:cxn modelId="{25041557-B218-49AD-80F6-5C92C2C02388}" type="presOf" srcId="{3BE13625-1955-414C-82D4-B4B305BD70B3}" destId="{1FF62342-579F-4B01-83A6-5A2636BCF7EE}" srcOrd="0" destOrd="0" presId="urn:microsoft.com/office/officeart/2005/8/layout/orgChart1"/>
    <dgm:cxn modelId="{82456E77-1519-435F-8BF1-3F9C3FB62591}" srcId="{A5C462CE-2774-49FF-9B5A-F5306E4174FC}" destId="{47E69D52-C7F8-4CA8-A0D0-09BB432C4DB7}" srcOrd="0" destOrd="0" parTransId="{836A06F4-A7CD-4C17-B1B6-BD5FE9855A3A}" sibTransId="{F7725739-7A2B-48DD-A332-4E0E15BD074D}"/>
    <dgm:cxn modelId="{9149D57E-8DC1-4D72-BFBE-531752DA8805}" type="presOf" srcId="{4A6C5738-D9D9-4C2A-8952-37AC97D13B3E}" destId="{D8B58832-778C-4063-9C74-84F07CBFC258}" srcOrd="0" destOrd="0" presId="urn:microsoft.com/office/officeart/2005/8/layout/orgChart1"/>
    <dgm:cxn modelId="{64766686-1F9A-446D-BA09-290665ED76E0}" type="presOf" srcId="{EB31B434-F00D-4998-A172-2BEA57560551}" destId="{7231871C-D467-4A14-BDF3-37F9CE987908}" srcOrd="1" destOrd="0" presId="urn:microsoft.com/office/officeart/2005/8/layout/orgChart1"/>
    <dgm:cxn modelId="{76ECB28B-856F-4C8E-9D3C-116E709D6D43}" type="presOf" srcId="{9E5D5459-7498-4D49-BAC7-3C94FF8D34DC}" destId="{482363B7-8FCB-400C-AAA5-4CD6C818A5E7}" srcOrd="1" destOrd="0" presId="urn:microsoft.com/office/officeart/2005/8/layout/orgChart1"/>
    <dgm:cxn modelId="{1CC66C97-345B-4877-94DE-5B644690A9EC}" srcId="{A5C462CE-2774-49FF-9B5A-F5306E4174FC}" destId="{9E5D5459-7498-4D49-BAC7-3C94FF8D34DC}" srcOrd="1" destOrd="0" parTransId="{4A6C5738-D9D9-4C2A-8952-37AC97D13B3E}" sibTransId="{FDD62668-8642-46BD-AD27-0A5D18DF05FB}"/>
    <dgm:cxn modelId="{7039D19A-D007-445A-9841-21E0CC04902F}" type="presOf" srcId="{A5C462CE-2774-49FF-9B5A-F5306E4174FC}" destId="{CE3F42BD-ED29-4FD7-87AA-757EDFE75FD0}" srcOrd="0" destOrd="0" presId="urn:microsoft.com/office/officeart/2005/8/layout/orgChart1"/>
    <dgm:cxn modelId="{957D4FA3-6CA9-484A-9C7E-8DAB21F02761}" type="presOf" srcId="{731A7173-374E-4ADA-91CB-2C2974FCDE4B}" destId="{353A52F6-C644-4337-AEF4-5C295D124C55}" srcOrd="0" destOrd="0" presId="urn:microsoft.com/office/officeart/2005/8/layout/orgChart1"/>
    <dgm:cxn modelId="{5023F0A7-2C3E-4903-BC7E-9D1E08258B5E}" type="presOf" srcId="{A5C462CE-2774-49FF-9B5A-F5306E4174FC}" destId="{98EC7DE4-94ED-48EA-A02C-5611CD533CB9}" srcOrd="1" destOrd="0" presId="urn:microsoft.com/office/officeart/2005/8/layout/orgChart1"/>
    <dgm:cxn modelId="{99753EAD-5BA3-45F9-B34B-28F69FABA3DB}" srcId="{A5C462CE-2774-49FF-9B5A-F5306E4174FC}" destId="{B955B166-8E69-46E5-90F4-C9B40F400CC1}" srcOrd="2" destOrd="0" parTransId="{3BE13625-1955-414C-82D4-B4B305BD70B3}" sibTransId="{D6518B28-5B31-4C7B-BE6F-E5D96469F18A}"/>
    <dgm:cxn modelId="{EF4167AD-7FEF-40EE-9469-88312DC9BC8B}" type="presOf" srcId="{836A06F4-A7CD-4C17-B1B6-BD5FE9855A3A}" destId="{FC8909F2-AAA1-42E3-9692-27A6FB128B34}" srcOrd="0" destOrd="0" presId="urn:microsoft.com/office/officeart/2005/8/layout/orgChart1"/>
    <dgm:cxn modelId="{F0B6B7C3-8BF1-4E0E-92A7-483AEC50C047}" type="presOf" srcId="{EB31B434-F00D-4998-A172-2BEA57560551}" destId="{EC4E5E43-41DD-420D-BC2A-84A6477EAB4E}" srcOrd="0" destOrd="0" presId="urn:microsoft.com/office/officeart/2005/8/layout/orgChart1"/>
    <dgm:cxn modelId="{A2A57AC4-89C5-42F8-8A21-D2377DBCD527}" type="presOf" srcId="{9E5D5459-7498-4D49-BAC7-3C94FF8D34DC}" destId="{33627128-25CB-4C31-B747-3DE509C69F66}" srcOrd="0" destOrd="0" presId="urn:microsoft.com/office/officeart/2005/8/layout/orgChart1"/>
    <dgm:cxn modelId="{9AC3BFD2-8ECE-44FE-A983-C048B629F964}" srcId="{A5C462CE-2774-49FF-9B5A-F5306E4174FC}" destId="{EB31B434-F00D-4998-A172-2BEA57560551}" srcOrd="3" destOrd="0" parTransId="{731A7173-374E-4ADA-91CB-2C2974FCDE4B}" sibTransId="{AA76FE8B-E18F-4E5B-9164-D453CFD27EF1}"/>
    <dgm:cxn modelId="{548BA8D7-4320-43FE-8A3E-86C53DA2E391}" type="presOf" srcId="{47E69D52-C7F8-4CA8-A0D0-09BB432C4DB7}" destId="{425EEEFA-2222-48CB-8C69-8589A4C0E4DA}" srcOrd="1" destOrd="0" presId="urn:microsoft.com/office/officeart/2005/8/layout/orgChart1"/>
    <dgm:cxn modelId="{9C231080-852A-4ACE-A7E6-6E25016224F0}" type="presParOf" srcId="{B511BC95-BEB1-4446-8314-422A2472EA93}" destId="{AAF23647-E163-4C4B-9C78-6967A4A1480D}" srcOrd="0" destOrd="0" presId="urn:microsoft.com/office/officeart/2005/8/layout/orgChart1"/>
    <dgm:cxn modelId="{1A141D04-CE4C-46CE-B1EF-5884141ECA55}" type="presParOf" srcId="{AAF23647-E163-4C4B-9C78-6967A4A1480D}" destId="{1CBC3E90-C046-4487-BD28-61255E707787}" srcOrd="0" destOrd="0" presId="urn:microsoft.com/office/officeart/2005/8/layout/orgChart1"/>
    <dgm:cxn modelId="{BC1CF8A7-E9BA-401F-8C9B-48769491D019}" type="presParOf" srcId="{1CBC3E90-C046-4487-BD28-61255E707787}" destId="{CE3F42BD-ED29-4FD7-87AA-757EDFE75FD0}" srcOrd="0" destOrd="0" presId="urn:microsoft.com/office/officeart/2005/8/layout/orgChart1"/>
    <dgm:cxn modelId="{E2A978A8-5AB2-4E99-B299-1686C8925ADF}" type="presParOf" srcId="{1CBC3E90-C046-4487-BD28-61255E707787}" destId="{98EC7DE4-94ED-48EA-A02C-5611CD533CB9}" srcOrd="1" destOrd="0" presId="urn:microsoft.com/office/officeart/2005/8/layout/orgChart1"/>
    <dgm:cxn modelId="{51BC9F40-DDD6-45E9-BA6D-D757475894FD}" type="presParOf" srcId="{AAF23647-E163-4C4B-9C78-6967A4A1480D}" destId="{10BEA530-8047-4FA8-BBC6-FFFE3B9CE617}" srcOrd="1" destOrd="0" presId="urn:microsoft.com/office/officeart/2005/8/layout/orgChart1"/>
    <dgm:cxn modelId="{8319E36F-F8F7-41BD-90F6-3D6ADC54B415}" type="presParOf" srcId="{10BEA530-8047-4FA8-BBC6-FFFE3B9CE617}" destId="{FC8909F2-AAA1-42E3-9692-27A6FB128B34}" srcOrd="0" destOrd="0" presId="urn:microsoft.com/office/officeart/2005/8/layout/orgChart1"/>
    <dgm:cxn modelId="{7F5B956E-4340-422B-84A1-5DC04E486FC2}" type="presParOf" srcId="{10BEA530-8047-4FA8-BBC6-FFFE3B9CE617}" destId="{8A865BA3-37B1-4DF0-897F-99DF0EA4BFAA}" srcOrd="1" destOrd="0" presId="urn:microsoft.com/office/officeart/2005/8/layout/orgChart1"/>
    <dgm:cxn modelId="{DA3B61C5-AFC5-43BE-9F32-A3815720B739}" type="presParOf" srcId="{8A865BA3-37B1-4DF0-897F-99DF0EA4BFAA}" destId="{8049C2B5-7334-432A-85A5-40E278F02E33}" srcOrd="0" destOrd="0" presId="urn:microsoft.com/office/officeart/2005/8/layout/orgChart1"/>
    <dgm:cxn modelId="{7193BEE2-8EAF-420B-B1B3-18679A1D0B0D}" type="presParOf" srcId="{8049C2B5-7334-432A-85A5-40E278F02E33}" destId="{F33799C5-CC3C-4B5A-99F9-ED1F96AB1805}" srcOrd="0" destOrd="0" presId="urn:microsoft.com/office/officeart/2005/8/layout/orgChart1"/>
    <dgm:cxn modelId="{E7208EA1-458B-4962-B597-4BCE79E339A5}" type="presParOf" srcId="{8049C2B5-7334-432A-85A5-40E278F02E33}" destId="{425EEEFA-2222-48CB-8C69-8589A4C0E4DA}" srcOrd="1" destOrd="0" presId="urn:microsoft.com/office/officeart/2005/8/layout/orgChart1"/>
    <dgm:cxn modelId="{16140930-95B8-4D64-BFDF-CE008D56AD16}" type="presParOf" srcId="{8A865BA3-37B1-4DF0-897F-99DF0EA4BFAA}" destId="{943CB208-2A4C-4A9F-949D-724FD2B36C23}" srcOrd="1" destOrd="0" presId="urn:microsoft.com/office/officeart/2005/8/layout/orgChart1"/>
    <dgm:cxn modelId="{4F7A52B0-E5D3-484E-89B1-12D38B804AEB}" type="presParOf" srcId="{8A865BA3-37B1-4DF0-897F-99DF0EA4BFAA}" destId="{AE1F0E6B-8B03-4937-899F-20050EC2D119}" srcOrd="2" destOrd="0" presId="urn:microsoft.com/office/officeart/2005/8/layout/orgChart1"/>
    <dgm:cxn modelId="{EF481E40-5054-4E7F-B7F5-8D3FA4EAA006}" type="presParOf" srcId="{10BEA530-8047-4FA8-BBC6-FFFE3B9CE617}" destId="{D8B58832-778C-4063-9C74-84F07CBFC258}" srcOrd="2" destOrd="0" presId="urn:microsoft.com/office/officeart/2005/8/layout/orgChart1"/>
    <dgm:cxn modelId="{3A41CBB7-B673-4105-9CD5-7D178213F0C0}" type="presParOf" srcId="{10BEA530-8047-4FA8-BBC6-FFFE3B9CE617}" destId="{0397A244-CE79-44E1-A8AF-7F53C6A0AAD8}" srcOrd="3" destOrd="0" presId="urn:microsoft.com/office/officeart/2005/8/layout/orgChart1"/>
    <dgm:cxn modelId="{2E1F9410-920B-4FC7-893B-D5D85F41A6D8}" type="presParOf" srcId="{0397A244-CE79-44E1-A8AF-7F53C6A0AAD8}" destId="{4F69EF49-6623-487A-B343-C2472864C58D}" srcOrd="0" destOrd="0" presId="urn:microsoft.com/office/officeart/2005/8/layout/orgChart1"/>
    <dgm:cxn modelId="{B6081B98-254E-4E3E-8B86-47F0C741FDF0}" type="presParOf" srcId="{4F69EF49-6623-487A-B343-C2472864C58D}" destId="{33627128-25CB-4C31-B747-3DE509C69F66}" srcOrd="0" destOrd="0" presId="urn:microsoft.com/office/officeart/2005/8/layout/orgChart1"/>
    <dgm:cxn modelId="{BD1EA577-F48B-464D-B302-B1140F23C098}" type="presParOf" srcId="{4F69EF49-6623-487A-B343-C2472864C58D}" destId="{482363B7-8FCB-400C-AAA5-4CD6C818A5E7}" srcOrd="1" destOrd="0" presId="urn:microsoft.com/office/officeart/2005/8/layout/orgChart1"/>
    <dgm:cxn modelId="{107270B0-83B8-4733-8C4E-C66F082927E8}" type="presParOf" srcId="{0397A244-CE79-44E1-A8AF-7F53C6A0AAD8}" destId="{DA5E97F9-B1B8-4308-BDAD-A3D5211EF54F}" srcOrd="1" destOrd="0" presId="urn:microsoft.com/office/officeart/2005/8/layout/orgChart1"/>
    <dgm:cxn modelId="{0ED9DB9D-F380-4772-BB0F-4030E50A66A8}" type="presParOf" srcId="{0397A244-CE79-44E1-A8AF-7F53C6A0AAD8}" destId="{9EF74DDC-E7D4-4BC9-8EDF-3ECC71AFBF5E}" srcOrd="2" destOrd="0" presId="urn:microsoft.com/office/officeart/2005/8/layout/orgChart1"/>
    <dgm:cxn modelId="{FA5A931B-60BB-42A6-8A56-459FE10BB859}" type="presParOf" srcId="{10BEA530-8047-4FA8-BBC6-FFFE3B9CE617}" destId="{1FF62342-579F-4B01-83A6-5A2636BCF7EE}" srcOrd="4" destOrd="0" presId="urn:microsoft.com/office/officeart/2005/8/layout/orgChart1"/>
    <dgm:cxn modelId="{E7CA7BC3-7866-4693-9D44-801B0C9C7DED}" type="presParOf" srcId="{10BEA530-8047-4FA8-BBC6-FFFE3B9CE617}" destId="{B0B15A7F-E21F-4158-9E31-AAFAABD29FB3}" srcOrd="5" destOrd="0" presId="urn:microsoft.com/office/officeart/2005/8/layout/orgChart1"/>
    <dgm:cxn modelId="{67BF0AD1-5E2B-47C4-B13E-EBFC1CD15F0E}" type="presParOf" srcId="{B0B15A7F-E21F-4158-9E31-AAFAABD29FB3}" destId="{BA7D5E12-79D9-4986-BC2E-D642B1F1CAC0}" srcOrd="0" destOrd="0" presId="urn:microsoft.com/office/officeart/2005/8/layout/orgChart1"/>
    <dgm:cxn modelId="{9BCF726C-AAF1-46DE-A038-DBEAE57E5578}" type="presParOf" srcId="{BA7D5E12-79D9-4986-BC2E-D642B1F1CAC0}" destId="{D23DEB46-6E6D-4BF8-A579-75047BB1F99A}" srcOrd="0" destOrd="0" presId="urn:microsoft.com/office/officeart/2005/8/layout/orgChart1"/>
    <dgm:cxn modelId="{5E5489F2-5F56-464D-BFC3-E96E7D303DEF}" type="presParOf" srcId="{BA7D5E12-79D9-4986-BC2E-D642B1F1CAC0}" destId="{3F61C2B0-8DE3-4AA1-8B3B-BB1BD81168CF}" srcOrd="1" destOrd="0" presId="urn:microsoft.com/office/officeart/2005/8/layout/orgChart1"/>
    <dgm:cxn modelId="{130F3B68-C2A0-498A-A1CE-2CEFD9D15BB8}" type="presParOf" srcId="{B0B15A7F-E21F-4158-9E31-AAFAABD29FB3}" destId="{8D723F9F-144A-4B20-A9FF-24C57205FCF1}" srcOrd="1" destOrd="0" presId="urn:microsoft.com/office/officeart/2005/8/layout/orgChart1"/>
    <dgm:cxn modelId="{6748C9D0-EE8B-47D1-81F6-36F7F09A746B}" type="presParOf" srcId="{B0B15A7F-E21F-4158-9E31-AAFAABD29FB3}" destId="{8F1B40C1-F4CD-4F04-A2D5-D992E8C9175D}" srcOrd="2" destOrd="0" presId="urn:microsoft.com/office/officeart/2005/8/layout/orgChart1"/>
    <dgm:cxn modelId="{25BECD36-8ABE-476D-95C9-9C4DAD624734}" type="presParOf" srcId="{10BEA530-8047-4FA8-BBC6-FFFE3B9CE617}" destId="{353A52F6-C644-4337-AEF4-5C295D124C55}" srcOrd="6" destOrd="0" presId="urn:microsoft.com/office/officeart/2005/8/layout/orgChart1"/>
    <dgm:cxn modelId="{B84800A9-F0F7-483C-A398-4499F68CAB05}" type="presParOf" srcId="{10BEA530-8047-4FA8-BBC6-FFFE3B9CE617}" destId="{831B6E31-45D2-410F-9B4E-F5175B652A8F}" srcOrd="7" destOrd="0" presId="urn:microsoft.com/office/officeart/2005/8/layout/orgChart1"/>
    <dgm:cxn modelId="{2B9589B3-A0A4-4A1E-8333-B43C6F68F264}" type="presParOf" srcId="{831B6E31-45D2-410F-9B4E-F5175B652A8F}" destId="{A355B8A4-A877-4748-97DD-20D1A977ECE9}" srcOrd="0" destOrd="0" presId="urn:microsoft.com/office/officeart/2005/8/layout/orgChart1"/>
    <dgm:cxn modelId="{FB98CE9C-784D-4987-BCB4-0EACE5BA2DF4}" type="presParOf" srcId="{A355B8A4-A877-4748-97DD-20D1A977ECE9}" destId="{EC4E5E43-41DD-420D-BC2A-84A6477EAB4E}" srcOrd="0" destOrd="0" presId="urn:microsoft.com/office/officeart/2005/8/layout/orgChart1"/>
    <dgm:cxn modelId="{BEED3651-61B6-4E04-9BC0-0A8772025454}" type="presParOf" srcId="{A355B8A4-A877-4748-97DD-20D1A977ECE9}" destId="{7231871C-D467-4A14-BDF3-37F9CE987908}" srcOrd="1" destOrd="0" presId="urn:microsoft.com/office/officeart/2005/8/layout/orgChart1"/>
    <dgm:cxn modelId="{B1F454AB-913A-480B-8C3D-36EEE23EFBB6}" type="presParOf" srcId="{831B6E31-45D2-410F-9B4E-F5175B652A8F}" destId="{4153F55F-AFAC-4810-A6C6-D8576A600300}" srcOrd="1" destOrd="0" presId="urn:microsoft.com/office/officeart/2005/8/layout/orgChart1"/>
    <dgm:cxn modelId="{9ACB1C14-1CCB-4274-B73C-F3EFF3627C42}" type="presParOf" srcId="{831B6E31-45D2-410F-9B4E-F5175B652A8F}" destId="{C6B55E07-1BC0-4F09-97F7-6942589399D8}" srcOrd="2" destOrd="0" presId="urn:microsoft.com/office/officeart/2005/8/layout/orgChart1"/>
    <dgm:cxn modelId="{11B3A8EA-7D27-4737-B695-FE8CE4E12B2D}" type="presParOf" srcId="{AAF23647-E163-4C4B-9C78-6967A4A1480D}" destId="{76281C39-A218-4C68-B5A5-BDF77C3FF11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3A52F6-C644-4337-AEF4-5C295D124C55}">
      <dsp:nvSpPr>
        <dsp:cNvPr id="0" name=""/>
        <dsp:cNvSpPr/>
      </dsp:nvSpPr>
      <dsp:spPr>
        <a:xfrm>
          <a:off x="4907527" y="1442060"/>
          <a:ext cx="3843605" cy="444714"/>
        </a:xfrm>
        <a:custGeom>
          <a:avLst/>
          <a:gdLst/>
          <a:ahLst/>
          <a:cxnLst/>
          <a:rect l="0" t="0" r="0" b="0"/>
          <a:pathLst>
            <a:path>
              <a:moveTo>
                <a:pt x="0" y="0"/>
              </a:moveTo>
              <a:lnTo>
                <a:pt x="0" y="222357"/>
              </a:lnTo>
              <a:lnTo>
                <a:pt x="3843605" y="222357"/>
              </a:lnTo>
              <a:lnTo>
                <a:pt x="3843605" y="444714"/>
              </a:lnTo>
            </a:path>
          </a:pathLst>
        </a:custGeom>
        <a:noFill/>
        <a:ln w="19050" cap="flat" cmpd="sng" algn="ctr">
          <a:solidFill>
            <a:srgbClr val="7D2525"/>
          </a:solidFill>
          <a:prstDash val="solid"/>
          <a:miter lim="800000"/>
        </a:ln>
        <a:effectLst/>
      </dsp:spPr>
      <dsp:style>
        <a:lnRef idx="2">
          <a:scrgbClr r="0" g="0" b="0"/>
        </a:lnRef>
        <a:fillRef idx="0">
          <a:scrgbClr r="0" g="0" b="0"/>
        </a:fillRef>
        <a:effectRef idx="0">
          <a:scrgbClr r="0" g="0" b="0"/>
        </a:effectRef>
        <a:fontRef idx="minor"/>
      </dsp:style>
    </dsp:sp>
    <dsp:sp modelId="{1FF62342-579F-4B01-83A6-5A2636BCF7EE}">
      <dsp:nvSpPr>
        <dsp:cNvPr id="0" name=""/>
        <dsp:cNvSpPr/>
      </dsp:nvSpPr>
      <dsp:spPr>
        <a:xfrm>
          <a:off x="4907527" y="1442060"/>
          <a:ext cx="1281201" cy="444714"/>
        </a:xfrm>
        <a:custGeom>
          <a:avLst/>
          <a:gdLst/>
          <a:ahLst/>
          <a:cxnLst/>
          <a:rect l="0" t="0" r="0" b="0"/>
          <a:pathLst>
            <a:path>
              <a:moveTo>
                <a:pt x="0" y="0"/>
              </a:moveTo>
              <a:lnTo>
                <a:pt x="0" y="222357"/>
              </a:lnTo>
              <a:lnTo>
                <a:pt x="1281201" y="222357"/>
              </a:lnTo>
              <a:lnTo>
                <a:pt x="1281201" y="444714"/>
              </a:lnTo>
            </a:path>
          </a:pathLst>
        </a:custGeom>
        <a:noFill/>
        <a:ln w="19050" cap="flat" cmpd="sng" algn="ctr">
          <a:solidFill>
            <a:srgbClr val="7D2525"/>
          </a:solidFill>
          <a:prstDash val="solid"/>
          <a:miter lim="800000"/>
        </a:ln>
        <a:effectLst/>
      </dsp:spPr>
      <dsp:style>
        <a:lnRef idx="2">
          <a:scrgbClr r="0" g="0" b="0"/>
        </a:lnRef>
        <a:fillRef idx="0">
          <a:scrgbClr r="0" g="0" b="0"/>
        </a:fillRef>
        <a:effectRef idx="0">
          <a:scrgbClr r="0" g="0" b="0"/>
        </a:effectRef>
        <a:fontRef idx="minor"/>
      </dsp:style>
    </dsp:sp>
    <dsp:sp modelId="{D8B58832-778C-4063-9C74-84F07CBFC258}">
      <dsp:nvSpPr>
        <dsp:cNvPr id="0" name=""/>
        <dsp:cNvSpPr/>
      </dsp:nvSpPr>
      <dsp:spPr>
        <a:xfrm>
          <a:off x="3626325" y="1442060"/>
          <a:ext cx="1281201" cy="444714"/>
        </a:xfrm>
        <a:custGeom>
          <a:avLst/>
          <a:gdLst/>
          <a:ahLst/>
          <a:cxnLst/>
          <a:rect l="0" t="0" r="0" b="0"/>
          <a:pathLst>
            <a:path>
              <a:moveTo>
                <a:pt x="1281201" y="0"/>
              </a:moveTo>
              <a:lnTo>
                <a:pt x="1281201" y="222357"/>
              </a:lnTo>
              <a:lnTo>
                <a:pt x="0" y="222357"/>
              </a:lnTo>
              <a:lnTo>
                <a:pt x="0" y="444714"/>
              </a:lnTo>
            </a:path>
          </a:pathLst>
        </a:custGeom>
        <a:noFill/>
        <a:ln w="19050" cap="flat" cmpd="sng" algn="ctr">
          <a:solidFill>
            <a:srgbClr val="7D2525"/>
          </a:solidFill>
          <a:prstDash val="solid"/>
          <a:miter lim="800000"/>
        </a:ln>
        <a:effectLst/>
      </dsp:spPr>
      <dsp:style>
        <a:lnRef idx="2">
          <a:scrgbClr r="0" g="0" b="0"/>
        </a:lnRef>
        <a:fillRef idx="0">
          <a:scrgbClr r="0" g="0" b="0"/>
        </a:fillRef>
        <a:effectRef idx="0">
          <a:scrgbClr r="0" g="0" b="0"/>
        </a:effectRef>
        <a:fontRef idx="minor"/>
      </dsp:style>
    </dsp:sp>
    <dsp:sp modelId="{FC8909F2-AAA1-42E3-9692-27A6FB128B34}">
      <dsp:nvSpPr>
        <dsp:cNvPr id="0" name=""/>
        <dsp:cNvSpPr/>
      </dsp:nvSpPr>
      <dsp:spPr>
        <a:xfrm>
          <a:off x="1063921" y="1442060"/>
          <a:ext cx="3843605" cy="444714"/>
        </a:xfrm>
        <a:custGeom>
          <a:avLst/>
          <a:gdLst/>
          <a:ahLst/>
          <a:cxnLst/>
          <a:rect l="0" t="0" r="0" b="0"/>
          <a:pathLst>
            <a:path>
              <a:moveTo>
                <a:pt x="3843605" y="0"/>
              </a:moveTo>
              <a:lnTo>
                <a:pt x="3843605" y="222357"/>
              </a:lnTo>
              <a:lnTo>
                <a:pt x="0" y="222357"/>
              </a:lnTo>
              <a:lnTo>
                <a:pt x="0" y="444714"/>
              </a:lnTo>
            </a:path>
          </a:pathLst>
        </a:custGeom>
        <a:noFill/>
        <a:ln w="19050" cap="flat" cmpd="sng" algn="ctr">
          <a:solidFill>
            <a:srgbClr val="7D2525"/>
          </a:solidFill>
          <a:prstDash val="solid"/>
          <a:miter lim="800000"/>
        </a:ln>
        <a:effectLst/>
      </dsp:spPr>
      <dsp:style>
        <a:lnRef idx="2">
          <a:scrgbClr r="0" g="0" b="0"/>
        </a:lnRef>
        <a:fillRef idx="0">
          <a:scrgbClr r="0" g="0" b="0"/>
        </a:fillRef>
        <a:effectRef idx="0">
          <a:scrgbClr r="0" g="0" b="0"/>
        </a:effectRef>
        <a:fontRef idx="minor"/>
      </dsp:style>
    </dsp:sp>
    <dsp:sp modelId="{CE3F42BD-ED29-4FD7-87AA-757EDFE75FD0}">
      <dsp:nvSpPr>
        <dsp:cNvPr id="0" name=""/>
        <dsp:cNvSpPr/>
      </dsp:nvSpPr>
      <dsp:spPr>
        <a:xfrm>
          <a:off x="3848682" y="383215"/>
          <a:ext cx="2117688" cy="1058844"/>
        </a:xfrm>
        <a:prstGeom prst="rect">
          <a:avLst/>
        </a:prstGeom>
        <a:solidFill>
          <a:schemeClr val="lt1">
            <a:hueOff val="0"/>
            <a:satOff val="0"/>
            <a:lumOff val="0"/>
            <a:alphaOff val="0"/>
          </a:schemeClr>
        </a:solidFill>
        <a:ln w="19050" cap="flat" cmpd="sng" algn="ctr">
          <a:solidFill>
            <a:srgbClr val="7D252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b="0" i="0" kern="1200" baseline="0" dirty="0">
              <a:latin typeface="Times New Roman" panose="02020603050405020304" pitchFamily="18" charset="0"/>
              <a:cs typeface="Times New Roman" panose="02020603050405020304" pitchFamily="18" charset="0"/>
            </a:rPr>
            <a:t>Aquellos que excedan el valor indicado, aplicarán los 4 deducibles solo en los casos que se trate de:</a:t>
          </a:r>
          <a:endParaRPr lang="es-EC" sz="1500" kern="1200" dirty="0">
            <a:latin typeface="Times New Roman" panose="02020603050405020304" pitchFamily="18" charset="0"/>
            <a:cs typeface="Times New Roman" panose="02020603050405020304" pitchFamily="18" charset="0"/>
          </a:endParaRPr>
        </a:p>
      </dsp:txBody>
      <dsp:txXfrm>
        <a:off x="3848682" y="383215"/>
        <a:ext cx="2117688" cy="1058844"/>
      </dsp:txXfrm>
    </dsp:sp>
    <dsp:sp modelId="{F33799C5-CC3C-4B5A-99F9-ED1F96AB1805}">
      <dsp:nvSpPr>
        <dsp:cNvPr id="0" name=""/>
        <dsp:cNvSpPr/>
      </dsp:nvSpPr>
      <dsp:spPr>
        <a:xfrm>
          <a:off x="5077" y="1886774"/>
          <a:ext cx="2117688" cy="1058844"/>
        </a:xfrm>
        <a:prstGeom prst="rect">
          <a:avLst/>
        </a:prstGeom>
        <a:solidFill>
          <a:schemeClr val="lt1">
            <a:hueOff val="0"/>
            <a:satOff val="0"/>
            <a:lumOff val="0"/>
            <a:alphaOff val="0"/>
          </a:schemeClr>
        </a:solidFill>
        <a:ln w="19050" cap="flat" cmpd="sng" algn="ctr">
          <a:solidFill>
            <a:srgbClr val="7D252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b="0" i="0" kern="1200" baseline="0" dirty="0">
              <a:latin typeface="Times New Roman" panose="02020603050405020304" pitchFamily="18" charset="0"/>
              <a:cs typeface="Times New Roman" panose="02020603050405020304" pitchFamily="18" charset="0"/>
            </a:rPr>
            <a:t>Vehículos blindados</a:t>
          </a:r>
          <a:endParaRPr lang="es-EC" sz="1600" kern="1200" dirty="0">
            <a:latin typeface="Times New Roman" panose="02020603050405020304" pitchFamily="18" charset="0"/>
            <a:cs typeface="Times New Roman" panose="02020603050405020304" pitchFamily="18" charset="0"/>
          </a:endParaRPr>
        </a:p>
      </dsp:txBody>
      <dsp:txXfrm>
        <a:off x="5077" y="1886774"/>
        <a:ext cx="2117688" cy="1058844"/>
      </dsp:txXfrm>
    </dsp:sp>
    <dsp:sp modelId="{33627128-25CB-4C31-B747-3DE509C69F66}">
      <dsp:nvSpPr>
        <dsp:cNvPr id="0" name=""/>
        <dsp:cNvSpPr/>
      </dsp:nvSpPr>
      <dsp:spPr>
        <a:xfrm>
          <a:off x="2567480" y="1886774"/>
          <a:ext cx="2117688" cy="1058844"/>
        </a:xfrm>
        <a:prstGeom prst="rect">
          <a:avLst/>
        </a:prstGeom>
        <a:solidFill>
          <a:schemeClr val="lt1">
            <a:hueOff val="0"/>
            <a:satOff val="0"/>
            <a:lumOff val="0"/>
            <a:alphaOff val="0"/>
          </a:schemeClr>
        </a:solidFill>
        <a:ln w="19050" cap="flat" cmpd="sng" algn="ctr">
          <a:solidFill>
            <a:srgbClr val="7D252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b="0" i="0" kern="1200" baseline="0" dirty="0">
              <a:latin typeface="Times New Roman" panose="02020603050405020304" pitchFamily="18" charset="0"/>
              <a:cs typeface="Times New Roman" panose="02020603050405020304" pitchFamily="18" charset="0"/>
            </a:rPr>
            <a:t>Vehículos 100% eléctricos o de otras tecnologías de 0 emisiones para transporte público</a:t>
          </a:r>
          <a:endParaRPr lang="es-EC" sz="1500" kern="1200" dirty="0">
            <a:latin typeface="Times New Roman" panose="02020603050405020304" pitchFamily="18" charset="0"/>
            <a:cs typeface="Times New Roman" panose="02020603050405020304" pitchFamily="18" charset="0"/>
          </a:endParaRPr>
        </a:p>
      </dsp:txBody>
      <dsp:txXfrm>
        <a:off x="2567480" y="1886774"/>
        <a:ext cx="2117688" cy="1058844"/>
      </dsp:txXfrm>
    </dsp:sp>
    <dsp:sp modelId="{D23DEB46-6E6D-4BF8-A579-75047BB1F99A}">
      <dsp:nvSpPr>
        <dsp:cNvPr id="0" name=""/>
        <dsp:cNvSpPr/>
      </dsp:nvSpPr>
      <dsp:spPr>
        <a:xfrm>
          <a:off x="5129884" y="1886774"/>
          <a:ext cx="2117688" cy="1058844"/>
        </a:xfrm>
        <a:prstGeom prst="rect">
          <a:avLst/>
        </a:prstGeom>
        <a:solidFill>
          <a:schemeClr val="lt1">
            <a:hueOff val="0"/>
            <a:satOff val="0"/>
            <a:lumOff val="0"/>
            <a:alphaOff val="0"/>
          </a:schemeClr>
        </a:solidFill>
        <a:ln w="19050" cap="flat" cmpd="sng" algn="ctr">
          <a:solidFill>
            <a:srgbClr val="7D252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b="0" i="0" kern="1200" baseline="0" dirty="0">
              <a:latin typeface="Times New Roman" panose="02020603050405020304" pitchFamily="18" charset="0"/>
              <a:cs typeface="Times New Roman" panose="02020603050405020304" pitchFamily="18" charset="0"/>
            </a:rPr>
            <a:t>Transporte comercial y de cuenta propia</a:t>
          </a:r>
          <a:endParaRPr lang="es-EC" sz="1600" kern="1200" dirty="0">
            <a:latin typeface="Times New Roman" panose="02020603050405020304" pitchFamily="18" charset="0"/>
            <a:cs typeface="Times New Roman" panose="02020603050405020304" pitchFamily="18" charset="0"/>
          </a:endParaRPr>
        </a:p>
      </dsp:txBody>
      <dsp:txXfrm>
        <a:off x="5129884" y="1886774"/>
        <a:ext cx="2117688" cy="1058844"/>
      </dsp:txXfrm>
    </dsp:sp>
    <dsp:sp modelId="{EC4E5E43-41DD-420D-BC2A-84A6477EAB4E}">
      <dsp:nvSpPr>
        <dsp:cNvPr id="0" name=""/>
        <dsp:cNvSpPr/>
      </dsp:nvSpPr>
      <dsp:spPr>
        <a:xfrm>
          <a:off x="7692287" y="1886774"/>
          <a:ext cx="2117688" cy="1058844"/>
        </a:xfrm>
        <a:prstGeom prst="rect">
          <a:avLst/>
        </a:prstGeom>
        <a:solidFill>
          <a:schemeClr val="lt1">
            <a:hueOff val="0"/>
            <a:satOff val="0"/>
            <a:lumOff val="0"/>
            <a:alphaOff val="0"/>
          </a:schemeClr>
        </a:solidFill>
        <a:ln w="19050" cap="flat" cmpd="sng" algn="ctr">
          <a:solidFill>
            <a:srgbClr val="7D252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b="0" i="0" kern="1200" baseline="0" dirty="0">
              <a:latin typeface="Times New Roman" panose="02020603050405020304" pitchFamily="18" charset="0"/>
              <a:cs typeface="Times New Roman" panose="02020603050405020304" pitchFamily="18" charset="0"/>
            </a:rPr>
            <a:t>Aquellos con derecho a exoneración o rebaja del pago del impuesto anual a la propiedad de vehículos motorizados</a:t>
          </a:r>
          <a:endParaRPr lang="es-EC" sz="1500" kern="1200" dirty="0">
            <a:latin typeface="Times New Roman" panose="02020603050405020304" pitchFamily="18" charset="0"/>
            <a:cs typeface="Times New Roman" panose="02020603050405020304" pitchFamily="18" charset="0"/>
          </a:endParaRPr>
        </a:p>
      </dsp:txBody>
      <dsp:txXfrm>
        <a:off x="7692287" y="1886774"/>
        <a:ext cx="2117688" cy="105884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C"/>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FAE6C3-79B2-4D2D-950D-F32654D5CF23}" type="datetimeFigureOut">
              <a:rPr lang="es-EC" smtClean="0"/>
              <a:t>17/1/2025</a:t>
            </a:fld>
            <a:endParaRPr lang="es-EC"/>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C"/>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C"/>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3A34B3-8F6D-4CFC-A67B-22A3151D6C2F}" type="slidenum">
              <a:rPr lang="es-EC" smtClean="0"/>
              <a:t>‹Nº›</a:t>
            </a:fld>
            <a:endParaRPr lang="es-EC"/>
          </a:p>
        </p:txBody>
      </p:sp>
    </p:spTree>
    <p:extLst>
      <p:ext uri="{BB962C8B-B14F-4D97-AF65-F5344CB8AC3E}">
        <p14:creationId xmlns:p14="http://schemas.microsoft.com/office/powerpoint/2010/main" val="78044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043A34B3-8F6D-4CFC-A67B-22A3151D6C2F}" type="slidenum">
              <a:rPr lang="es-EC" smtClean="0"/>
              <a:t>10</a:t>
            </a:fld>
            <a:endParaRPr lang="es-EC"/>
          </a:p>
        </p:txBody>
      </p:sp>
    </p:spTree>
    <p:extLst>
      <p:ext uri="{BB962C8B-B14F-4D97-AF65-F5344CB8AC3E}">
        <p14:creationId xmlns:p14="http://schemas.microsoft.com/office/powerpoint/2010/main" val="27451288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1948C-0C79-4A45-678B-259306C194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s-EC"/>
          </a:p>
        </p:txBody>
      </p:sp>
      <p:sp>
        <p:nvSpPr>
          <p:cNvPr id="3" name="Subtitle 2">
            <a:extLst>
              <a:ext uri="{FF2B5EF4-FFF2-40B4-BE49-F238E27FC236}">
                <a16:creationId xmlns:a16="http://schemas.microsoft.com/office/drawing/2014/main" id="{82F293F5-6732-1BAE-B761-F977B903EE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EC"/>
          </a:p>
        </p:txBody>
      </p:sp>
      <p:sp>
        <p:nvSpPr>
          <p:cNvPr id="4" name="Date Placeholder 3">
            <a:extLst>
              <a:ext uri="{FF2B5EF4-FFF2-40B4-BE49-F238E27FC236}">
                <a16:creationId xmlns:a16="http://schemas.microsoft.com/office/drawing/2014/main" id="{28269CBE-1EEC-CD13-4F4F-D69529A875C0}"/>
              </a:ext>
            </a:extLst>
          </p:cNvPr>
          <p:cNvSpPr>
            <a:spLocks noGrp="1"/>
          </p:cNvSpPr>
          <p:nvPr>
            <p:ph type="dt" sz="half" idx="10"/>
          </p:nvPr>
        </p:nvSpPr>
        <p:spPr/>
        <p:txBody>
          <a:bodyPr/>
          <a:lstStyle/>
          <a:p>
            <a:fld id="{B89EC2F4-1AA1-4878-9B72-27FA1E567BC7}" type="datetimeFigureOut">
              <a:rPr lang="es-EC" smtClean="0"/>
              <a:t>17/1/2025</a:t>
            </a:fld>
            <a:endParaRPr lang="es-EC"/>
          </a:p>
        </p:txBody>
      </p:sp>
      <p:sp>
        <p:nvSpPr>
          <p:cNvPr id="5" name="Footer Placeholder 4">
            <a:extLst>
              <a:ext uri="{FF2B5EF4-FFF2-40B4-BE49-F238E27FC236}">
                <a16:creationId xmlns:a16="http://schemas.microsoft.com/office/drawing/2014/main" id="{AB1221E4-F54C-FCCD-DD4C-732A943DE4D8}"/>
              </a:ext>
            </a:extLst>
          </p:cNvPr>
          <p:cNvSpPr>
            <a:spLocks noGrp="1"/>
          </p:cNvSpPr>
          <p:nvPr>
            <p:ph type="ftr" sz="quarter" idx="11"/>
          </p:nvPr>
        </p:nvSpPr>
        <p:spPr/>
        <p:txBody>
          <a:bodyPr/>
          <a:lstStyle/>
          <a:p>
            <a:endParaRPr lang="es-EC"/>
          </a:p>
        </p:txBody>
      </p:sp>
      <p:sp>
        <p:nvSpPr>
          <p:cNvPr id="6" name="Slide Number Placeholder 5">
            <a:extLst>
              <a:ext uri="{FF2B5EF4-FFF2-40B4-BE49-F238E27FC236}">
                <a16:creationId xmlns:a16="http://schemas.microsoft.com/office/drawing/2014/main" id="{81FCD22C-0AF2-B6B7-1B06-B77565EEE002}"/>
              </a:ext>
            </a:extLst>
          </p:cNvPr>
          <p:cNvSpPr>
            <a:spLocks noGrp="1"/>
          </p:cNvSpPr>
          <p:nvPr>
            <p:ph type="sldNum" sz="quarter" idx="12"/>
          </p:nvPr>
        </p:nvSpPr>
        <p:spPr/>
        <p:txBody>
          <a:bodyPr/>
          <a:lstStyle/>
          <a:p>
            <a:fld id="{4215D6E9-2E0A-402E-A676-E0BCAA66FC80}" type="slidenum">
              <a:rPr lang="es-EC" smtClean="0"/>
              <a:t>‹Nº›</a:t>
            </a:fld>
            <a:endParaRPr lang="es-EC"/>
          </a:p>
        </p:txBody>
      </p:sp>
    </p:spTree>
    <p:extLst>
      <p:ext uri="{BB962C8B-B14F-4D97-AF65-F5344CB8AC3E}">
        <p14:creationId xmlns:p14="http://schemas.microsoft.com/office/powerpoint/2010/main" val="3282568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CD056-8ED6-95BB-AEE2-4C14809240B5}"/>
              </a:ext>
            </a:extLst>
          </p:cNvPr>
          <p:cNvSpPr>
            <a:spLocks noGrp="1"/>
          </p:cNvSpPr>
          <p:nvPr>
            <p:ph type="title"/>
          </p:nvPr>
        </p:nvSpPr>
        <p:spPr/>
        <p:txBody>
          <a:bodyPr/>
          <a:lstStyle/>
          <a:p>
            <a:r>
              <a:rPr lang="en-US"/>
              <a:t>Click to edit Master title style</a:t>
            </a:r>
            <a:endParaRPr lang="es-EC"/>
          </a:p>
        </p:txBody>
      </p:sp>
      <p:sp>
        <p:nvSpPr>
          <p:cNvPr id="3" name="Vertical Text Placeholder 2">
            <a:extLst>
              <a:ext uri="{FF2B5EF4-FFF2-40B4-BE49-F238E27FC236}">
                <a16:creationId xmlns:a16="http://schemas.microsoft.com/office/drawing/2014/main" id="{5EDE0CDC-E246-46E8-7030-A6DC76D09D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C"/>
          </a:p>
        </p:txBody>
      </p:sp>
      <p:sp>
        <p:nvSpPr>
          <p:cNvPr id="4" name="Date Placeholder 3">
            <a:extLst>
              <a:ext uri="{FF2B5EF4-FFF2-40B4-BE49-F238E27FC236}">
                <a16:creationId xmlns:a16="http://schemas.microsoft.com/office/drawing/2014/main" id="{41429E30-9F03-AF94-F57E-92A209687C27}"/>
              </a:ext>
            </a:extLst>
          </p:cNvPr>
          <p:cNvSpPr>
            <a:spLocks noGrp="1"/>
          </p:cNvSpPr>
          <p:nvPr>
            <p:ph type="dt" sz="half" idx="10"/>
          </p:nvPr>
        </p:nvSpPr>
        <p:spPr/>
        <p:txBody>
          <a:bodyPr/>
          <a:lstStyle/>
          <a:p>
            <a:fld id="{B89EC2F4-1AA1-4878-9B72-27FA1E567BC7}" type="datetimeFigureOut">
              <a:rPr lang="es-EC" smtClean="0"/>
              <a:t>17/1/2025</a:t>
            </a:fld>
            <a:endParaRPr lang="es-EC"/>
          </a:p>
        </p:txBody>
      </p:sp>
      <p:sp>
        <p:nvSpPr>
          <p:cNvPr id="5" name="Footer Placeholder 4">
            <a:extLst>
              <a:ext uri="{FF2B5EF4-FFF2-40B4-BE49-F238E27FC236}">
                <a16:creationId xmlns:a16="http://schemas.microsoft.com/office/drawing/2014/main" id="{7A582598-0814-6F8A-DB34-BD0617A4AF0E}"/>
              </a:ext>
            </a:extLst>
          </p:cNvPr>
          <p:cNvSpPr>
            <a:spLocks noGrp="1"/>
          </p:cNvSpPr>
          <p:nvPr>
            <p:ph type="ftr" sz="quarter" idx="11"/>
          </p:nvPr>
        </p:nvSpPr>
        <p:spPr/>
        <p:txBody>
          <a:bodyPr/>
          <a:lstStyle/>
          <a:p>
            <a:endParaRPr lang="es-EC"/>
          </a:p>
        </p:txBody>
      </p:sp>
      <p:sp>
        <p:nvSpPr>
          <p:cNvPr id="6" name="Slide Number Placeholder 5">
            <a:extLst>
              <a:ext uri="{FF2B5EF4-FFF2-40B4-BE49-F238E27FC236}">
                <a16:creationId xmlns:a16="http://schemas.microsoft.com/office/drawing/2014/main" id="{0A456B9A-1791-7F71-8541-3CA1F65A20F0}"/>
              </a:ext>
            </a:extLst>
          </p:cNvPr>
          <p:cNvSpPr>
            <a:spLocks noGrp="1"/>
          </p:cNvSpPr>
          <p:nvPr>
            <p:ph type="sldNum" sz="quarter" idx="12"/>
          </p:nvPr>
        </p:nvSpPr>
        <p:spPr/>
        <p:txBody>
          <a:bodyPr/>
          <a:lstStyle/>
          <a:p>
            <a:fld id="{4215D6E9-2E0A-402E-A676-E0BCAA66FC80}" type="slidenum">
              <a:rPr lang="es-EC" smtClean="0"/>
              <a:t>‹Nº›</a:t>
            </a:fld>
            <a:endParaRPr lang="es-EC"/>
          </a:p>
        </p:txBody>
      </p:sp>
    </p:spTree>
    <p:extLst>
      <p:ext uri="{BB962C8B-B14F-4D97-AF65-F5344CB8AC3E}">
        <p14:creationId xmlns:p14="http://schemas.microsoft.com/office/powerpoint/2010/main" val="4055431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1E18B6-B389-5C96-A5A0-6F1C158FE4A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s-EC"/>
          </a:p>
        </p:txBody>
      </p:sp>
      <p:sp>
        <p:nvSpPr>
          <p:cNvPr id="3" name="Vertical Text Placeholder 2">
            <a:extLst>
              <a:ext uri="{FF2B5EF4-FFF2-40B4-BE49-F238E27FC236}">
                <a16:creationId xmlns:a16="http://schemas.microsoft.com/office/drawing/2014/main" id="{BFC3E1FD-C480-C94B-3DD7-57528061B7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C"/>
          </a:p>
        </p:txBody>
      </p:sp>
      <p:sp>
        <p:nvSpPr>
          <p:cNvPr id="4" name="Date Placeholder 3">
            <a:extLst>
              <a:ext uri="{FF2B5EF4-FFF2-40B4-BE49-F238E27FC236}">
                <a16:creationId xmlns:a16="http://schemas.microsoft.com/office/drawing/2014/main" id="{642B0904-581A-9BDA-337B-F0B231FA5B86}"/>
              </a:ext>
            </a:extLst>
          </p:cNvPr>
          <p:cNvSpPr>
            <a:spLocks noGrp="1"/>
          </p:cNvSpPr>
          <p:nvPr>
            <p:ph type="dt" sz="half" idx="10"/>
          </p:nvPr>
        </p:nvSpPr>
        <p:spPr/>
        <p:txBody>
          <a:bodyPr/>
          <a:lstStyle/>
          <a:p>
            <a:fld id="{B89EC2F4-1AA1-4878-9B72-27FA1E567BC7}" type="datetimeFigureOut">
              <a:rPr lang="es-EC" smtClean="0"/>
              <a:t>17/1/2025</a:t>
            </a:fld>
            <a:endParaRPr lang="es-EC"/>
          </a:p>
        </p:txBody>
      </p:sp>
      <p:sp>
        <p:nvSpPr>
          <p:cNvPr id="5" name="Footer Placeholder 4">
            <a:extLst>
              <a:ext uri="{FF2B5EF4-FFF2-40B4-BE49-F238E27FC236}">
                <a16:creationId xmlns:a16="http://schemas.microsoft.com/office/drawing/2014/main" id="{D4495803-1D0B-79AD-F6E0-49F1CD8E87CE}"/>
              </a:ext>
            </a:extLst>
          </p:cNvPr>
          <p:cNvSpPr>
            <a:spLocks noGrp="1"/>
          </p:cNvSpPr>
          <p:nvPr>
            <p:ph type="ftr" sz="quarter" idx="11"/>
          </p:nvPr>
        </p:nvSpPr>
        <p:spPr/>
        <p:txBody>
          <a:bodyPr/>
          <a:lstStyle/>
          <a:p>
            <a:endParaRPr lang="es-EC"/>
          </a:p>
        </p:txBody>
      </p:sp>
      <p:sp>
        <p:nvSpPr>
          <p:cNvPr id="6" name="Slide Number Placeholder 5">
            <a:extLst>
              <a:ext uri="{FF2B5EF4-FFF2-40B4-BE49-F238E27FC236}">
                <a16:creationId xmlns:a16="http://schemas.microsoft.com/office/drawing/2014/main" id="{35A2A870-FEAF-4B01-A115-521FAC893D86}"/>
              </a:ext>
            </a:extLst>
          </p:cNvPr>
          <p:cNvSpPr>
            <a:spLocks noGrp="1"/>
          </p:cNvSpPr>
          <p:nvPr>
            <p:ph type="sldNum" sz="quarter" idx="12"/>
          </p:nvPr>
        </p:nvSpPr>
        <p:spPr/>
        <p:txBody>
          <a:bodyPr/>
          <a:lstStyle/>
          <a:p>
            <a:fld id="{4215D6E9-2E0A-402E-A676-E0BCAA66FC80}" type="slidenum">
              <a:rPr lang="es-EC" smtClean="0"/>
              <a:t>‹Nº›</a:t>
            </a:fld>
            <a:endParaRPr lang="es-EC"/>
          </a:p>
        </p:txBody>
      </p:sp>
    </p:spTree>
    <p:extLst>
      <p:ext uri="{BB962C8B-B14F-4D97-AF65-F5344CB8AC3E}">
        <p14:creationId xmlns:p14="http://schemas.microsoft.com/office/powerpoint/2010/main" val="2432537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BE699-BD8A-2724-3215-565387848874}"/>
              </a:ext>
            </a:extLst>
          </p:cNvPr>
          <p:cNvSpPr>
            <a:spLocks noGrp="1"/>
          </p:cNvSpPr>
          <p:nvPr>
            <p:ph type="title"/>
          </p:nvPr>
        </p:nvSpPr>
        <p:spPr/>
        <p:txBody>
          <a:bodyPr/>
          <a:lstStyle/>
          <a:p>
            <a:r>
              <a:rPr lang="en-US"/>
              <a:t>Click to edit Master title style</a:t>
            </a:r>
            <a:endParaRPr lang="es-EC"/>
          </a:p>
        </p:txBody>
      </p:sp>
      <p:sp>
        <p:nvSpPr>
          <p:cNvPr id="3" name="Content Placeholder 2">
            <a:extLst>
              <a:ext uri="{FF2B5EF4-FFF2-40B4-BE49-F238E27FC236}">
                <a16:creationId xmlns:a16="http://schemas.microsoft.com/office/drawing/2014/main" id="{11CB2F8A-7CE9-86C0-A467-658B979723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C"/>
          </a:p>
        </p:txBody>
      </p:sp>
      <p:sp>
        <p:nvSpPr>
          <p:cNvPr id="4" name="Date Placeholder 3">
            <a:extLst>
              <a:ext uri="{FF2B5EF4-FFF2-40B4-BE49-F238E27FC236}">
                <a16:creationId xmlns:a16="http://schemas.microsoft.com/office/drawing/2014/main" id="{50A2B9B1-E3C8-A6BD-4F7B-9B5340C2822B}"/>
              </a:ext>
            </a:extLst>
          </p:cNvPr>
          <p:cNvSpPr>
            <a:spLocks noGrp="1"/>
          </p:cNvSpPr>
          <p:nvPr>
            <p:ph type="dt" sz="half" idx="10"/>
          </p:nvPr>
        </p:nvSpPr>
        <p:spPr/>
        <p:txBody>
          <a:bodyPr/>
          <a:lstStyle/>
          <a:p>
            <a:fld id="{B89EC2F4-1AA1-4878-9B72-27FA1E567BC7}" type="datetimeFigureOut">
              <a:rPr lang="es-EC" smtClean="0"/>
              <a:t>17/1/2025</a:t>
            </a:fld>
            <a:endParaRPr lang="es-EC"/>
          </a:p>
        </p:txBody>
      </p:sp>
      <p:sp>
        <p:nvSpPr>
          <p:cNvPr id="5" name="Footer Placeholder 4">
            <a:extLst>
              <a:ext uri="{FF2B5EF4-FFF2-40B4-BE49-F238E27FC236}">
                <a16:creationId xmlns:a16="http://schemas.microsoft.com/office/drawing/2014/main" id="{DB36BDB1-F486-72CD-3A40-3D4D9631F54A}"/>
              </a:ext>
            </a:extLst>
          </p:cNvPr>
          <p:cNvSpPr>
            <a:spLocks noGrp="1"/>
          </p:cNvSpPr>
          <p:nvPr>
            <p:ph type="ftr" sz="quarter" idx="11"/>
          </p:nvPr>
        </p:nvSpPr>
        <p:spPr/>
        <p:txBody>
          <a:bodyPr/>
          <a:lstStyle/>
          <a:p>
            <a:endParaRPr lang="es-EC"/>
          </a:p>
        </p:txBody>
      </p:sp>
      <p:sp>
        <p:nvSpPr>
          <p:cNvPr id="6" name="Slide Number Placeholder 5">
            <a:extLst>
              <a:ext uri="{FF2B5EF4-FFF2-40B4-BE49-F238E27FC236}">
                <a16:creationId xmlns:a16="http://schemas.microsoft.com/office/drawing/2014/main" id="{263A5D1A-E206-2187-16BC-DDC5F27EC18F}"/>
              </a:ext>
            </a:extLst>
          </p:cNvPr>
          <p:cNvSpPr>
            <a:spLocks noGrp="1"/>
          </p:cNvSpPr>
          <p:nvPr>
            <p:ph type="sldNum" sz="quarter" idx="12"/>
          </p:nvPr>
        </p:nvSpPr>
        <p:spPr/>
        <p:txBody>
          <a:bodyPr/>
          <a:lstStyle/>
          <a:p>
            <a:fld id="{4215D6E9-2E0A-402E-A676-E0BCAA66FC80}" type="slidenum">
              <a:rPr lang="es-EC" smtClean="0"/>
              <a:t>‹Nº›</a:t>
            </a:fld>
            <a:endParaRPr lang="es-EC"/>
          </a:p>
        </p:txBody>
      </p:sp>
    </p:spTree>
    <p:extLst>
      <p:ext uri="{BB962C8B-B14F-4D97-AF65-F5344CB8AC3E}">
        <p14:creationId xmlns:p14="http://schemas.microsoft.com/office/powerpoint/2010/main" val="3874622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FBD8B-7417-B271-29A3-30C203D75F6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s-EC"/>
          </a:p>
        </p:txBody>
      </p:sp>
      <p:sp>
        <p:nvSpPr>
          <p:cNvPr id="3" name="Text Placeholder 2">
            <a:extLst>
              <a:ext uri="{FF2B5EF4-FFF2-40B4-BE49-F238E27FC236}">
                <a16:creationId xmlns:a16="http://schemas.microsoft.com/office/drawing/2014/main" id="{B4AA4266-E5F4-94DF-E3D5-ED3D2B1399B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62BF7C3-0D81-0280-3D3E-AB7592F45FC5}"/>
              </a:ext>
            </a:extLst>
          </p:cNvPr>
          <p:cNvSpPr>
            <a:spLocks noGrp="1"/>
          </p:cNvSpPr>
          <p:nvPr>
            <p:ph type="dt" sz="half" idx="10"/>
          </p:nvPr>
        </p:nvSpPr>
        <p:spPr/>
        <p:txBody>
          <a:bodyPr/>
          <a:lstStyle/>
          <a:p>
            <a:fld id="{B89EC2F4-1AA1-4878-9B72-27FA1E567BC7}" type="datetimeFigureOut">
              <a:rPr lang="es-EC" smtClean="0"/>
              <a:t>17/1/2025</a:t>
            </a:fld>
            <a:endParaRPr lang="es-EC"/>
          </a:p>
        </p:txBody>
      </p:sp>
      <p:sp>
        <p:nvSpPr>
          <p:cNvPr id="5" name="Footer Placeholder 4">
            <a:extLst>
              <a:ext uri="{FF2B5EF4-FFF2-40B4-BE49-F238E27FC236}">
                <a16:creationId xmlns:a16="http://schemas.microsoft.com/office/drawing/2014/main" id="{E85685EC-7468-A02C-4DC4-2ADC246C77FD}"/>
              </a:ext>
            </a:extLst>
          </p:cNvPr>
          <p:cNvSpPr>
            <a:spLocks noGrp="1"/>
          </p:cNvSpPr>
          <p:nvPr>
            <p:ph type="ftr" sz="quarter" idx="11"/>
          </p:nvPr>
        </p:nvSpPr>
        <p:spPr/>
        <p:txBody>
          <a:bodyPr/>
          <a:lstStyle/>
          <a:p>
            <a:endParaRPr lang="es-EC"/>
          </a:p>
        </p:txBody>
      </p:sp>
      <p:sp>
        <p:nvSpPr>
          <p:cNvPr id="6" name="Slide Number Placeholder 5">
            <a:extLst>
              <a:ext uri="{FF2B5EF4-FFF2-40B4-BE49-F238E27FC236}">
                <a16:creationId xmlns:a16="http://schemas.microsoft.com/office/drawing/2014/main" id="{2202D68E-B541-5D31-8899-D5353D16C901}"/>
              </a:ext>
            </a:extLst>
          </p:cNvPr>
          <p:cNvSpPr>
            <a:spLocks noGrp="1"/>
          </p:cNvSpPr>
          <p:nvPr>
            <p:ph type="sldNum" sz="quarter" idx="12"/>
          </p:nvPr>
        </p:nvSpPr>
        <p:spPr/>
        <p:txBody>
          <a:bodyPr/>
          <a:lstStyle/>
          <a:p>
            <a:fld id="{4215D6E9-2E0A-402E-A676-E0BCAA66FC80}" type="slidenum">
              <a:rPr lang="es-EC" smtClean="0"/>
              <a:t>‹Nº›</a:t>
            </a:fld>
            <a:endParaRPr lang="es-EC"/>
          </a:p>
        </p:txBody>
      </p:sp>
    </p:spTree>
    <p:extLst>
      <p:ext uri="{BB962C8B-B14F-4D97-AF65-F5344CB8AC3E}">
        <p14:creationId xmlns:p14="http://schemas.microsoft.com/office/powerpoint/2010/main" val="3983122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FEB07-704E-F701-2BFC-F7E3C6239FAE}"/>
              </a:ext>
            </a:extLst>
          </p:cNvPr>
          <p:cNvSpPr>
            <a:spLocks noGrp="1"/>
          </p:cNvSpPr>
          <p:nvPr>
            <p:ph type="title"/>
          </p:nvPr>
        </p:nvSpPr>
        <p:spPr/>
        <p:txBody>
          <a:bodyPr/>
          <a:lstStyle/>
          <a:p>
            <a:r>
              <a:rPr lang="en-US"/>
              <a:t>Click to edit Master title style</a:t>
            </a:r>
            <a:endParaRPr lang="es-EC"/>
          </a:p>
        </p:txBody>
      </p:sp>
      <p:sp>
        <p:nvSpPr>
          <p:cNvPr id="3" name="Content Placeholder 2">
            <a:extLst>
              <a:ext uri="{FF2B5EF4-FFF2-40B4-BE49-F238E27FC236}">
                <a16:creationId xmlns:a16="http://schemas.microsoft.com/office/drawing/2014/main" id="{59737AC0-10DE-C69A-B83F-4245D8146D3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C"/>
          </a:p>
        </p:txBody>
      </p:sp>
      <p:sp>
        <p:nvSpPr>
          <p:cNvPr id="4" name="Content Placeholder 3">
            <a:extLst>
              <a:ext uri="{FF2B5EF4-FFF2-40B4-BE49-F238E27FC236}">
                <a16:creationId xmlns:a16="http://schemas.microsoft.com/office/drawing/2014/main" id="{DFFBFF87-F4DF-7D9F-7A67-4AE914B7B8F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C"/>
          </a:p>
        </p:txBody>
      </p:sp>
      <p:sp>
        <p:nvSpPr>
          <p:cNvPr id="5" name="Date Placeholder 4">
            <a:extLst>
              <a:ext uri="{FF2B5EF4-FFF2-40B4-BE49-F238E27FC236}">
                <a16:creationId xmlns:a16="http://schemas.microsoft.com/office/drawing/2014/main" id="{DCBA9F19-128D-FBD4-096B-2EFE76FEAEBD}"/>
              </a:ext>
            </a:extLst>
          </p:cNvPr>
          <p:cNvSpPr>
            <a:spLocks noGrp="1"/>
          </p:cNvSpPr>
          <p:nvPr>
            <p:ph type="dt" sz="half" idx="10"/>
          </p:nvPr>
        </p:nvSpPr>
        <p:spPr/>
        <p:txBody>
          <a:bodyPr/>
          <a:lstStyle/>
          <a:p>
            <a:fld id="{B89EC2F4-1AA1-4878-9B72-27FA1E567BC7}" type="datetimeFigureOut">
              <a:rPr lang="es-EC" smtClean="0"/>
              <a:t>17/1/2025</a:t>
            </a:fld>
            <a:endParaRPr lang="es-EC"/>
          </a:p>
        </p:txBody>
      </p:sp>
      <p:sp>
        <p:nvSpPr>
          <p:cNvPr id="6" name="Footer Placeholder 5">
            <a:extLst>
              <a:ext uri="{FF2B5EF4-FFF2-40B4-BE49-F238E27FC236}">
                <a16:creationId xmlns:a16="http://schemas.microsoft.com/office/drawing/2014/main" id="{B5873456-A142-F186-36A0-EB23CFB422B1}"/>
              </a:ext>
            </a:extLst>
          </p:cNvPr>
          <p:cNvSpPr>
            <a:spLocks noGrp="1"/>
          </p:cNvSpPr>
          <p:nvPr>
            <p:ph type="ftr" sz="quarter" idx="11"/>
          </p:nvPr>
        </p:nvSpPr>
        <p:spPr/>
        <p:txBody>
          <a:bodyPr/>
          <a:lstStyle/>
          <a:p>
            <a:endParaRPr lang="es-EC"/>
          </a:p>
        </p:txBody>
      </p:sp>
      <p:sp>
        <p:nvSpPr>
          <p:cNvPr id="7" name="Slide Number Placeholder 6">
            <a:extLst>
              <a:ext uri="{FF2B5EF4-FFF2-40B4-BE49-F238E27FC236}">
                <a16:creationId xmlns:a16="http://schemas.microsoft.com/office/drawing/2014/main" id="{D88AADC9-CA42-F833-2AE2-C913FE498E7B}"/>
              </a:ext>
            </a:extLst>
          </p:cNvPr>
          <p:cNvSpPr>
            <a:spLocks noGrp="1"/>
          </p:cNvSpPr>
          <p:nvPr>
            <p:ph type="sldNum" sz="quarter" idx="12"/>
          </p:nvPr>
        </p:nvSpPr>
        <p:spPr/>
        <p:txBody>
          <a:bodyPr/>
          <a:lstStyle/>
          <a:p>
            <a:fld id="{4215D6E9-2E0A-402E-A676-E0BCAA66FC80}" type="slidenum">
              <a:rPr lang="es-EC" smtClean="0"/>
              <a:t>‹Nº›</a:t>
            </a:fld>
            <a:endParaRPr lang="es-EC"/>
          </a:p>
        </p:txBody>
      </p:sp>
    </p:spTree>
    <p:extLst>
      <p:ext uri="{BB962C8B-B14F-4D97-AF65-F5344CB8AC3E}">
        <p14:creationId xmlns:p14="http://schemas.microsoft.com/office/powerpoint/2010/main" val="1610342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2599D-B4B8-280A-A183-3A18B834673E}"/>
              </a:ext>
            </a:extLst>
          </p:cNvPr>
          <p:cNvSpPr>
            <a:spLocks noGrp="1"/>
          </p:cNvSpPr>
          <p:nvPr>
            <p:ph type="title"/>
          </p:nvPr>
        </p:nvSpPr>
        <p:spPr>
          <a:xfrm>
            <a:off x="839788" y="365125"/>
            <a:ext cx="10515600" cy="1325563"/>
          </a:xfrm>
        </p:spPr>
        <p:txBody>
          <a:bodyPr/>
          <a:lstStyle/>
          <a:p>
            <a:r>
              <a:rPr lang="en-US"/>
              <a:t>Click to edit Master title style</a:t>
            </a:r>
            <a:endParaRPr lang="es-EC"/>
          </a:p>
        </p:txBody>
      </p:sp>
      <p:sp>
        <p:nvSpPr>
          <p:cNvPr id="3" name="Text Placeholder 2">
            <a:extLst>
              <a:ext uri="{FF2B5EF4-FFF2-40B4-BE49-F238E27FC236}">
                <a16:creationId xmlns:a16="http://schemas.microsoft.com/office/drawing/2014/main" id="{7923AB6B-DBA7-DB23-810A-183FFF2B111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4DD4F25-9484-05F0-4705-FBD77C037B3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C"/>
          </a:p>
        </p:txBody>
      </p:sp>
      <p:sp>
        <p:nvSpPr>
          <p:cNvPr id="5" name="Text Placeholder 4">
            <a:extLst>
              <a:ext uri="{FF2B5EF4-FFF2-40B4-BE49-F238E27FC236}">
                <a16:creationId xmlns:a16="http://schemas.microsoft.com/office/drawing/2014/main" id="{26631684-7274-CCA0-0728-D2C72C0CEF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C11400F-8A8F-1E85-56EB-7A3823C193A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C"/>
          </a:p>
        </p:txBody>
      </p:sp>
      <p:sp>
        <p:nvSpPr>
          <p:cNvPr id="7" name="Date Placeholder 6">
            <a:extLst>
              <a:ext uri="{FF2B5EF4-FFF2-40B4-BE49-F238E27FC236}">
                <a16:creationId xmlns:a16="http://schemas.microsoft.com/office/drawing/2014/main" id="{82F1A412-9FEF-F9AD-37EE-F130C17BB845}"/>
              </a:ext>
            </a:extLst>
          </p:cNvPr>
          <p:cNvSpPr>
            <a:spLocks noGrp="1"/>
          </p:cNvSpPr>
          <p:nvPr>
            <p:ph type="dt" sz="half" idx="10"/>
          </p:nvPr>
        </p:nvSpPr>
        <p:spPr/>
        <p:txBody>
          <a:bodyPr/>
          <a:lstStyle/>
          <a:p>
            <a:fld id="{B89EC2F4-1AA1-4878-9B72-27FA1E567BC7}" type="datetimeFigureOut">
              <a:rPr lang="es-EC" smtClean="0"/>
              <a:t>17/1/2025</a:t>
            </a:fld>
            <a:endParaRPr lang="es-EC"/>
          </a:p>
        </p:txBody>
      </p:sp>
      <p:sp>
        <p:nvSpPr>
          <p:cNvPr id="8" name="Footer Placeholder 7">
            <a:extLst>
              <a:ext uri="{FF2B5EF4-FFF2-40B4-BE49-F238E27FC236}">
                <a16:creationId xmlns:a16="http://schemas.microsoft.com/office/drawing/2014/main" id="{78071F20-2ABD-EDD2-D93C-A5FB5DF21161}"/>
              </a:ext>
            </a:extLst>
          </p:cNvPr>
          <p:cNvSpPr>
            <a:spLocks noGrp="1"/>
          </p:cNvSpPr>
          <p:nvPr>
            <p:ph type="ftr" sz="quarter" idx="11"/>
          </p:nvPr>
        </p:nvSpPr>
        <p:spPr/>
        <p:txBody>
          <a:bodyPr/>
          <a:lstStyle/>
          <a:p>
            <a:endParaRPr lang="es-EC"/>
          </a:p>
        </p:txBody>
      </p:sp>
      <p:sp>
        <p:nvSpPr>
          <p:cNvPr id="9" name="Slide Number Placeholder 8">
            <a:extLst>
              <a:ext uri="{FF2B5EF4-FFF2-40B4-BE49-F238E27FC236}">
                <a16:creationId xmlns:a16="http://schemas.microsoft.com/office/drawing/2014/main" id="{3B884621-BA96-5F3B-BD83-43C0CC61C530}"/>
              </a:ext>
            </a:extLst>
          </p:cNvPr>
          <p:cNvSpPr>
            <a:spLocks noGrp="1"/>
          </p:cNvSpPr>
          <p:nvPr>
            <p:ph type="sldNum" sz="quarter" idx="12"/>
          </p:nvPr>
        </p:nvSpPr>
        <p:spPr/>
        <p:txBody>
          <a:bodyPr/>
          <a:lstStyle/>
          <a:p>
            <a:fld id="{4215D6E9-2E0A-402E-A676-E0BCAA66FC80}" type="slidenum">
              <a:rPr lang="es-EC" smtClean="0"/>
              <a:t>‹Nº›</a:t>
            </a:fld>
            <a:endParaRPr lang="es-EC"/>
          </a:p>
        </p:txBody>
      </p:sp>
    </p:spTree>
    <p:extLst>
      <p:ext uri="{BB962C8B-B14F-4D97-AF65-F5344CB8AC3E}">
        <p14:creationId xmlns:p14="http://schemas.microsoft.com/office/powerpoint/2010/main" val="1321264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F324A-CE82-F9B1-4465-6D390F150B34}"/>
              </a:ext>
            </a:extLst>
          </p:cNvPr>
          <p:cNvSpPr>
            <a:spLocks noGrp="1"/>
          </p:cNvSpPr>
          <p:nvPr>
            <p:ph type="title"/>
          </p:nvPr>
        </p:nvSpPr>
        <p:spPr/>
        <p:txBody>
          <a:bodyPr/>
          <a:lstStyle/>
          <a:p>
            <a:r>
              <a:rPr lang="en-US"/>
              <a:t>Click to edit Master title style</a:t>
            </a:r>
            <a:endParaRPr lang="es-EC"/>
          </a:p>
        </p:txBody>
      </p:sp>
      <p:sp>
        <p:nvSpPr>
          <p:cNvPr id="3" name="Date Placeholder 2">
            <a:extLst>
              <a:ext uri="{FF2B5EF4-FFF2-40B4-BE49-F238E27FC236}">
                <a16:creationId xmlns:a16="http://schemas.microsoft.com/office/drawing/2014/main" id="{DA89D317-0AD0-CF7E-0FAE-18362B5B8C7F}"/>
              </a:ext>
            </a:extLst>
          </p:cNvPr>
          <p:cNvSpPr>
            <a:spLocks noGrp="1"/>
          </p:cNvSpPr>
          <p:nvPr>
            <p:ph type="dt" sz="half" idx="10"/>
          </p:nvPr>
        </p:nvSpPr>
        <p:spPr/>
        <p:txBody>
          <a:bodyPr/>
          <a:lstStyle/>
          <a:p>
            <a:fld id="{B89EC2F4-1AA1-4878-9B72-27FA1E567BC7}" type="datetimeFigureOut">
              <a:rPr lang="es-EC" smtClean="0"/>
              <a:t>17/1/2025</a:t>
            </a:fld>
            <a:endParaRPr lang="es-EC"/>
          </a:p>
        </p:txBody>
      </p:sp>
      <p:sp>
        <p:nvSpPr>
          <p:cNvPr id="4" name="Footer Placeholder 3">
            <a:extLst>
              <a:ext uri="{FF2B5EF4-FFF2-40B4-BE49-F238E27FC236}">
                <a16:creationId xmlns:a16="http://schemas.microsoft.com/office/drawing/2014/main" id="{5EA4DF46-72DE-DB1C-B2AF-6313307D33D7}"/>
              </a:ext>
            </a:extLst>
          </p:cNvPr>
          <p:cNvSpPr>
            <a:spLocks noGrp="1"/>
          </p:cNvSpPr>
          <p:nvPr>
            <p:ph type="ftr" sz="quarter" idx="11"/>
          </p:nvPr>
        </p:nvSpPr>
        <p:spPr/>
        <p:txBody>
          <a:bodyPr/>
          <a:lstStyle/>
          <a:p>
            <a:endParaRPr lang="es-EC"/>
          </a:p>
        </p:txBody>
      </p:sp>
      <p:sp>
        <p:nvSpPr>
          <p:cNvPr id="5" name="Slide Number Placeholder 4">
            <a:extLst>
              <a:ext uri="{FF2B5EF4-FFF2-40B4-BE49-F238E27FC236}">
                <a16:creationId xmlns:a16="http://schemas.microsoft.com/office/drawing/2014/main" id="{02B43FB5-F3D8-0359-94E2-090F4836E7F9}"/>
              </a:ext>
            </a:extLst>
          </p:cNvPr>
          <p:cNvSpPr>
            <a:spLocks noGrp="1"/>
          </p:cNvSpPr>
          <p:nvPr>
            <p:ph type="sldNum" sz="quarter" idx="12"/>
          </p:nvPr>
        </p:nvSpPr>
        <p:spPr/>
        <p:txBody>
          <a:bodyPr/>
          <a:lstStyle/>
          <a:p>
            <a:fld id="{4215D6E9-2E0A-402E-A676-E0BCAA66FC80}" type="slidenum">
              <a:rPr lang="es-EC" smtClean="0"/>
              <a:t>‹Nº›</a:t>
            </a:fld>
            <a:endParaRPr lang="es-EC"/>
          </a:p>
        </p:txBody>
      </p:sp>
    </p:spTree>
    <p:extLst>
      <p:ext uri="{BB962C8B-B14F-4D97-AF65-F5344CB8AC3E}">
        <p14:creationId xmlns:p14="http://schemas.microsoft.com/office/powerpoint/2010/main" val="36817680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3493D24-EED0-1464-BA02-760A6508010C}"/>
              </a:ext>
            </a:extLst>
          </p:cNvPr>
          <p:cNvSpPr>
            <a:spLocks noGrp="1"/>
          </p:cNvSpPr>
          <p:nvPr>
            <p:ph type="dt" sz="half" idx="10"/>
          </p:nvPr>
        </p:nvSpPr>
        <p:spPr/>
        <p:txBody>
          <a:bodyPr/>
          <a:lstStyle/>
          <a:p>
            <a:fld id="{B89EC2F4-1AA1-4878-9B72-27FA1E567BC7}" type="datetimeFigureOut">
              <a:rPr lang="es-EC" smtClean="0"/>
              <a:t>17/1/2025</a:t>
            </a:fld>
            <a:endParaRPr lang="es-EC"/>
          </a:p>
        </p:txBody>
      </p:sp>
      <p:sp>
        <p:nvSpPr>
          <p:cNvPr id="3" name="Footer Placeholder 2">
            <a:extLst>
              <a:ext uri="{FF2B5EF4-FFF2-40B4-BE49-F238E27FC236}">
                <a16:creationId xmlns:a16="http://schemas.microsoft.com/office/drawing/2014/main" id="{830CCDDD-89CF-8FEB-C602-075F794E2CD6}"/>
              </a:ext>
            </a:extLst>
          </p:cNvPr>
          <p:cNvSpPr>
            <a:spLocks noGrp="1"/>
          </p:cNvSpPr>
          <p:nvPr>
            <p:ph type="ftr" sz="quarter" idx="11"/>
          </p:nvPr>
        </p:nvSpPr>
        <p:spPr/>
        <p:txBody>
          <a:bodyPr/>
          <a:lstStyle/>
          <a:p>
            <a:endParaRPr lang="es-EC"/>
          </a:p>
        </p:txBody>
      </p:sp>
      <p:sp>
        <p:nvSpPr>
          <p:cNvPr id="4" name="Slide Number Placeholder 3">
            <a:extLst>
              <a:ext uri="{FF2B5EF4-FFF2-40B4-BE49-F238E27FC236}">
                <a16:creationId xmlns:a16="http://schemas.microsoft.com/office/drawing/2014/main" id="{E2B469B5-99E1-9CC6-EC21-F9E17FA7D413}"/>
              </a:ext>
            </a:extLst>
          </p:cNvPr>
          <p:cNvSpPr>
            <a:spLocks noGrp="1"/>
          </p:cNvSpPr>
          <p:nvPr>
            <p:ph type="sldNum" sz="quarter" idx="12"/>
          </p:nvPr>
        </p:nvSpPr>
        <p:spPr/>
        <p:txBody>
          <a:bodyPr/>
          <a:lstStyle/>
          <a:p>
            <a:fld id="{4215D6E9-2E0A-402E-A676-E0BCAA66FC80}" type="slidenum">
              <a:rPr lang="es-EC" smtClean="0"/>
              <a:t>‹Nº›</a:t>
            </a:fld>
            <a:endParaRPr lang="es-EC"/>
          </a:p>
        </p:txBody>
      </p:sp>
    </p:spTree>
    <p:extLst>
      <p:ext uri="{BB962C8B-B14F-4D97-AF65-F5344CB8AC3E}">
        <p14:creationId xmlns:p14="http://schemas.microsoft.com/office/powerpoint/2010/main" val="3532057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83AE9-5FA2-0B9A-5A00-B454C366E36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EC"/>
          </a:p>
        </p:txBody>
      </p:sp>
      <p:sp>
        <p:nvSpPr>
          <p:cNvPr id="3" name="Content Placeholder 2">
            <a:extLst>
              <a:ext uri="{FF2B5EF4-FFF2-40B4-BE49-F238E27FC236}">
                <a16:creationId xmlns:a16="http://schemas.microsoft.com/office/drawing/2014/main" id="{797CAB81-9894-9EFB-B3F2-BC302A2BE9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C"/>
          </a:p>
        </p:txBody>
      </p:sp>
      <p:sp>
        <p:nvSpPr>
          <p:cNvPr id="4" name="Text Placeholder 3">
            <a:extLst>
              <a:ext uri="{FF2B5EF4-FFF2-40B4-BE49-F238E27FC236}">
                <a16:creationId xmlns:a16="http://schemas.microsoft.com/office/drawing/2014/main" id="{011822E1-CCA2-2BB2-642E-EDF6FD63A6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F801735-045C-5370-0F3F-8340D34884F3}"/>
              </a:ext>
            </a:extLst>
          </p:cNvPr>
          <p:cNvSpPr>
            <a:spLocks noGrp="1"/>
          </p:cNvSpPr>
          <p:nvPr>
            <p:ph type="dt" sz="half" idx="10"/>
          </p:nvPr>
        </p:nvSpPr>
        <p:spPr/>
        <p:txBody>
          <a:bodyPr/>
          <a:lstStyle/>
          <a:p>
            <a:fld id="{B89EC2F4-1AA1-4878-9B72-27FA1E567BC7}" type="datetimeFigureOut">
              <a:rPr lang="es-EC" smtClean="0"/>
              <a:t>17/1/2025</a:t>
            </a:fld>
            <a:endParaRPr lang="es-EC"/>
          </a:p>
        </p:txBody>
      </p:sp>
      <p:sp>
        <p:nvSpPr>
          <p:cNvPr id="6" name="Footer Placeholder 5">
            <a:extLst>
              <a:ext uri="{FF2B5EF4-FFF2-40B4-BE49-F238E27FC236}">
                <a16:creationId xmlns:a16="http://schemas.microsoft.com/office/drawing/2014/main" id="{4FFE0AEF-D786-81C0-99C4-9490B1CDC083}"/>
              </a:ext>
            </a:extLst>
          </p:cNvPr>
          <p:cNvSpPr>
            <a:spLocks noGrp="1"/>
          </p:cNvSpPr>
          <p:nvPr>
            <p:ph type="ftr" sz="quarter" idx="11"/>
          </p:nvPr>
        </p:nvSpPr>
        <p:spPr/>
        <p:txBody>
          <a:bodyPr/>
          <a:lstStyle/>
          <a:p>
            <a:endParaRPr lang="es-EC"/>
          </a:p>
        </p:txBody>
      </p:sp>
      <p:sp>
        <p:nvSpPr>
          <p:cNvPr id="7" name="Slide Number Placeholder 6">
            <a:extLst>
              <a:ext uri="{FF2B5EF4-FFF2-40B4-BE49-F238E27FC236}">
                <a16:creationId xmlns:a16="http://schemas.microsoft.com/office/drawing/2014/main" id="{23051D0D-1032-5D91-E78A-5B0DE78A7B05}"/>
              </a:ext>
            </a:extLst>
          </p:cNvPr>
          <p:cNvSpPr>
            <a:spLocks noGrp="1"/>
          </p:cNvSpPr>
          <p:nvPr>
            <p:ph type="sldNum" sz="quarter" idx="12"/>
          </p:nvPr>
        </p:nvSpPr>
        <p:spPr/>
        <p:txBody>
          <a:bodyPr/>
          <a:lstStyle/>
          <a:p>
            <a:fld id="{4215D6E9-2E0A-402E-A676-E0BCAA66FC80}" type="slidenum">
              <a:rPr lang="es-EC" smtClean="0"/>
              <a:t>‹Nº›</a:t>
            </a:fld>
            <a:endParaRPr lang="es-EC"/>
          </a:p>
        </p:txBody>
      </p:sp>
    </p:spTree>
    <p:extLst>
      <p:ext uri="{BB962C8B-B14F-4D97-AF65-F5344CB8AC3E}">
        <p14:creationId xmlns:p14="http://schemas.microsoft.com/office/powerpoint/2010/main" val="659758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84190-6224-13A2-4582-DDAD6CB082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EC"/>
          </a:p>
        </p:txBody>
      </p:sp>
      <p:sp>
        <p:nvSpPr>
          <p:cNvPr id="3" name="Picture Placeholder 2">
            <a:extLst>
              <a:ext uri="{FF2B5EF4-FFF2-40B4-BE49-F238E27FC236}">
                <a16:creationId xmlns:a16="http://schemas.microsoft.com/office/drawing/2014/main" id="{F32148E8-5F3F-B904-5D09-B9E70ECCCC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Text Placeholder 3">
            <a:extLst>
              <a:ext uri="{FF2B5EF4-FFF2-40B4-BE49-F238E27FC236}">
                <a16:creationId xmlns:a16="http://schemas.microsoft.com/office/drawing/2014/main" id="{F491CA6D-C6EE-8442-A473-57D550A3C8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F2A77B-166F-E734-3A50-E5140DCEECF7}"/>
              </a:ext>
            </a:extLst>
          </p:cNvPr>
          <p:cNvSpPr>
            <a:spLocks noGrp="1"/>
          </p:cNvSpPr>
          <p:nvPr>
            <p:ph type="dt" sz="half" idx="10"/>
          </p:nvPr>
        </p:nvSpPr>
        <p:spPr/>
        <p:txBody>
          <a:bodyPr/>
          <a:lstStyle/>
          <a:p>
            <a:fld id="{B89EC2F4-1AA1-4878-9B72-27FA1E567BC7}" type="datetimeFigureOut">
              <a:rPr lang="es-EC" smtClean="0"/>
              <a:t>17/1/2025</a:t>
            </a:fld>
            <a:endParaRPr lang="es-EC"/>
          </a:p>
        </p:txBody>
      </p:sp>
      <p:sp>
        <p:nvSpPr>
          <p:cNvPr id="6" name="Footer Placeholder 5">
            <a:extLst>
              <a:ext uri="{FF2B5EF4-FFF2-40B4-BE49-F238E27FC236}">
                <a16:creationId xmlns:a16="http://schemas.microsoft.com/office/drawing/2014/main" id="{DE25F837-8DEF-0DCB-83E3-2E1674C6201B}"/>
              </a:ext>
            </a:extLst>
          </p:cNvPr>
          <p:cNvSpPr>
            <a:spLocks noGrp="1"/>
          </p:cNvSpPr>
          <p:nvPr>
            <p:ph type="ftr" sz="quarter" idx="11"/>
          </p:nvPr>
        </p:nvSpPr>
        <p:spPr/>
        <p:txBody>
          <a:bodyPr/>
          <a:lstStyle/>
          <a:p>
            <a:endParaRPr lang="es-EC"/>
          </a:p>
        </p:txBody>
      </p:sp>
      <p:sp>
        <p:nvSpPr>
          <p:cNvPr id="7" name="Slide Number Placeholder 6">
            <a:extLst>
              <a:ext uri="{FF2B5EF4-FFF2-40B4-BE49-F238E27FC236}">
                <a16:creationId xmlns:a16="http://schemas.microsoft.com/office/drawing/2014/main" id="{0B9A95BC-8425-7191-E3AD-5F253CCE7CD7}"/>
              </a:ext>
            </a:extLst>
          </p:cNvPr>
          <p:cNvSpPr>
            <a:spLocks noGrp="1"/>
          </p:cNvSpPr>
          <p:nvPr>
            <p:ph type="sldNum" sz="quarter" idx="12"/>
          </p:nvPr>
        </p:nvSpPr>
        <p:spPr/>
        <p:txBody>
          <a:bodyPr/>
          <a:lstStyle/>
          <a:p>
            <a:fld id="{4215D6E9-2E0A-402E-A676-E0BCAA66FC80}" type="slidenum">
              <a:rPr lang="es-EC" smtClean="0"/>
              <a:t>‹Nº›</a:t>
            </a:fld>
            <a:endParaRPr lang="es-EC"/>
          </a:p>
        </p:txBody>
      </p:sp>
    </p:spTree>
    <p:extLst>
      <p:ext uri="{BB962C8B-B14F-4D97-AF65-F5344CB8AC3E}">
        <p14:creationId xmlns:p14="http://schemas.microsoft.com/office/powerpoint/2010/main" val="3613465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57DB5E4-ABE4-E41D-76FB-D41DD5D193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s-EC"/>
          </a:p>
        </p:txBody>
      </p:sp>
      <p:sp>
        <p:nvSpPr>
          <p:cNvPr id="3" name="Text Placeholder 2">
            <a:extLst>
              <a:ext uri="{FF2B5EF4-FFF2-40B4-BE49-F238E27FC236}">
                <a16:creationId xmlns:a16="http://schemas.microsoft.com/office/drawing/2014/main" id="{10B5AA72-CF64-A049-D9F8-F2180E8468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C"/>
          </a:p>
        </p:txBody>
      </p:sp>
      <p:sp>
        <p:nvSpPr>
          <p:cNvPr id="4" name="Date Placeholder 3">
            <a:extLst>
              <a:ext uri="{FF2B5EF4-FFF2-40B4-BE49-F238E27FC236}">
                <a16:creationId xmlns:a16="http://schemas.microsoft.com/office/drawing/2014/main" id="{835C07A6-D61B-DB2F-3664-ABFE1545AA5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89EC2F4-1AA1-4878-9B72-27FA1E567BC7}" type="datetimeFigureOut">
              <a:rPr lang="es-EC" smtClean="0"/>
              <a:t>17/1/2025</a:t>
            </a:fld>
            <a:endParaRPr lang="es-EC"/>
          </a:p>
        </p:txBody>
      </p:sp>
      <p:sp>
        <p:nvSpPr>
          <p:cNvPr id="5" name="Footer Placeholder 4">
            <a:extLst>
              <a:ext uri="{FF2B5EF4-FFF2-40B4-BE49-F238E27FC236}">
                <a16:creationId xmlns:a16="http://schemas.microsoft.com/office/drawing/2014/main" id="{07660813-CC8F-0651-C488-A29BE4782C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C"/>
          </a:p>
        </p:txBody>
      </p:sp>
      <p:sp>
        <p:nvSpPr>
          <p:cNvPr id="6" name="Slide Number Placeholder 5">
            <a:extLst>
              <a:ext uri="{FF2B5EF4-FFF2-40B4-BE49-F238E27FC236}">
                <a16:creationId xmlns:a16="http://schemas.microsoft.com/office/drawing/2014/main" id="{60CAFE82-BF52-64C6-22DA-4853D5DE345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215D6E9-2E0A-402E-A676-E0BCAA66FC80}" type="slidenum">
              <a:rPr lang="es-EC" smtClean="0"/>
              <a:t>‹Nº›</a:t>
            </a:fld>
            <a:endParaRPr lang="es-EC"/>
          </a:p>
        </p:txBody>
      </p:sp>
    </p:spTree>
    <p:extLst>
      <p:ext uri="{BB962C8B-B14F-4D97-AF65-F5344CB8AC3E}">
        <p14:creationId xmlns:p14="http://schemas.microsoft.com/office/powerpoint/2010/main" val="22592911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Imagen 8" descr="Vista de un edificio&#10;&#10;Descripción generada automáticamente">
            <a:extLst>
              <a:ext uri="{FF2B5EF4-FFF2-40B4-BE49-F238E27FC236}">
                <a16:creationId xmlns:a16="http://schemas.microsoft.com/office/drawing/2014/main" id="{46196CCE-5A1F-0C5B-1369-8E11D787C8EE}"/>
              </a:ext>
            </a:extLst>
          </p:cNvPr>
          <p:cNvPicPr>
            <a:picLocks noChangeAspect="1"/>
          </p:cNvPicPr>
          <p:nvPr/>
        </p:nvPicPr>
        <p:blipFill>
          <a:blip r:embed="rId2">
            <a:alphaModFix amt="50000"/>
            <a:extLst>
              <a:ext uri="{28A0092B-C50C-407E-A947-70E740481C1C}">
                <a14:useLocalDpi xmlns:a14="http://schemas.microsoft.com/office/drawing/2010/main" val="0"/>
              </a:ext>
            </a:extLst>
          </a:blip>
          <a:srcRect t="8536"/>
          <a:stretch/>
        </p:blipFill>
        <p:spPr>
          <a:xfrm>
            <a:off x="20" y="1"/>
            <a:ext cx="12191980" cy="6857999"/>
          </a:xfrm>
          <a:prstGeom prst="rect">
            <a:avLst/>
          </a:prstGeom>
        </p:spPr>
      </p:pic>
      <p:sp>
        <p:nvSpPr>
          <p:cNvPr id="2" name="Título 1">
            <a:extLst>
              <a:ext uri="{FF2B5EF4-FFF2-40B4-BE49-F238E27FC236}">
                <a16:creationId xmlns:a16="http://schemas.microsoft.com/office/drawing/2014/main" id="{EDBCFA6A-E584-A267-9C94-C3D0F00572A2}"/>
              </a:ext>
            </a:extLst>
          </p:cNvPr>
          <p:cNvSpPr>
            <a:spLocks noGrp="1"/>
          </p:cNvSpPr>
          <p:nvPr>
            <p:ph type="ctrTitle"/>
          </p:nvPr>
        </p:nvSpPr>
        <p:spPr>
          <a:xfrm>
            <a:off x="1524000" y="1501817"/>
            <a:ext cx="8738795" cy="2900518"/>
          </a:xfrm>
        </p:spPr>
        <p:txBody>
          <a:bodyPr>
            <a:normAutofit/>
          </a:bodyPr>
          <a:lstStyle/>
          <a:p>
            <a:r>
              <a:rPr lang="es-EC" sz="5400" dirty="0">
                <a:solidFill>
                  <a:srgbClr val="FFFFFF"/>
                </a:solidFill>
                <a:latin typeface="Times New Roman" panose="02020603050405020304" pitchFamily="18" charset="0"/>
                <a:cs typeface="Times New Roman" panose="02020603050405020304" pitchFamily="18" charset="0"/>
              </a:rPr>
              <a:t>Consideraciones en el Registro y Efectos Tributarios de la Propiedad, Planta y Equipo </a:t>
            </a:r>
          </a:p>
        </p:txBody>
      </p:sp>
      <p:sp>
        <p:nvSpPr>
          <p:cNvPr id="3" name="Subtítulo 2">
            <a:extLst>
              <a:ext uri="{FF2B5EF4-FFF2-40B4-BE49-F238E27FC236}">
                <a16:creationId xmlns:a16="http://schemas.microsoft.com/office/drawing/2014/main" id="{EA4004FC-AA49-3F7E-BBBE-0AA2279EA844}"/>
              </a:ext>
            </a:extLst>
          </p:cNvPr>
          <p:cNvSpPr>
            <a:spLocks noGrp="1"/>
          </p:cNvSpPr>
          <p:nvPr>
            <p:ph type="subTitle" idx="1"/>
          </p:nvPr>
        </p:nvSpPr>
        <p:spPr>
          <a:xfrm>
            <a:off x="1524000" y="4538859"/>
            <a:ext cx="9144000" cy="1098395"/>
          </a:xfrm>
        </p:spPr>
        <p:txBody>
          <a:bodyPr>
            <a:normAutofit/>
          </a:bodyPr>
          <a:lstStyle/>
          <a:p>
            <a:r>
              <a:rPr lang="es-EC" dirty="0">
                <a:solidFill>
                  <a:srgbClr val="FFFFFF"/>
                </a:solidFill>
                <a:latin typeface="Times New Roman" panose="02020603050405020304" pitchFamily="18" charset="0"/>
                <a:cs typeface="Times New Roman" panose="02020603050405020304" pitchFamily="18" charset="0"/>
              </a:rPr>
              <a:t>(NIC 16 / Efecto Fiscal)</a:t>
            </a:r>
          </a:p>
        </p:txBody>
      </p:sp>
      <p:sp>
        <p:nvSpPr>
          <p:cNvPr id="11" name="CuadroTexto 10">
            <a:extLst>
              <a:ext uri="{FF2B5EF4-FFF2-40B4-BE49-F238E27FC236}">
                <a16:creationId xmlns:a16="http://schemas.microsoft.com/office/drawing/2014/main" id="{BFB939B5-6A33-2C21-BFCE-41FFC402C85B}"/>
              </a:ext>
            </a:extLst>
          </p:cNvPr>
          <p:cNvSpPr txBox="1"/>
          <p:nvPr/>
        </p:nvSpPr>
        <p:spPr>
          <a:xfrm>
            <a:off x="-1251407" y="5973175"/>
            <a:ext cx="6094428" cy="784830"/>
          </a:xfrm>
          <a:prstGeom prst="rect">
            <a:avLst/>
          </a:prstGeom>
          <a:noFill/>
        </p:spPr>
        <p:txBody>
          <a:bodyPr wrap="square">
            <a:spAutoFit/>
          </a:bodyPr>
          <a:lstStyle/>
          <a:p>
            <a:pPr algn="ctr">
              <a:spcAft>
                <a:spcPts val="600"/>
              </a:spcAft>
            </a:pPr>
            <a:r>
              <a:rPr lang="es-EC" sz="2000" dirty="0">
                <a:solidFill>
                  <a:srgbClr val="FFFFFF"/>
                </a:solidFill>
                <a:latin typeface="Times New Roman" panose="02020603050405020304" pitchFamily="18" charset="0"/>
                <a:cs typeface="Times New Roman" panose="02020603050405020304" pitchFamily="18" charset="0"/>
              </a:rPr>
              <a:t>Econ. Andrés Elizalde Quiroz</a:t>
            </a:r>
          </a:p>
          <a:p>
            <a:pPr algn="ctr">
              <a:spcAft>
                <a:spcPts val="600"/>
              </a:spcAft>
            </a:pPr>
            <a:r>
              <a:rPr lang="es-EC" sz="2000" dirty="0">
                <a:solidFill>
                  <a:srgbClr val="FFFFFF"/>
                </a:solidFill>
                <a:latin typeface="Times New Roman" panose="02020603050405020304" pitchFamily="18" charset="0"/>
                <a:cs typeface="Times New Roman" panose="02020603050405020304" pitchFamily="18" charset="0"/>
              </a:rPr>
              <a:t>Consultor Tributario</a:t>
            </a:r>
          </a:p>
        </p:txBody>
      </p:sp>
      <p:sp>
        <p:nvSpPr>
          <p:cNvPr id="4" name="CuadroTexto 3">
            <a:extLst>
              <a:ext uri="{FF2B5EF4-FFF2-40B4-BE49-F238E27FC236}">
                <a16:creationId xmlns:a16="http://schemas.microsoft.com/office/drawing/2014/main" id="{4FBD1265-3C8A-98F6-C921-7867DA248608}"/>
              </a:ext>
            </a:extLst>
          </p:cNvPr>
          <p:cNvSpPr txBox="1"/>
          <p:nvPr/>
        </p:nvSpPr>
        <p:spPr>
          <a:xfrm>
            <a:off x="2837329" y="1501816"/>
            <a:ext cx="6517341" cy="584775"/>
          </a:xfrm>
          <a:prstGeom prst="rect">
            <a:avLst/>
          </a:prstGeom>
          <a:noFill/>
        </p:spPr>
        <p:txBody>
          <a:bodyPr wrap="square" rtlCol="0">
            <a:spAutoFit/>
          </a:bodyPr>
          <a:lstStyle/>
          <a:p>
            <a:pPr algn="ctr"/>
            <a:r>
              <a:rPr lang="es-EC" sz="3200" dirty="0">
                <a:latin typeface="Times New Roman" panose="02020603050405020304" pitchFamily="18" charset="0"/>
                <a:cs typeface="Times New Roman" panose="02020603050405020304" pitchFamily="18" charset="0"/>
              </a:rPr>
              <a:t>IV Foro Cierre Fiscal 2024</a:t>
            </a:r>
          </a:p>
        </p:txBody>
      </p:sp>
    </p:spTree>
    <p:extLst>
      <p:ext uri="{BB962C8B-B14F-4D97-AF65-F5344CB8AC3E}">
        <p14:creationId xmlns:p14="http://schemas.microsoft.com/office/powerpoint/2010/main" val="165136166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par>
                          <p:cTn id="8" fill="hold">
                            <p:stCondLst>
                              <p:cond delay="428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400"/>
                                        <p:tgtEl>
                                          <p:spTgt spid="3">
                                            <p:txEl>
                                              <p:pRg st="0" end="0"/>
                                            </p:txEl>
                                          </p:spTgt>
                                        </p:tgtEl>
                                      </p:cBhvr>
                                    </p:animEffect>
                                  </p:childTnLst>
                                </p:cTn>
                              </p:par>
                            </p:childTnLst>
                          </p:cTn>
                        </p:par>
                        <p:par>
                          <p:cTn id="12" fill="hold">
                            <p:stCondLst>
                              <p:cond delay="5440"/>
                            </p:stCondLst>
                            <p:childTnLst>
                              <p:par>
                                <p:cTn id="13" presetID="1"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7EC1E-C7E4-19AA-BF23-A99BE060E731}"/>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F67DD814-26D6-E3B2-1FA3-74C3160D23A5}"/>
              </a:ext>
            </a:extLst>
          </p:cNvPr>
          <p:cNvSpPr>
            <a:spLocks noGrp="1"/>
          </p:cNvSpPr>
          <p:nvPr>
            <p:ph type="title"/>
          </p:nvPr>
        </p:nvSpPr>
        <p:spPr>
          <a:xfrm>
            <a:off x="838200" y="365125"/>
            <a:ext cx="10515600" cy="1325563"/>
          </a:xfrm>
        </p:spPr>
        <p:txBody>
          <a:bodyPr/>
          <a:lstStyle/>
          <a:p>
            <a:r>
              <a:rPr lang="es-EC" b="1" dirty="0">
                <a:latin typeface="Times New Roman" panose="02020603050405020304" pitchFamily="18" charset="0"/>
                <a:cs typeface="Times New Roman" panose="02020603050405020304" pitchFamily="18" charset="0"/>
              </a:rPr>
              <a:t>Depreciación de Vehículos </a:t>
            </a:r>
          </a:p>
        </p:txBody>
      </p:sp>
      <p:sp>
        <p:nvSpPr>
          <p:cNvPr id="2" name="Conector recto 1">
            <a:extLst>
              <a:ext uri="{FF2B5EF4-FFF2-40B4-BE49-F238E27FC236}">
                <a16:creationId xmlns:a16="http://schemas.microsoft.com/office/drawing/2014/main" id="{A7219967-1D94-7D54-A40D-D93AF01CE076}"/>
              </a:ext>
            </a:extLst>
          </p:cNvPr>
          <p:cNvSpPr/>
          <p:nvPr/>
        </p:nvSpPr>
        <p:spPr>
          <a:xfrm>
            <a:off x="838200" y="1353499"/>
            <a:ext cx="10515600" cy="0"/>
          </a:xfrm>
          <a:prstGeom prst="line">
            <a:avLst/>
          </a:prstGeom>
          <a:ln>
            <a:solidFill>
              <a:srgbClr val="7D252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C"/>
          </a:p>
        </p:txBody>
      </p:sp>
      <p:sp>
        <p:nvSpPr>
          <p:cNvPr id="3" name="CuadroTexto 2">
            <a:extLst>
              <a:ext uri="{FF2B5EF4-FFF2-40B4-BE49-F238E27FC236}">
                <a16:creationId xmlns:a16="http://schemas.microsoft.com/office/drawing/2014/main" id="{B93DA2E1-8D52-4333-7843-2526EDE32CD3}"/>
              </a:ext>
            </a:extLst>
          </p:cNvPr>
          <p:cNvSpPr txBox="1"/>
          <p:nvPr/>
        </p:nvSpPr>
        <p:spPr>
          <a:xfrm>
            <a:off x="775191" y="1459855"/>
            <a:ext cx="3591536" cy="430887"/>
          </a:xfrm>
          <a:prstGeom prst="rect">
            <a:avLst/>
          </a:prstGeom>
          <a:noFill/>
        </p:spPr>
        <p:txBody>
          <a:bodyPr wrap="square" rtlCol="0">
            <a:spAutoFit/>
          </a:bodyPr>
          <a:lstStyle/>
          <a:p>
            <a:r>
              <a:rPr lang="es-EC" sz="2200" dirty="0">
                <a:latin typeface="Times New Roman" panose="02020603050405020304" pitchFamily="18" charset="0"/>
                <a:cs typeface="Times New Roman" panose="02020603050405020304" pitchFamily="18" charset="0"/>
              </a:rPr>
              <a:t>Art. 10 LRTI numeral 18:</a:t>
            </a:r>
          </a:p>
        </p:txBody>
      </p:sp>
      <p:grpSp>
        <p:nvGrpSpPr>
          <p:cNvPr id="18" name="Grupo 17">
            <a:extLst>
              <a:ext uri="{FF2B5EF4-FFF2-40B4-BE49-F238E27FC236}">
                <a16:creationId xmlns:a16="http://schemas.microsoft.com/office/drawing/2014/main" id="{0A9563BD-62FA-5B35-DBF0-81441AD76B0F}"/>
              </a:ext>
            </a:extLst>
          </p:cNvPr>
          <p:cNvGrpSpPr/>
          <p:nvPr/>
        </p:nvGrpSpPr>
        <p:grpSpPr>
          <a:xfrm>
            <a:off x="1299288" y="2448230"/>
            <a:ext cx="9593424" cy="2610072"/>
            <a:chOff x="838200" y="2054149"/>
            <a:chExt cx="9593424" cy="2610072"/>
          </a:xfrm>
        </p:grpSpPr>
        <p:sp>
          <p:nvSpPr>
            <p:cNvPr id="13" name="CuadroTexto 12">
              <a:extLst>
                <a:ext uri="{FF2B5EF4-FFF2-40B4-BE49-F238E27FC236}">
                  <a16:creationId xmlns:a16="http://schemas.microsoft.com/office/drawing/2014/main" id="{7021CB51-4E36-166A-F646-B6D0EB80B211}"/>
                </a:ext>
              </a:extLst>
            </p:cNvPr>
            <p:cNvSpPr txBox="1"/>
            <p:nvPr/>
          </p:nvSpPr>
          <p:spPr>
            <a:xfrm>
              <a:off x="838200" y="2448230"/>
              <a:ext cx="9593424" cy="2215991"/>
            </a:xfrm>
            <a:prstGeom prst="rect">
              <a:avLst/>
            </a:prstGeom>
            <a:ln>
              <a:solidFill>
                <a:srgbClr val="7D2525"/>
              </a:solidFill>
            </a:ln>
          </p:spPr>
          <p:style>
            <a:lnRef idx="2">
              <a:schemeClr val="accent2"/>
            </a:lnRef>
            <a:fillRef idx="1">
              <a:schemeClr val="lt1"/>
            </a:fillRef>
            <a:effectRef idx="0">
              <a:schemeClr val="accent2"/>
            </a:effectRef>
            <a:fontRef idx="minor">
              <a:schemeClr val="dk1"/>
            </a:fontRef>
          </p:style>
          <p:txBody>
            <a:bodyPr wrap="square">
              <a:spAutoFit/>
            </a:bodyPr>
            <a:lstStyle/>
            <a:p>
              <a:pPr marL="171450" lvl="1" indent="-171450" algn="l" defTabSz="800100">
                <a:lnSpc>
                  <a:spcPct val="90000"/>
                </a:lnSpc>
                <a:spcBef>
                  <a:spcPct val="0"/>
                </a:spcBef>
                <a:spcAft>
                  <a:spcPct val="15000"/>
                </a:spcAft>
                <a:buChar char="•"/>
              </a:pPr>
              <a:endParaRPr lang="es-EC" sz="20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s-EC" sz="2000" b="0" i="0" kern="1200" baseline="0" dirty="0">
                  <a:latin typeface="Times New Roman" panose="02020603050405020304" pitchFamily="18" charset="0"/>
                  <a:cs typeface="Times New Roman" panose="02020603050405020304" pitchFamily="18" charset="0"/>
                </a:rPr>
                <a:t>Depreciación o amortización</a:t>
              </a:r>
              <a:endParaRPr lang="es-EC" sz="20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s-EC" sz="2000" b="0" i="0" kern="1200" baseline="0" dirty="0">
                  <a:latin typeface="Times New Roman" panose="02020603050405020304" pitchFamily="18" charset="0"/>
                  <a:cs typeface="Times New Roman" panose="02020603050405020304" pitchFamily="18" charset="0"/>
                </a:rPr>
                <a:t>Costos o gastos derivados de contratos de arrendamiento mercantil, renting, leasing o cualquier figura similar, de </a:t>
              </a:r>
              <a:r>
                <a:rPr lang="es-ES" sz="2000" b="0" i="0" kern="1200" baseline="0" dirty="0">
                  <a:latin typeface="Times New Roman" panose="02020603050405020304" pitchFamily="18" charset="0"/>
                  <a:cs typeface="Times New Roman" panose="02020603050405020304" pitchFamily="18" charset="0"/>
                </a:rPr>
                <a:t>acuerdo con las normas y principios contables y financieros generalmente aceptados</a:t>
              </a:r>
              <a:endParaRPr lang="es-EC" sz="20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s-ES" sz="2000" b="0" i="0" kern="1200" baseline="0" dirty="0">
                  <a:latin typeface="Times New Roman" panose="02020603050405020304" pitchFamily="18" charset="0"/>
                  <a:cs typeface="Times New Roman" panose="02020603050405020304" pitchFamily="18" charset="0"/>
                </a:rPr>
                <a:t>Intereses pagados en préstamos obtenidos para su adquisición</a:t>
              </a:r>
              <a:endParaRPr lang="es-EC" sz="2000"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es-ES" sz="2000" b="0" i="0" kern="1200" baseline="0" dirty="0">
                  <a:latin typeface="Times New Roman" panose="02020603050405020304" pitchFamily="18" charset="0"/>
                  <a:cs typeface="Times New Roman" panose="02020603050405020304" pitchFamily="18" charset="0"/>
                </a:rPr>
                <a:t>Tributos a la propiedad de los vehículos.</a:t>
              </a:r>
              <a:endParaRPr lang="es-EC" sz="2000" kern="1200" dirty="0">
                <a:latin typeface="Times New Roman" panose="02020603050405020304" pitchFamily="18" charset="0"/>
                <a:cs typeface="Times New Roman" panose="02020603050405020304" pitchFamily="18" charset="0"/>
              </a:endParaRPr>
            </a:p>
          </p:txBody>
        </p:sp>
        <p:sp>
          <p:nvSpPr>
            <p:cNvPr id="16" name="CuadroTexto 15">
              <a:extLst>
                <a:ext uri="{FF2B5EF4-FFF2-40B4-BE49-F238E27FC236}">
                  <a16:creationId xmlns:a16="http://schemas.microsoft.com/office/drawing/2014/main" id="{3B2AD39F-0DD2-5869-7389-ED2127A45426}"/>
                </a:ext>
              </a:extLst>
            </p:cNvPr>
            <p:cNvSpPr txBox="1"/>
            <p:nvPr/>
          </p:nvSpPr>
          <p:spPr>
            <a:xfrm>
              <a:off x="912843" y="2054149"/>
              <a:ext cx="8716347" cy="653796"/>
            </a:xfrm>
            <a:prstGeom prst="roundRect">
              <a:avLst/>
            </a:prstGeom>
            <a:solidFill>
              <a:schemeClr val="bg1"/>
            </a:solidFill>
            <a:ln>
              <a:solidFill>
                <a:srgbClr val="7D2525"/>
              </a:solidFill>
            </a:ln>
          </p:spPr>
          <p:style>
            <a:lnRef idx="2">
              <a:schemeClr val="accent2"/>
            </a:lnRef>
            <a:fillRef idx="1">
              <a:schemeClr val="lt1"/>
            </a:fillRef>
            <a:effectRef idx="0">
              <a:schemeClr val="accent2"/>
            </a:effectRef>
            <a:fontRef idx="minor">
              <a:schemeClr val="dk1"/>
            </a:fontRef>
          </p:style>
          <p:txBody>
            <a:bodyPr wrap="square">
              <a:spAutoFit/>
            </a:bodyPr>
            <a:lstStyle/>
            <a:p>
              <a:pPr marL="0" lvl="0" indent="0" algn="l" defTabSz="711200">
                <a:lnSpc>
                  <a:spcPct val="90000"/>
                </a:lnSpc>
                <a:spcBef>
                  <a:spcPct val="0"/>
                </a:spcBef>
                <a:spcAft>
                  <a:spcPct val="35000"/>
                </a:spcAft>
                <a:buNone/>
              </a:pPr>
              <a:r>
                <a:rPr lang="es-ES" b="0" i="0" kern="1200" baseline="0" dirty="0">
                  <a:solidFill>
                    <a:schemeClr val="tx1"/>
                  </a:solidFill>
                  <a:latin typeface="Times New Roman" panose="02020603050405020304" pitchFamily="18" charset="0"/>
                  <a:cs typeface="Times New Roman" panose="02020603050405020304" pitchFamily="18" charset="0"/>
                </a:rPr>
                <a:t>Son deducibles los gastos relacionados con la adquisición, uso o propiedad de vehículos utilizados en el ejercicio de la actividad económica generadora de la renta, tales como:</a:t>
              </a:r>
              <a:endParaRPr lang="es-EC" kern="1200" dirty="0">
                <a:solidFill>
                  <a:schemeClr val="tx1"/>
                </a:solidFill>
                <a:latin typeface="Times New Roman" panose="02020603050405020304" pitchFamily="18" charset="0"/>
                <a:cs typeface="Times New Roman" panose="02020603050405020304" pitchFamily="18" charset="0"/>
              </a:endParaRPr>
            </a:p>
          </p:txBody>
        </p:sp>
      </p:grpSp>
      <p:pic>
        <p:nvPicPr>
          <p:cNvPr id="4" name="Imagen 3" descr="Logotipo, nombre de la empresa&#10;&#10;Descripción generada automáticamente">
            <a:extLst>
              <a:ext uri="{FF2B5EF4-FFF2-40B4-BE49-F238E27FC236}">
                <a16:creationId xmlns:a16="http://schemas.microsoft.com/office/drawing/2014/main" id="{D692D5D7-9A7A-4F79-D8DE-D0B9E1EA9C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43920" y="24239"/>
            <a:ext cx="1008365" cy="619760"/>
          </a:xfrm>
          <a:prstGeom prst="rect">
            <a:avLst/>
          </a:prstGeom>
        </p:spPr>
      </p:pic>
    </p:spTree>
    <p:extLst>
      <p:ext uri="{BB962C8B-B14F-4D97-AF65-F5344CB8AC3E}">
        <p14:creationId xmlns:p14="http://schemas.microsoft.com/office/powerpoint/2010/main" val="1023938221"/>
      </p:ext>
    </p:extLst>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118D78D-919F-8938-591A-775C78716E11}"/>
              </a:ext>
            </a:extLst>
          </p:cNvPr>
          <p:cNvSpPr>
            <a:spLocks noGrp="1"/>
          </p:cNvSpPr>
          <p:nvPr>
            <p:ph type="title"/>
          </p:nvPr>
        </p:nvSpPr>
        <p:spPr>
          <a:xfrm>
            <a:off x="838200" y="365125"/>
            <a:ext cx="10515600" cy="1325563"/>
          </a:xfrm>
        </p:spPr>
        <p:txBody>
          <a:bodyPr/>
          <a:lstStyle/>
          <a:p>
            <a:r>
              <a:rPr lang="es-EC" b="1" dirty="0">
                <a:latin typeface="Times New Roman" panose="02020603050405020304" pitchFamily="18" charset="0"/>
                <a:cs typeface="Times New Roman" panose="02020603050405020304" pitchFamily="18" charset="0"/>
              </a:rPr>
              <a:t>Depreciación de Vehículos </a:t>
            </a:r>
          </a:p>
        </p:txBody>
      </p:sp>
      <p:grpSp>
        <p:nvGrpSpPr>
          <p:cNvPr id="12" name="Grupo 11">
            <a:extLst>
              <a:ext uri="{FF2B5EF4-FFF2-40B4-BE49-F238E27FC236}">
                <a16:creationId xmlns:a16="http://schemas.microsoft.com/office/drawing/2014/main" id="{1310F544-4A9B-1952-9111-4180C279281C}"/>
              </a:ext>
            </a:extLst>
          </p:cNvPr>
          <p:cNvGrpSpPr/>
          <p:nvPr/>
        </p:nvGrpSpPr>
        <p:grpSpPr>
          <a:xfrm>
            <a:off x="838200" y="2302353"/>
            <a:ext cx="10105081" cy="2585323"/>
            <a:chOff x="838200" y="2136338"/>
            <a:chExt cx="10105081" cy="2585323"/>
          </a:xfrm>
        </p:grpSpPr>
        <p:sp>
          <p:nvSpPr>
            <p:cNvPr id="6" name="Rectángulo 5">
              <a:extLst>
                <a:ext uri="{FF2B5EF4-FFF2-40B4-BE49-F238E27FC236}">
                  <a16:creationId xmlns:a16="http://schemas.microsoft.com/office/drawing/2014/main" id="{8BE16211-4478-3D69-E1A4-970CB928B0A6}"/>
                </a:ext>
              </a:extLst>
            </p:cNvPr>
            <p:cNvSpPr/>
            <p:nvPr/>
          </p:nvSpPr>
          <p:spPr>
            <a:xfrm>
              <a:off x="838200" y="2136338"/>
              <a:ext cx="9815054" cy="2585323"/>
            </a:xfrm>
            <a:prstGeom prst="rect">
              <a:avLst/>
            </a:prstGeom>
            <a:ln>
              <a:noFill/>
            </a:ln>
          </p:spPr>
          <p:txBody>
            <a:bodyPr/>
            <a:lstStyle/>
            <a:p>
              <a:endParaRPr lang="es-EC"/>
            </a:p>
          </p:txBody>
        </p:sp>
        <p:sp>
          <p:nvSpPr>
            <p:cNvPr id="9" name="Forma libre: forma 8">
              <a:extLst>
                <a:ext uri="{FF2B5EF4-FFF2-40B4-BE49-F238E27FC236}">
                  <a16:creationId xmlns:a16="http://schemas.microsoft.com/office/drawing/2014/main" id="{F441EFE2-7275-A11A-2991-59F3236BFC07}"/>
                </a:ext>
              </a:extLst>
            </p:cNvPr>
            <p:cNvSpPr/>
            <p:nvPr/>
          </p:nvSpPr>
          <p:spPr>
            <a:xfrm>
              <a:off x="838200" y="2136338"/>
              <a:ext cx="9815054" cy="1292661"/>
            </a:xfrm>
            <a:custGeom>
              <a:avLst/>
              <a:gdLst>
                <a:gd name="connsiteX0" fmla="*/ 0 w 9815054"/>
                <a:gd name="connsiteY0" fmla="*/ 0 h 1292661"/>
                <a:gd name="connsiteX1" fmla="*/ 9815054 w 9815054"/>
                <a:gd name="connsiteY1" fmla="*/ 0 h 1292661"/>
                <a:gd name="connsiteX2" fmla="*/ 9815054 w 9815054"/>
                <a:gd name="connsiteY2" fmla="*/ 1292661 h 1292661"/>
                <a:gd name="connsiteX3" fmla="*/ 0 w 9815054"/>
                <a:gd name="connsiteY3" fmla="*/ 1292661 h 1292661"/>
                <a:gd name="connsiteX4" fmla="*/ 0 w 9815054"/>
                <a:gd name="connsiteY4" fmla="*/ 0 h 1292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5054" h="1292661">
                  <a:moveTo>
                    <a:pt x="0" y="0"/>
                  </a:moveTo>
                  <a:lnTo>
                    <a:pt x="9815054" y="0"/>
                  </a:lnTo>
                  <a:lnTo>
                    <a:pt x="9815054" y="1292661"/>
                  </a:lnTo>
                  <a:lnTo>
                    <a:pt x="0" y="129266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endParaRPr lang="es-EC" sz="2000" kern="1200" dirty="0">
                <a:latin typeface="Times New Roman" panose="02020603050405020304" pitchFamily="18" charset="0"/>
                <a:cs typeface="Times New Roman" panose="02020603050405020304" pitchFamily="18" charset="0"/>
              </a:endParaRPr>
            </a:p>
          </p:txBody>
        </p:sp>
        <p:sp>
          <p:nvSpPr>
            <p:cNvPr id="10" name="Conector recto 9">
              <a:extLst>
                <a:ext uri="{FF2B5EF4-FFF2-40B4-BE49-F238E27FC236}">
                  <a16:creationId xmlns:a16="http://schemas.microsoft.com/office/drawing/2014/main" id="{3805565C-9420-A840-A7BB-231F56DD57D1}"/>
                </a:ext>
              </a:extLst>
            </p:cNvPr>
            <p:cNvSpPr/>
            <p:nvPr/>
          </p:nvSpPr>
          <p:spPr>
            <a:xfrm>
              <a:off x="1128227" y="3286124"/>
              <a:ext cx="9815054" cy="0"/>
            </a:xfrm>
            <a:prstGeom prst="line">
              <a:avLst/>
            </a:prstGeom>
            <a:ln>
              <a:solidFill>
                <a:srgbClr val="7D252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C"/>
            </a:p>
          </p:txBody>
        </p:sp>
        <p:sp>
          <p:nvSpPr>
            <p:cNvPr id="11" name="Forma libre: forma 10">
              <a:extLst>
                <a:ext uri="{FF2B5EF4-FFF2-40B4-BE49-F238E27FC236}">
                  <a16:creationId xmlns:a16="http://schemas.microsoft.com/office/drawing/2014/main" id="{73DE896F-A64D-A1E4-7838-5153C68707C0}"/>
                </a:ext>
              </a:extLst>
            </p:cNvPr>
            <p:cNvSpPr/>
            <p:nvPr/>
          </p:nvSpPr>
          <p:spPr>
            <a:xfrm>
              <a:off x="838200" y="3428999"/>
              <a:ext cx="9815054" cy="1292661"/>
            </a:xfrm>
            <a:custGeom>
              <a:avLst/>
              <a:gdLst>
                <a:gd name="connsiteX0" fmla="*/ 0 w 9815054"/>
                <a:gd name="connsiteY0" fmla="*/ 0 h 1292661"/>
                <a:gd name="connsiteX1" fmla="*/ 9815054 w 9815054"/>
                <a:gd name="connsiteY1" fmla="*/ 0 h 1292661"/>
                <a:gd name="connsiteX2" fmla="*/ 9815054 w 9815054"/>
                <a:gd name="connsiteY2" fmla="*/ 1292661 h 1292661"/>
                <a:gd name="connsiteX3" fmla="*/ 0 w 9815054"/>
                <a:gd name="connsiteY3" fmla="*/ 1292661 h 1292661"/>
                <a:gd name="connsiteX4" fmla="*/ 0 w 9815054"/>
                <a:gd name="connsiteY4" fmla="*/ 0 h 1292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5054" h="1292661">
                  <a:moveTo>
                    <a:pt x="0" y="0"/>
                  </a:moveTo>
                  <a:lnTo>
                    <a:pt x="9815054" y="0"/>
                  </a:lnTo>
                  <a:lnTo>
                    <a:pt x="9815054" y="1292661"/>
                  </a:lnTo>
                  <a:lnTo>
                    <a:pt x="0" y="129266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endParaRPr lang="es-EC" sz="2000" kern="1200" dirty="0">
                <a:latin typeface="Times New Roman" panose="02020603050405020304" pitchFamily="18" charset="0"/>
                <a:cs typeface="Times New Roman" panose="02020603050405020304" pitchFamily="18" charset="0"/>
              </a:endParaRPr>
            </a:p>
          </p:txBody>
        </p:sp>
      </p:grpSp>
      <p:sp>
        <p:nvSpPr>
          <p:cNvPr id="2" name="Conector recto 1">
            <a:extLst>
              <a:ext uri="{FF2B5EF4-FFF2-40B4-BE49-F238E27FC236}">
                <a16:creationId xmlns:a16="http://schemas.microsoft.com/office/drawing/2014/main" id="{7D0A9A95-9AA4-D9EE-16FC-FF2CF2884FC8}"/>
              </a:ext>
            </a:extLst>
          </p:cNvPr>
          <p:cNvSpPr/>
          <p:nvPr/>
        </p:nvSpPr>
        <p:spPr>
          <a:xfrm>
            <a:off x="838200" y="1353499"/>
            <a:ext cx="10515600" cy="0"/>
          </a:xfrm>
          <a:prstGeom prst="line">
            <a:avLst/>
          </a:prstGeom>
          <a:ln>
            <a:solidFill>
              <a:srgbClr val="7D252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C"/>
          </a:p>
        </p:txBody>
      </p:sp>
      <p:sp>
        <p:nvSpPr>
          <p:cNvPr id="3" name="CuadroTexto 2">
            <a:extLst>
              <a:ext uri="{FF2B5EF4-FFF2-40B4-BE49-F238E27FC236}">
                <a16:creationId xmlns:a16="http://schemas.microsoft.com/office/drawing/2014/main" id="{C1C6DCFF-8A5D-8F20-204B-B4668E75505D}"/>
              </a:ext>
            </a:extLst>
          </p:cNvPr>
          <p:cNvSpPr txBox="1"/>
          <p:nvPr/>
        </p:nvSpPr>
        <p:spPr>
          <a:xfrm>
            <a:off x="775191" y="1459855"/>
            <a:ext cx="4449952" cy="430887"/>
          </a:xfrm>
          <a:prstGeom prst="rect">
            <a:avLst/>
          </a:prstGeom>
          <a:noFill/>
        </p:spPr>
        <p:txBody>
          <a:bodyPr wrap="square" rtlCol="0">
            <a:spAutoFit/>
          </a:bodyPr>
          <a:lstStyle/>
          <a:p>
            <a:r>
              <a:rPr lang="es-EC" sz="2200">
                <a:latin typeface="Times New Roman" panose="02020603050405020304" pitchFamily="18" charset="0"/>
                <a:cs typeface="Times New Roman" panose="02020603050405020304" pitchFamily="18" charset="0"/>
              </a:rPr>
              <a:t>Art. 10 LRTI numeral 18 (cont...):</a:t>
            </a:r>
            <a:endParaRPr lang="es-EC" sz="2200" dirty="0">
              <a:latin typeface="Times New Roman" panose="02020603050405020304" pitchFamily="18" charset="0"/>
              <a:cs typeface="Times New Roman" panose="02020603050405020304" pitchFamily="18" charset="0"/>
            </a:endParaRPr>
          </a:p>
        </p:txBody>
      </p:sp>
      <p:sp>
        <p:nvSpPr>
          <p:cNvPr id="15" name="CuadroTexto 14">
            <a:extLst>
              <a:ext uri="{FF2B5EF4-FFF2-40B4-BE49-F238E27FC236}">
                <a16:creationId xmlns:a16="http://schemas.microsoft.com/office/drawing/2014/main" id="{B6A43B70-CBDC-A6E0-57A0-3A8A8DE21CE5}"/>
              </a:ext>
            </a:extLst>
          </p:cNvPr>
          <p:cNvSpPr txBox="1"/>
          <p:nvPr/>
        </p:nvSpPr>
        <p:spPr>
          <a:xfrm>
            <a:off x="1037012" y="2205532"/>
            <a:ext cx="10117975" cy="1200329"/>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wrap="square">
            <a:spAutoFit/>
          </a:bodyPr>
          <a:lstStyle/>
          <a:p>
            <a:pPr marL="0" lvl="0" indent="0" algn="just" defTabSz="889000">
              <a:lnSpc>
                <a:spcPct val="90000"/>
              </a:lnSpc>
              <a:spcBef>
                <a:spcPct val="0"/>
              </a:spcBef>
              <a:spcAft>
                <a:spcPct val="35000"/>
              </a:spcAft>
              <a:buNone/>
            </a:pPr>
            <a:r>
              <a:rPr lang="es-ES" sz="2000" b="0" i="0" kern="1200" baseline="0" dirty="0">
                <a:latin typeface="Times New Roman" panose="02020603050405020304" pitchFamily="18" charset="0"/>
                <a:cs typeface="Times New Roman" panose="02020603050405020304" pitchFamily="18" charset="0"/>
              </a:rPr>
              <a:t>Si el avalúo del vehículo a la fecha de adquisición, supera los USD 35,000.00 de acuerdo a la base de datos del SRI para el </a:t>
            </a:r>
            <a:r>
              <a:rPr lang="es-EC" sz="2000" b="0" i="0" kern="1200" baseline="0" dirty="0">
                <a:latin typeface="Times New Roman" panose="02020603050405020304" pitchFamily="18" charset="0"/>
                <a:cs typeface="Times New Roman" panose="02020603050405020304" pitchFamily="18" charset="0"/>
              </a:rPr>
              <a:t>cálculo del impuesto anual a la propiedad de vehículos motorizados de transporte terrestre, no aplicará ninguno de los </a:t>
            </a:r>
            <a:r>
              <a:rPr lang="es-ES" sz="2000" b="0" i="0" kern="1200" baseline="0" dirty="0">
                <a:latin typeface="Times New Roman" panose="02020603050405020304" pitchFamily="18" charset="0"/>
                <a:cs typeface="Times New Roman" panose="02020603050405020304" pitchFamily="18" charset="0"/>
              </a:rPr>
              <a:t>deducibles enumerados en los 4 numerales anteriores. </a:t>
            </a:r>
            <a:endParaRPr lang="es-EC" sz="2000" kern="1200" dirty="0">
              <a:latin typeface="Times New Roman" panose="02020603050405020304" pitchFamily="18" charset="0"/>
              <a:cs typeface="Times New Roman" panose="02020603050405020304" pitchFamily="18" charset="0"/>
            </a:endParaRPr>
          </a:p>
        </p:txBody>
      </p:sp>
      <p:graphicFrame>
        <p:nvGraphicFramePr>
          <p:cNvPr id="18" name="Diagrama 17">
            <a:extLst>
              <a:ext uri="{FF2B5EF4-FFF2-40B4-BE49-F238E27FC236}">
                <a16:creationId xmlns:a16="http://schemas.microsoft.com/office/drawing/2014/main" id="{0F5EC65F-D69E-D8CA-9F58-BFA6E52D143E}"/>
              </a:ext>
            </a:extLst>
          </p:cNvPr>
          <p:cNvGraphicFramePr/>
          <p:nvPr>
            <p:extLst>
              <p:ext uri="{D42A27DB-BD31-4B8C-83A1-F6EECF244321}">
                <p14:modId xmlns:p14="http://schemas.microsoft.com/office/powerpoint/2010/main" val="3850587162"/>
              </p:ext>
            </p:extLst>
          </p:nvPr>
        </p:nvGraphicFramePr>
        <p:xfrm>
          <a:off x="1188472" y="3311469"/>
          <a:ext cx="9815054" cy="33288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CuadroTexto 19">
            <a:extLst>
              <a:ext uri="{FF2B5EF4-FFF2-40B4-BE49-F238E27FC236}">
                <a16:creationId xmlns:a16="http://schemas.microsoft.com/office/drawing/2014/main" id="{1F14191B-0FC2-1985-252C-F61CAC6E9C26}"/>
              </a:ext>
            </a:extLst>
          </p:cNvPr>
          <p:cNvSpPr txBox="1"/>
          <p:nvPr/>
        </p:nvSpPr>
        <p:spPr>
          <a:xfrm>
            <a:off x="8792546" y="6288128"/>
            <a:ext cx="3495870" cy="461665"/>
          </a:xfrm>
          <a:prstGeom prst="rect">
            <a:avLst/>
          </a:prstGeom>
          <a:noFill/>
        </p:spPr>
        <p:txBody>
          <a:bodyPr wrap="square">
            <a:spAutoFit/>
          </a:bodyPr>
          <a:lstStyle/>
          <a:p>
            <a:pPr lvl="0"/>
            <a:r>
              <a:rPr lang="es-ES" sz="1200" dirty="0">
                <a:latin typeface="Times New Roman" panose="02020603050405020304" pitchFamily="18" charset="0"/>
                <a:cs typeface="Times New Roman" panose="02020603050405020304" pitchFamily="18" charset="0"/>
              </a:rPr>
              <a:t>*(A</a:t>
            </a:r>
            <a:r>
              <a:rPr lang="es-ES" sz="1200" b="0" i="0" baseline="0" dirty="0">
                <a:latin typeface="Times New Roman" panose="02020603050405020304" pitchFamily="18" charset="0"/>
                <a:cs typeface="Times New Roman" panose="02020603050405020304" pitchFamily="18" charset="0"/>
              </a:rPr>
              <a:t>rt. 6 y 7 de la Ley de Reforma Tributaria</a:t>
            </a:r>
            <a:br>
              <a:rPr lang="es-ES" sz="1200" b="0" i="0" baseline="0" dirty="0">
                <a:latin typeface="Times New Roman" panose="02020603050405020304" pitchFamily="18" charset="0"/>
                <a:cs typeface="Times New Roman" panose="02020603050405020304" pitchFamily="18" charset="0"/>
              </a:rPr>
            </a:br>
            <a:r>
              <a:rPr lang="es-ES" sz="1200" b="0" i="0" baseline="0" dirty="0">
                <a:latin typeface="Times New Roman" panose="02020603050405020304" pitchFamily="18" charset="0"/>
                <a:cs typeface="Times New Roman" panose="02020603050405020304" pitchFamily="18" charset="0"/>
              </a:rPr>
              <a:t>Registro Oficial Suplemento 325 - 14 mayo 2001)</a:t>
            </a:r>
            <a:endParaRPr lang="es-EC" sz="1200" dirty="0"/>
          </a:p>
        </p:txBody>
      </p:sp>
      <p:pic>
        <p:nvPicPr>
          <p:cNvPr id="4" name="Imagen 3" descr="Logotipo, nombre de la empresa&#10;&#10;Descripción generada automáticamente">
            <a:extLst>
              <a:ext uri="{FF2B5EF4-FFF2-40B4-BE49-F238E27FC236}">
                <a16:creationId xmlns:a16="http://schemas.microsoft.com/office/drawing/2014/main" id="{074C7E70-B991-ED47-9E8C-E329CFD2648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43920" y="24239"/>
            <a:ext cx="1008365" cy="619760"/>
          </a:xfrm>
          <a:prstGeom prst="rect">
            <a:avLst/>
          </a:prstGeom>
        </p:spPr>
      </p:pic>
    </p:spTree>
    <p:extLst>
      <p:ext uri="{BB962C8B-B14F-4D97-AF65-F5344CB8AC3E}">
        <p14:creationId xmlns:p14="http://schemas.microsoft.com/office/powerpoint/2010/main" val="1605450856"/>
      </p:ext>
    </p:extLst>
  </p:cSld>
  <p:clrMapOvr>
    <a:masterClrMapping/>
  </p:clrMapOvr>
  <p:transition spd="med">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7BED91-792B-7A71-5049-0D06F5D271D9}"/>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BB663BFC-7FF4-B886-A350-F61F72742862}"/>
              </a:ext>
            </a:extLst>
          </p:cNvPr>
          <p:cNvSpPr>
            <a:spLocks noGrp="1"/>
          </p:cNvSpPr>
          <p:nvPr>
            <p:ph type="title"/>
          </p:nvPr>
        </p:nvSpPr>
        <p:spPr>
          <a:xfrm>
            <a:off x="838200" y="365125"/>
            <a:ext cx="10515600" cy="1325563"/>
          </a:xfrm>
        </p:spPr>
        <p:txBody>
          <a:bodyPr/>
          <a:lstStyle/>
          <a:p>
            <a:r>
              <a:rPr lang="es-EC" b="1" dirty="0">
                <a:latin typeface="Times New Roman" panose="02020603050405020304" pitchFamily="18" charset="0"/>
                <a:cs typeface="Times New Roman" panose="02020603050405020304" pitchFamily="18" charset="0"/>
              </a:rPr>
              <a:t>Depreciación de Vehículos </a:t>
            </a:r>
          </a:p>
        </p:txBody>
      </p:sp>
      <p:sp>
        <p:nvSpPr>
          <p:cNvPr id="3" name="Conector recto 2">
            <a:extLst>
              <a:ext uri="{FF2B5EF4-FFF2-40B4-BE49-F238E27FC236}">
                <a16:creationId xmlns:a16="http://schemas.microsoft.com/office/drawing/2014/main" id="{BBDEC27F-A873-9357-178F-37C7DE012C9A}"/>
              </a:ext>
            </a:extLst>
          </p:cNvPr>
          <p:cNvSpPr/>
          <p:nvPr/>
        </p:nvSpPr>
        <p:spPr>
          <a:xfrm>
            <a:off x="838200" y="1353499"/>
            <a:ext cx="10515600" cy="0"/>
          </a:xfrm>
          <a:prstGeom prst="line">
            <a:avLst/>
          </a:prstGeom>
          <a:ln>
            <a:solidFill>
              <a:srgbClr val="7D252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C"/>
          </a:p>
        </p:txBody>
      </p:sp>
      <p:graphicFrame>
        <p:nvGraphicFramePr>
          <p:cNvPr id="4" name="Tabla 3">
            <a:extLst>
              <a:ext uri="{FF2B5EF4-FFF2-40B4-BE49-F238E27FC236}">
                <a16:creationId xmlns:a16="http://schemas.microsoft.com/office/drawing/2014/main" id="{6C00A7E2-26CC-B941-BC5F-D62D74A7B031}"/>
              </a:ext>
            </a:extLst>
          </p:cNvPr>
          <p:cNvGraphicFramePr>
            <a:graphicFrameLocks noGrp="1"/>
          </p:cNvGraphicFramePr>
          <p:nvPr>
            <p:extLst>
              <p:ext uri="{D42A27DB-BD31-4B8C-83A1-F6EECF244321}">
                <p14:modId xmlns:p14="http://schemas.microsoft.com/office/powerpoint/2010/main" val="46646368"/>
              </p:ext>
            </p:extLst>
          </p:nvPr>
        </p:nvGraphicFramePr>
        <p:xfrm>
          <a:off x="-754509" y="1997510"/>
          <a:ext cx="11987081" cy="3931920"/>
        </p:xfrm>
        <a:graphic>
          <a:graphicData uri="http://schemas.openxmlformats.org/drawingml/2006/table">
            <a:tbl>
              <a:tblPr/>
              <a:tblGrid>
                <a:gridCol w="2219829">
                  <a:extLst>
                    <a:ext uri="{9D8B030D-6E8A-4147-A177-3AD203B41FA5}">
                      <a16:colId xmlns:a16="http://schemas.microsoft.com/office/drawing/2014/main" val="3387205951"/>
                    </a:ext>
                  </a:extLst>
                </a:gridCol>
                <a:gridCol w="1719359">
                  <a:extLst>
                    <a:ext uri="{9D8B030D-6E8A-4147-A177-3AD203B41FA5}">
                      <a16:colId xmlns:a16="http://schemas.microsoft.com/office/drawing/2014/main" val="480464233"/>
                    </a:ext>
                  </a:extLst>
                </a:gridCol>
                <a:gridCol w="213148">
                  <a:extLst>
                    <a:ext uri="{9D8B030D-6E8A-4147-A177-3AD203B41FA5}">
                      <a16:colId xmlns:a16="http://schemas.microsoft.com/office/drawing/2014/main" val="1467043475"/>
                    </a:ext>
                  </a:extLst>
                </a:gridCol>
                <a:gridCol w="1703979">
                  <a:extLst>
                    <a:ext uri="{9D8B030D-6E8A-4147-A177-3AD203B41FA5}">
                      <a16:colId xmlns:a16="http://schemas.microsoft.com/office/drawing/2014/main" val="1430841366"/>
                    </a:ext>
                  </a:extLst>
                </a:gridCol>
                <a:gridCol w="2058388">
                  <a:extLst>
                    <a:ext uri="{9D8B030D-6E8A-4147-A177-3AD203B41FA5}">
                      <a16:colId xmlns:a16="http://schemas.microsoft.com/office/drawing/2014/main" val="3127268388"/>
                    </a:ext>
                  </a:extLst>
                </a:gridCol>
                <a:gridCol w="1852549">
                  <a:extLst>
                    <a:ext uri="{9D8B030D-6E8A-4147-A177-3AD203B41FA5}">
                      <a16:colId xmlns:a16="http://schemas.microsoft.com/office/drawing/2014/main" val="1290810428"/>
                    </a:ext>
                  </a:extLst>
                </a:gridCol>
                <a:gridCol w="2219829">
                  <a:extLst>
                    <a:ext uri="{9D8B030D-6E8A-4147-A177-3AD203B41FA5}">
                      <a16:colId xmlns:a16="http://schemas.microsoft.com/office/drawing/2014/main" val="1462506398"/>
                    </a:ext>
                  </a:extLst>
                </a:gridCol>
              </a:tblGrid>
              <a:tr h="182880">
                <a:tc>
                  <a:txBody>
                    <a:bodyPr/>
                    <a:lstStyle/>
                    <a:p>
                      <a:pPr algn="l" fontAlgn="b"/>
                      <a:endParaRPr lang="es-EC" sz="15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gridSpan="3">
                  <a:txBody>
                    <a:bodyPr/>
                    <a:lstStyle/>
                    <a:p>
                      <a:pPr algn="ctr" fontAlgn="b"/>
                      <a:r>
                        <a:rPr lang="es-EC" sz="1800" b="1" i="0" u="none" strike="noStrike" dirty="0">
                          <a:solidFill>
                            <a:srgbClr val="FFFFFF"/>
                          </a:solidFill>
                          <a:effectLst/>
                          <a:latin typeface="Times New Roman" panose="02020603050405020304" pitchFamily="18" charset="0"/>
                          <a:cs typeface="Times New Roman" panose="02020603050405020304" pitchFamily="18" charset="0"/>
                        </a:rPr>
                        <a:t>Año 2023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D2525"/>
                    </a:solidFill>
                  </a:tcPr>
                </a:tc>
                <a:tc hMerge="1">
                  <a:txBody>
                    <a:bodyPr/>
                    <a:lstStyle/>
                    <a:p>
                      <a:endParaRPr lang="es-EC"/>
                    </a:p>
                  </a:txBody>
                  <a:tcPr/>
                </a:tc>
                <a:tc hMerge="1">
                  <a:txBody>
                    <a:bodyPr/>
                    <a:lstStyle/>
                    <a:p>
                      <a:pPr algn="ctr" fontAlgn="b"/>
                      <a:endParaRPr lang="es-EC" sz="1500" b="1" i="0" u="none" strike="noStrike" dirty="0">
                        <a:solidFill>
                          <a:srgbClr val="FFFFFF"/>
                        </a:solidFill>
                        <a:effectLst/>
                        <a:latin typeface="Times New Roman" panose="02020603050405020304" pitchFamily="18" charset="0"/>
                        <a:cs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D2525"/>
                    </a:solidFill>
                  </a:tcPr>
                </a:tc>
                <a:tc>
                  <a:txBody>
                    <a:bodyPr/>
                    <a:lstStyle/>
                    <a:p>
                      <a:pPr algn="l" fontAlgn="b"/>
                      <a:endParaRPr lang="es-EC"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b"/>
                      <a:r>
                        <a:rPr lang="es-EC" sz="1800" b="1" i="0" u="none" strike="noStrike" dirty="0">
                          <a:solidFill>
                            <a:srgbClr val="FFFFFF"/>
                          </a:solidFill>
                          <a:effectLst/>
                          <a:latin typeface="Times New Roman" panose="02020603050405020304" pitchFamily="18" charset="0"/>
                          <a:cs typeface="Times New Roman" panose="02020603050405020304" pitchFamily="18" charset="0"/>
                        </a:rPr>
                        <a:t>Año 2024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D2525"/>
                    </a:solidFill>
                  </a:tcPr>
                </a:tc>
                <a:tc hMerge="1">
                  <a:txBody>
                    <a:bodyPr/>
                    <a:lstStyle/>
                    <a:p>
                      <a:endParaRPr lang="es-EC"/>
                    </a:p>
                  </a:txBody>
                  <a:tcPr/>
                </a:tc>
                <a:extLst>
                  <a:ext uri="{0D108BD9-81ED-4DB2-BD59-A6C34878D82A}">
                    <a16:rowId xmlns:a16="http://schemas.microsoft.com/office/drawing/2014/main" val="2410871238"/>
                  </a:ext>
                </a:extLst>
              </a:tr>
              <a:tr h="182880">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gridSpan="2">
                  <a:txBody>
                    <a:bodyPr/>
                    <a:lstStyle/>
                    <a:p>
                      <a:pPr algn="ctr" fontAlgn="b"/>
                      <a:endParaRPr lang="es-EC" sz="15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hMerge="1">
                  <a:txBody>
                    <a:bodyPr/>
                    <a:lstStyle/>
                    <a:p>
                      <a:pPr algn="ctr" fontAlgn="b"/>
                      <a:endParaRPr lang="es-EC" sz="1500" b="1"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EC" sz="1500" b="1"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ctr" fontAlgn="b"/>
                      <a:endParaRPr lang="es-EC" sz="1500" b="1"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EC" sz="1500" b="1"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231301945"/>
                  </a:ext>
                </a:extLst>
              </a:tr>
              <a:tr h="182880">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gridSpan="2">
                  <a:txBody>
                    <a:bodyPr/>
                    <a:lstStyle/>
                    <a:p>
                      <a:pPr algn="l" fontAlgn="b"/>
                      <a:r>
                        <a:rPr lang="es-EC" sz="1500" b="0" i="0" u="none" strike="noStrike" dirty="0">
                          <a:solidFill>
                            <a:srgbClr val="000000"/>
                          </a:solidFill>
                          <a:effectLst/>
                          <a:latin typeface="Times New Roman" panose="02020603050405020304" pitchFamily="18" charset="0"/>
                          <a:cs typeface="Times New Roman" panose="02020603050405020304" pitchFamily="18" charset="0"/>
                        </a:rPr>
                        <a:t> Si Excede los $35,000:</a:t>
                      </a:r>
                    </a:p>
                  </a:txBody>
                  <a:tcPr marL="0" marR="0" marT="0" marB="0" anchor="b">
                    <a:lnL>
                      <a:noFill/>
                    </a:lnL>
                    <a:lnR>
                      <a:noFill/>
                    </a:lnR>
                    <a:lnT>
                      <a:noFill/>
                    </a:lnT>
                    <a:lnB>
                      <a:noFill/>
                    </a:lnB>
                    <a:noFill/>
                  </a:tcPr>
                </a:tc>
                <a:tc hMerge="1">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r>
                        <a:rPr lang="es-EC" sz="1500" b="0" i="0" u="none" strike="noStrike">
                          <a:solidFill>
                            <a:srgbClr val="000000"/>
                          </a:solidFill>
                          <a:effectLst/>
                          <a:latin typeface="Times New Roman" panose="02020603050405020304" pitchFamily="18" charset="0"/>
                          <a:cs typeface="Times New Roman" panose="02020603050405020304" pitchFamily="18" charset="0"/>
                        </a:rPr>
                        <a:t> Si Excede los $35,000:</a:t>
                      </a:r>
                    </a:p>
                  </a:txBody>
                  <a:tcPr marL="0" marR="0" marT="0" marB="0" anchor="b">
                    <a:lnL>
                      <a:noFill/>
                    </a:lnL>
                    <a:lnR>
                      <a:noFill/>
                    </a:lnR>
                    <a:lnT>
                      <a:noFill/>
                    </a:lnT>
                    <a:lnB>
                      <a:noFill/>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extLst>
                  <a:ext uri="{0D108BD9-81ED-4DB2-BD59-A6C34878D82A}">
                    <a16:rowId xmlns:a16="http://schemas.microsoft.com/office/drawing/2014/main" val="815172926"/>
                  </a:ext>
                </a:extLst>
              </a:tr>
              <a:tr h="182880">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gridSpan="2">
                  <a:txBody>
                    <a:bodyPr/>
                    <a:lstStyle/>
                    <a:p>
                      <a:pPr algn="l" fontAlgn="b"/>
                      <a:endParaRPr lang="es-EC" sz="15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hMerge="1">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extLst>
                  <a:ext uri="{0D108BD9-81ED-4DB2-BD59-A6C34878D82A}">
                    <a16:rowId xmlns:a16="http://schemas.microsoft.com/office/drawing/2014/main" val="1137885912"/>
                  </a:ext>
                </a:extLst>
              </a:tr>
              <a:tr h="190500">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gridSpan="3">
                  <a:txBody>
                    <a:bodyPr/>
                    <a:lstStyle/>
                    <a:p>
                      <a:pPr algn="l" fontAlgn="b"/>
                      <a:r>
                        <a:rPr lang="es-EC" sz="1500" b="1" i="0" u="none" strike="noStrike" dirty="0">
                          <a:solidFill>
                            <a:srgbClr val="000000"/>
                          </a:solidFill>
                          <a:effectLst/>
                          <a:latin typeface="Times New Roman" panose="02020603050405020304" pitchFamily="18" charset="0"/>
                          <a:cs typeface="Times New Roman" panose="02020603050405020304" pitchFamily="18" charset="0"/>
                        </a:rPr>
                        <a:t>Gastos</a:t>
                      </a:r>
                    </a:p>
                  </a:txBody>
                  <a:tcPr marL="0" marR="0" marT="0" marB="0" anchor="b">
                    <a:lnL>
                      <a:noFill/>
                    </a:lnL>
                    <a:lnR>
                      <a:noFill/>
                    </a:lnR>
                    <a:lnT>
                      <a:noFill/>
                    </a:lnT>
                    <a:lnB>
                      <a:noFill/>
                    </a:lnB>
                    <a:noFill/>
                  </a:tcPr>
                </a:tc>
                <a:tc hMerge="1">
                  <a:txBody>
                    <a:bodyPr/>
                    <a:lstStyle/>
                    <a:p>
                      <a:endParaRPr lang="es-EC"/>
                    </a:p>
                  </a:txBody>
                  <a:tcPr/>
                </a:tc>
                <a:tc hMerge="1">
                  <a:txBody>
                    <a:bodyPr/>
                    <a:lstStyle/>
                    <a:p>
                      <a:pPr algn="l" fontAlgn="b"/>
                      <a:endParaRPr lang="es-EC" sz="15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gridSpan="2">
                  <a:txBody>
                    <a:bodyPr/>
                    <a:lstStyle/>
                    <a:p>
                      <a:pPr algn="l" fontAlgn="b"/>
                      <a:r>
                        <a:rPr lang="es-EC" sz="1500" b="1" i="0" u="none" strike="noStrike">
                          <a:solidFill>
                            <a:srgbClr val="000000"/>
                          </a:solidFill>
                          <a:effectLst/>
                          <a:latin typeface="Times New Roman" panose="02020603050405020304" pitchFamily="18" charset="0"/>
                          <a:cs typeface="Times New Roman" panose="02020603050405020304" pitchFamily="18" charset="0"/>
                        </a:rPr>
                        <a:t>Gastos</a:t>
                      </a:r>
                    </a:p>
                  </a:txBody>
                  <a:tcPr marL="0" marR="0" marT="0" marB="0" anchor="b">
                    <a:lnL>
                      <a:noFill/>
                    </a:lnL>
                    <a:lnR>
                      <a:noFill/>
                    </a:lnR>
                    <a:lnT>
                      <a:noFill/>
                    </a:lnT>
                    <a:lnB>
                      <a:noFill/>
                    </a:lnB>
                    <a:noFill/>
                  </a:tcPr>
                </a:tc>
                <a:tc hMerge="1">
                  <a:txBody>
                    <a:bodyPr/>
                    <a:lstStyle/>
                    <a:p>
                      <a:endParaRPr lang="es-EC"/>
                    </a:p>
                  </a:txBody>
                  <a:tcPr/>
                </a:tc>
                <a:extLst>
                  <a:ext uri="{0D108BD9-81ED-4DB2-BD59-A6C34878D82A}">
                    <a16:rowId xmlns:a16="http://schemas.microsoft.com/office/drawing/2014/main" val="1287445360"/>
                  </a:ext>
                </a:extLst>
              </a:tr>
              <a:tr h="190500">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r>
                        <a:rPr lang="es-EC" sz="1500" b="0" i="0" u="none" strike="noStrike">
                          <a:solidFill>
                            <a:srgbClr val="000000"/>
                          </a:solidFill>
                          <a:effectLst/>
                          <a:latin typeface="Times New Roman" panose="02020603050405020304" pitchFamily="18" charset="0"/>
                          <a:cs typeface="Times New Roman" panose="02020603050405020304" pitchFamily="18" charset="0"/>
                        </a:rPr>
                        <a:t>1) Depreciación</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rowSpan="7" gridSpan="2">
                  <a:txBody>
                    <a:bodyPr/>
                    <a:lstStyle/>
                    <a:p>
                      <a:pPr algn="ctr" fontAlgn="ctr"/>
                      <a:r>
                        <a:rPr lang="es-EC" sz="1500" b="0" i="0" u="none" strike="noStrike">
                          <a:solidFill>
                            <a:srgbClr val="000000"/>
                          </a:solidFill>
                          <a:effectLst/>
                          <a:latin typeface="Times New Roman" panose="02020603050405020304" pitchFamily="18" charset="0"/>
                          <a:cs typeface="Times New Roman" panose="02020603050405020304" pitchFamily="18" charset="0"/>
                        </a:rPr>
                        <a:t>No deducible de manera proporcional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7" hMerge="1">
                  <a:txBody>
                    <a:bodyPr/>
                    <a:lstStyle/>
                    <a:p>
                      <a:pPr algn="ctr" fontAlgn="ctr"/>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r>
                        <a:rPr lang="es-EC" sz="1500" b="1" i="0" u="none" strike="noStrike">
                          <a:solidFill>
                            <a:srgbClr val="FF0000"/>
                          </a:solidFill>
                          <a:effectLst/>
                          <a:latin typeface="Times New Roman" panose="02020603050405020304" pitchFamily="18" charset="0"/>
                          <a:cs typeface="Times New Roman" panose="02020603050405020304" pitchFamily="18" charset="0"/>
                        </a:rPr>
                        <a:t>1) Depreciación</a:t>
                      </a:r>
                    </a:p>
                  </a:txBody>
                  <a:tcPr marL="0" marR="0" marT="0" marB="0" anchor="b">
                    <a:lnL>
                      <a:noFill/>
                    </a:lnL>
                    <a:lnR>
                      <a:noFill/>
                    </a:lnR>
                    <a:lnT>
                      <a:noFill/>
                    </a:lnT>
                    <a:lnB>
                      <a:noFill/>
                    </a:lnB>
                    <a:noFill/>
                  </a:tcPr>
                </a:tc>
                <a:tc rowSpan="4">
                  <a:txBody>
                    <a:bodyPr/>
                    <a:lstStyle/>
                    <a:p>
                      <a:pPr algn="ctr" fontAlgn="ctr"/>
                      <a:r>
                        <a:rPr lang="es-EC" sz="1500" b="1" i="0" u="none" strike="noStrike">
                          <a:solidFill>
                            <a:srgbClr val="FF0000"/>
                          </a:solidFill>
                          <a:effectLst/>
                          <a:latin typeface="Times New Roman" panose="02020603050405020304" pitchFamily="18" charset="0"/>
                          <a:cs typeface="Times New Roman" panose="02020603050405020304" pitchFamily="18" charset="0"/>
                        </a:rPr>
                        <a:t>Todo es no deducible</a:t>
                      </a:r>
                    </a:p>
                  </a:txBody>
                  <a:tcPr marL="0" marR="0" marT="0" marB="0" anchor="ctr">
                    <a:lnL>
                      <a:noFill/>
                    </a:lnL>
                    <a:lnR>
                      <a:noFill/>
                    </a:lnR>
                    <a:lnT>
                      <a:noFill/>
                    </a:lnT>
                    <a:lnB>
                      <a:noFill/>
                    </a:lnB>
                    <a:noFill/>
                  </a:tcPr>
                </a:tc>
                <a:extLst>
                  <a:ext uri="{0D108BD9-81ED-4DB2-BD59-A6C34878D82A}">
                    <a16:rowId xmlns:a16="http://schemas.microsoft.com/office/drawing/2014/main" val="933657503"/>
                  </a:ext>
                </a:extLst>
              </a:tr>
              <a:tr h="190500">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r>
                        <a:rPr lang="es-EC" sz="1500" b="0" i="0" u="none" strike="noStrike">
                          <a:solidFill>
                            <a:srgbClr val="000000"/>
                          </a:solidFill>
                          <a:effectLst/>
                          <a:latin typeface="Times New Roman" panose="02020603050405020304" pitchFamily="18" charset="0"/>
                          <a:cs typeface="Times New Roman" panose="02020603050405020304" pitchFamily="18" charset="0"/>
                        </a:rPr>
                        <a:t>2) Interes</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gridSpan="2" vMerge="1">
                  <a:txBody>
                    <a:bodyPr/>
                    <a:lstStyle/>
                    <a:p>
                      <a:endParaRPr lang="es-EC"/>
                    </a:p>
                  </a:txBody>
                  <a:tcPr/>
                </a:tc>
                <a:tc hMerge="1" vMerge="1">
                  <a:txBody>
                    <a:bodyPr/>
                    <a:lstStyle/>
                    <a:p>
                      <a:endParaRPr lang="es-EC"/>
                    </a:p>
                  </a:txBody>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r>
                        <a:rPr lang="es-EC" sz="1500" b="1" i="0" u="none" strike="noStrike">
                          <a:solidFill>
                            <a:srgbClr val="FF0000"/>
                          </a:solidFill>
                          <a:effectLst/>
                          <a:latin typeface="Times New Roman" panose="02020603050405020304" pitchFamily="18" charset="0"/>
                          <a:cs typeface="Times New Roman" panose="02020603050405020304" pitchFamily="18" charset="0"/>
                        </a:rPr>
                        <a:t>2) Interes</a:t>
                      </a:r>
                    </a:p>
                  </a:txBody>
                  <a:tcPr marL="0" marR="0" marT="0" marB="0" anchor="b">
                    <a:lnL>
                      <a:noFill/>
                    </a:lnL>
                    <a:lnR>
                      <a:noFill/>
                    </a:lnR>
                    <a:lnT>
                      <a:noFill/>
                    </a:lnT>
                    <a:lnB>
                      <a:noFill/>
                    </a:lnB>
                    <a:noFill/>
                  </a:tcPr>
                </a:tc>
                <a:tc vMerge="1">
                  <a:txBody>
                    <a:bodyPr/>
                    <a:lstStyle/>
                    <a:p>
                      <a:endParaRPr lang="es-EC"/>
                    </a:p>
                  </a:txBody>
                  <a:tcPr/>
                </a:tc>
                <a:extLst>
                  <a:ext uri="{0D108BD9-81ED-4DB2-BD59-A6C34878D82A}">
                    <a16:rowId xmlns:a16="http://schemas.microsoft.com/office/drawing/2014/main" val="2697811941"/>
                  </a:ext>
                </a:extLst>
              </a:tr>
              <a:tr h="182880">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r>
                        <a:rPr lang="es-EC" sz="1500" b="0" i="0" u="none" strike="noStrike" dirty="0">
                          <a:solidFill>
                            <a:srgbClr val="000000"/>
                          </a:solidFill>
                          <a:effectLst/>
                          <a:latin typeface="Times New Roman" panose="02020603050405020304" pitchFamily="18" charset="0"/>
                          <a:cs typeface="Times New Roman" panose="02020603050405020304" pitchFamily="18" charset="0"/>
                        </a:rPr>
                        <a:t>3) Arrendamiento M</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gridSpan="2" vMerge="1">
                  <a:txBody>
                    <a:bodyPr/>
                    <a:lstStyle/>
                    <a:p>
                      <a:endParaRPr lang="es-EC"/>
                    </a:p>
                  </a:txBody>
                  <a:tcPr/>
                </a:tc>
                <a:tc hMerge="1" vMerge="1">
                  <a:txBody>
                    <a:bodyPr/>
                    <a:lstStyle/>
                    <a:p>
                      <a:endParaRPr lang="es-EC"/>
                    </a:p>
                  </a:txBody>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r>
                        <a:rPr lang="es-EC" sz="1500" b="1" i="0" u="none" strike="noStrike">
                          <a:solidFill>
                            <a:srgbClr val="FF0000"/>
                          </a:solidFill>
                          <a:effectLst/>
                          <a:latin typeface="Times New Roman" panose="02020603050405020304" pitchFamily="18" charset="0"/>
                          <a:cs typeface="Times New Roman" panose="02020603050405020304" pitchFamily="18" charset="0"/>
                        </a:rPr>
                        <a:t>3) Arrendamiento M</a:t>
                      </a:r>
                    </a:p>
                  </a:txBody>
                  <a:tcPr marL="0" marR="0" marT="0" marB="0" anchor="b">
                    <a:lnL>
                      <a:noFill/>
                    </a:lnL>
                    <a:lnR>
                      <a:noFill/>
                    </a:lnR>
                    <a:lnT>
                      <a:noFill/>
                    </a:lnT>
                    <a:lnB>
                      <a:noFill/>
                    </a:lnB>
                    <a:noFill/>
                  </a:tcPr>
                </a:tc>
                <a:tc vMerge="1">
                  <a:txBody>
                    <a:bodyPr/>
                    <a:lstStyle/>
                    <a:p>
                      <a:endParaRPr lang="es-EC"/>
                    </a:p>
                  </a:txBody>
                  <a:tcPr/>
                </a:tc>
                <a:extLst>
                  <a:ext uri="{0D108BD9-81ED-4DB2-BD59-A6C34878D82A}">
                    <a16:rowId xmlns:a16="http://schemas.microsoft.com/office/drawing/2014/main" val="2697532085"/>
                  </a:ext>
                </a:extLst>
              </a:tr>
              <a:tr h="190500">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r>
                        <a:rPr lang="es-EC" sz="1500" b="0" i="0" u="none" strike="noStrike">
                          <a:solidFill>
                            <a:srgbClr val="000000"/>
                          </a:solidFill>
                          <a:effectLst/>
                          <a:latin typeface="Times New Roman" panose="02020603050405020304" pitchFamily="18" charset="0"/>
                          <a:cs typeface="Times New Roman" panose="02020603050405020304" pitchFamily="18" charset="0"/>
                        </a:rPr>
                        <a:t>4) Impuestos</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gridSpan="2" vMerge="1">
                  <a:txBody>
                    <a:bodyPr/>
                    <a:lstStyle/>
                    <a:p>
                      <a:endParaRPr lang="es-EC"/>
                    </a:p>
                  </a:txBody>
                  <a:tcPr/>
                </a:tc>
                <a:tc hMerge="1" vMerge="1">
                  <a:txBody>
                    <a:bodyPr/>
                    <a:lstStyle/>
                    <a:p>
                      <a:endParaRPr lang="es-EC"/>
                    </a:p>
                  </a:txBody>
                  <a:tcPr/>
                </a:tc>
                <a:tc>
                  <a:txBody>
                    <a:bodyPr/>
                    <a:lstStyle/>
                    <a:p>
                      <a:pPr algn="l" fontAlgn="b"/>
                      <a:endParaRPr lang="es-EC" sz="15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r>
                        <a:rPr lang="es-EC" sz="1500" b="1" i="0" u="none" strike="noStrike">
                          <a:solidFill>
                            <a:srgbClr val="FF0000"/>
                          </a:solidFill>
                          <a:effectLst/>
                          <a:latin typeface="Times New Roman" panose="02020603050405020304" pitchFamily="18" charset="0"/>
                          <a:cs typeface="Times New Roman" panose="02020603050405020304" pitchFamily="18" charset="0"/>
                        </a:rPr>
                        <a:t>4) Impuestos</a:t>
                      </a:r>
                    </a:p>
                  </a:txBody>
                  <a:tcPr marL="0" marR="0" marT="0" marB="0" anchor="b">
                    <a:lnL>
                      <a:noFill/>
                    </a:lnL>
                    <a:lnR>
                      <a:noFill/>
                    </a:lnR>
                    <a:lnT>
                      <a:noFill/>
                    </a:lnT>
                    <a:lnB>
                      <a:noFill/>
                    </a:lnB>
                    <a:noFill/>
                  </a:tcPr>
                </a:tc>
                <a:tc vMerge="1">
                  <a:txBody>
                    <a:bodyPr/>
                    <a:lstStyle/>
                    <a:p>
                      <a:endParaRPr lang="es-EC"/>
                    </a:p>
                  </a:txBody>
                  <a:tcPr/>
                </a:tc>
                <a:extLst>
                  <a:ext uri="{0D108BD9-81ED-4DB2-BD59-A6C34878D82A}">
                    <a16:rowId xmlns:a16="http://schemas.microsoft.com/office/drawing/2014/main" val="347499934"/>
                  </a:ext>
                </a:extLst>
              </a:tr>
              <a:tr h="182880">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r>
                        <a:rPr lang="es-EC" sz="1500" b="0" i="0" u="none" strike="noStrike">
                          <a:solidFill>
                            <a:srgbClr val="000000"/>
                          </a:solidFill>
                          <a:effectLst/>
                          <a:latin typeface="Times New Roman" panose="02020603050405020304" pitchFamily="18" charset="0"/>
                          <a:cs typeface="Times New Roman" panose="02020603050405020304" pitchFamily="18" charset="0"/>
                        </a:rPr>
                        <a:t>5) Gasolina</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gridSpan="2" vMerge="1">
                  <a:txBody>
                    <a:bodyPr/>
                    <a:lstStyle/>
                    <a:p>
                      <a:endParaRPr lang="es-EC"/>
                    </a:p>
                  </a:txBody>
                  <a:tcPr/>
                </a:tc>
                <a:tc hMerge="1" vMerge="1">
                  <a:txBody>
                    <a:bodyPr/>
                    <a:lstStyle/>
                    <a:p>
                      <a:endParaRPr lang="es-EC"/>
                    </a:p>
                  </a:txBody>
                  <a:tcPr/>
                </a:tc>
                <a:tc>
                  <a:txBody>
                    <a:bodyPr/>
                    <a:lstStyle/>
                    <a:p>
                      <a:pPr algn="l" fontAlgn="b"/>
                      <a:endParaRPr lang="es-EC" sz="15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r>
                        <a:rPr lang="es-EC" sz="1500" b="0" i="0" u="none" strike="noStrike">
                          <a:solidFill>
                            <a:srgbClr val="000000"/>
                          </a:solidFill>
                          <a:effectLst/>
                          <a:latin typeface="Times New Roman" panose="02020603050405020304" pitchFamily="18" charset="0"/>
                          <a:cs typeface="Times New Roman" panose="02020603050405020304" pitchFamily="18" charset="0"/>
                        </a:rPr>
                        <a:t>5) Gasolina</a:t>
                      </a:r>
                    </a:p>
                  </a:txBody>
                  <a:tcPr marL="0" marR="0" marT="0" marB="0" anchor="b">
                    <a:lnL>
                      <a:noFill/>
                    </a:lnL>
                    <a:lnR>
                      <a:noFill/>
                    </a:lnR>
                    <a:lnT>
                      <a:noFill/>
                    </a:lnT>
                    <a:lnB>
                      <a:noFill/>
                    </a:lnB>
                    <a:noFill/>
                  </a:tcPr>
                </a:tc>
                <a:tc>
                  <a:txBody>
                    <a:bodyPr/>
                    <a:lstStyle/>
                    <a:p>
                      <a:pPr algn="l" fontAlgn="b"/>
                      <a:r>
                        <a:rPr lang="es-EC" sz="1500" b="0" i="0" u="none" strike="noStrike">
                          <a:solidFill>
                            <a:srgbClr val="000000"/>
                          </a:solidFill>
                          <a:effectLst/>
                          <a:latin typeface="Times New Roman" panose="02020603050405020304" pitchFamily="18" charset="0"/>
                          <a:cs typeface="Times New Roman" panose="02020603050405020304" pitchFamily="18" charset="0"/>
                        </a:rPr>
                        <a:t>Deducible</a:t>
                      </a:r>
                    </a:p>
                  </a:txBody>
                  <a:tcPr marL="0" marR="0" marT="0" marB="0" anchor="b">
                    <a:lnL>
                      <a:noFill/>
                    </a:lnL>
                    <a:lnR>
                      <a:noFill/>
                    </a:lnR>
                    <a:lnT>
                      <a:noFill/>
                    </a:lnT>
                    <a:lnB>
                      <a:noFill/>
                    </a:lnB>
                    <a:noFill/>
                  </a:tcPr>
                </a:tc>
                <a:extLst>
                  <a:ext uri="{0D108BD9-81ED-4DB2-BD59-A6C34878D82A}">
                    <a16:rowId xmlns:a16="http://schemas.microsoft.com/office/drawing/2014/main" val="3452228775"/>
                  </a:ext>
                </a:extLst>
              </a:tr>
              <a:tr h="182880">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r>
                        <a:rPr lang="es-EC" sz="1500" b="0" i="0" u="none" strike="noStrike">
                          <a:solidFill>
                            <a:srgbClr val="000000"/>
                          </a:solidFill>
                          <a:effectLst/>
                          <a:latin typeface="Times New Roman" panose="02020603050405020304" pitchFamily="18" charset="0"/>
                          <a:cs typeface="Times New Roman" panose="02020603050405020304" pitchFamily="18" charset="0"/>
                        </a:rPr>
                        <a:t>6) Mantenimiento</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gridSpan="2" vMerge="1">
                  <a:txBody>
                    <a:bodyPr/>
                    <a:lstStyle/>
                    <a:p>
                      <a:endParaRPr lang="es-EC"/>
                    </a:p>
                  </a:txBody>
                  <a:tcPr/>
                </a:tc>
                <a:tc hMerge="1" vMerge="1">
                  <a:txBody>
                    <a:bodyPr/>
                    <a:lstStyle/>
                    <a:p>
                      <a:endParaRPr lang="es-EC"/>
                    </a:p>
                  </a:txBody>
                  <a:tcPr/>
                </a:tc>
                <a:tc>
                  <a:txBody>
                    <a:bodyPr/>
                    <a:lstStyle/>
                    <a:p>
                      <a:pPr algn="l" fontAlgn="b"/>
                      <a:endParaRPr lang="es-EC" sz="15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r>
                        <a:rPr lang="es-EC" sz="1500" b="0" i="0" u="none" strike="noStrike">
                          <a:solidFill>
                            <a:srgbClr val="000000"/>
                          </a:solidFill>
                          <a:effectLst/>
                          <a:latin typeface="Times New Roman" panose="02020603050405020304" pitchFamily="18" charset="0"/>
                          <a:cs typeface="Times New Roman" panose="02020603050405020304" pitchFamily="18" charset="0"/>
                        </a:rPr>
                        <a:t>6) Mantenimiento</a:t>
                      </a:r>
                    </a:p>
                  </a:txBody>
                  <a:tcPr marL="0" marR="0" marT="0" marB="0" anchor="b">
                    <a:lnL>
                      <a:noFill/>
                    </a:lnL>
                    <a:lnR>
                      <a:noFill/>
                    </a:lnR>
                    <a:lnT>
                      <a:noFill/>
                    </a:lnT>
                    <a:lnB>
                      <a:noFill/>
                    </a:lnB>
                    <a:noFill/>
                  </a:tcPr>
                </a:tc>
                <a:tc>
                  <a:txBody>
                    <a:bodyPr/>
                    <a:lstStyle/>
                    <a:p>
                      <a:pPr algn="l" fontAlgn="b"/>
                      <a:r>
                        <a:rPr lang="es-EC" sz="1500" b="0" i="0" u="none" strike="noStrike">
                          <a:solidFill>
                            <a:srgbClr val="000000"/>
                          </a:solidFill>
                          <a:effectLst/>
                          <a:latin typeface="Times New Roman" panose="02020603050405020304" pitchFamily="18" charset="0"/>
                          <a:cs typeface="Times New Roman" panose="02020603050405020304" pitchFamily="18" charset="0"/>
                        </a:rPr>
                        <a:t>Deducible</a:t>
                      </a:r>
                    </a:p>
                  </a:txBody>
                  <a:tcPr marL="0" marR="0" marT="0" marB="0" anchor="b">
                    <a:lnL>
                      <a:noFill/>
                    </a:lnL>
                    <a:lnR>
                      <a:noFill/>
                    </a:lnR>
                    <a:lnT>
                      <a:noFill/>
                    </a:lnT>
                    <a:lnB>
                      <a:noFill/>
                    </a:lnB>
                    <a:noFill/>
                  </a:tcPr>
                </a:tc>
                <a:extLst>
                  <a:ext uri="{0D108BD9-81ED-4DB2-BD59-A6C34878D82A}">
                    <a16:rowId xmlns:a16="http://schemas.microsoft.com/office/drawing/2014/main" val="1222807261"/>
                  </a:ext>
                </a:extLst>
              </a:tr>
              <a:tr h="190500">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r>
                        <a:rPr lang="es-EC" sz="1500" b="0" i="0" u="none" strike="noStrike">
                          <a:solidFill>
                            <a:srgbClr val="000000"/>
                          </a:solidFill>
                          <a:effectLst/>
                          <a:latin typeface="Times New Roman" panose="02020603050405020304" pitchFamily="18" charset="0"/>
                          <a:cs typeface="Times New Roman" panose="02020603050405020304" pitchFamily="18" charset="0"/>
                        </a:rPr>
                        <a:t>7) Reparación</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gridSpan="2" vMerge="1">
                  <a:txBody>
                    <a:bodyPr/>
                    <a:lstStyle/>
                    <a:p>
                      <a:endParaRPr lang="es-EC"/>
                    </a:p>
                  </a:txBody>
                  <a:tcPr/>
                </a:tc>
                <a:tc hMerge="1" vMerge="1">
                  <a:txBody>
                    <a:bodyPr/>
                    <a:lstStyle/>
                    <a:p>
                      <a:endParaRPr lang="es-EC"/>
                    </a:p>
                  </a:txBody>
                  <a:tcPr/>
                </a:tc>
                <a:tc>
                  <a:txBody>
                    <a:bodyPr/>
                    <a:lstStyle/>
                    <a:p>
                      <a:pPr algn="l" fontAlgn="b"/>
                      <a:endParaRPr lang="es-EC" sz="15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r>
                        <a:rPr lang="es-EC" sz="1500" b="0" i="0" u="none" strike="noStrike">
                          <a:solidFill>
                            <a:srgbClr val="000000"/>
                          </a:solidFill>
                          <a:effectLst/>
                          <a:latin typeface="Times New Roman" panose="02020603050405020304" pitchFamily="18" charset="0"/>
                          <a:cs typeface="Times New Roman" panose="02020603050405020304" pitchFamily="18" charset="0"/>
                        </a:rPr>
                        <a:t>7) Reparación</a:t>
                      </a:r>
                    </a:p>
                  </a:txBody>
                  <a:tcPr marL="0" marR="0" marT="0" marB="0" anchor="b">
                    <a:lnL>
                      <a:noFill/>
                    </a:lnL>
                    <a:lnR>
                      <a:noFill/>
                    </a:lnR>
                    <a:lnT>
                      <a:noFill/>
                    </a:lnT>
                    <a:lnB>
                      <a:noFill/>
                    </a:lnB>
                    <a:noFill/>
                  </a:tcPr>
                </a:tc>
                <a:tc>
                  <a:txBody>
                    <a:bodyPr/>
                    <a:lstStyle/>
                    <a:p>
                      <a:pPr algn="l" fontAlgn="b"/>
                      <a:r>
                        <a:rPr lang="es-EC" sz="1500" b="0" i="0" u="none" strike="noStrike">
                          <a:solidFill>
                            <a:srgbClr val="000000"/>
                          </a:solidFill>
                          <a:effectLst/>
                          <a:latin typeface="Times New Roman" panose="02020603050405020304" pitchFamily="18" charset="0"/>
                          <a:cs typeface="Times New Roman" panose="02020603050405020304" pitchFamily="18" charset="0"/>
                        </a:rPr>
                        <a:t>Deducible</a:t>
                      </a:r>
                    </a:p>
                  </a:txBody>
                  <a:tcPr marL="0" marR="0" marT="0" marB="0" anchor="b">
                    <a:lnL>
                      <a:noFill/>
                    </a:lnL>
                    <a:lnR>
                      <a:noFill/>
                    </a:lnR>
                    <a:lnT>
                      <a:noFill/>
                    </a:lnT>
                    <a:lnB>
                      <a:noFill/>
                    </a:lnB>
                    <a:noFill/>
                  </a:tcPr>
                </a:tc>
                <a:extLst>
                  <a:ext uri="{0D108BD9-81ED-4DB2-BD59-A6C34878D82A}">
                    <a16:rowId xmlns:a16="http://schemas.microsoft.com/office/drawing/2014/main" val="2056030222"/>
                  </a:ext>
                </a:extLst>
              </a:tr>
              <a:tr h="182880">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gridSpan="2">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hMerge="1">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s-EC" sz="15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extLst>
                  <a:ext uri="{0D108BD9-81ED-4DB2-BD59-A6C34878D82A}">
                    <a16:rowId xmlns:a16="http://schemas.microsoft.com/office/drawing/2014/main" val="3288637367"/>
                  </a:ext>
                </a:extLst>
              </a:tr>
              <a:tr h="182880">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r>
                        <a:rPr lang="es-EC" sz="1500" b="0" i="0" u="none" strike="noStrike" dirty="0">
                          <a:solidFill>
                            <a:srgbClr val="000000"/>
                          </a:solidFill>
                          <a:effectLst/>
                          <a:latin typeface="Times New Roman" panose="02020603050405020304" pitchFamily="18" charset="0"/>
                          <a:cs typeface="Times New Roman" panose="02020603050405020304" pitchFamily="18" charset="0"/>
                        </a:rPr>
                        <a:t> $                70.000,00 </a:t>
                      </a:r>
                    </a:p>
                  </a:txBody>
                  <a:tcPr marL="0" marR="0" marT="0" marB="0" anchor="b">
                    <a:lnL>
                      <a:noFill/>
                    </a:lnL>
                    <a:lnR>
                      <a:noFill/>
                    </a:lnR>
                    <a:lnT>
                      <a:noFill/>
                    </a:lnT>
                    <a:lnB>
                      <a:noFill/>
                    </a:lnB>
                    <a:noFill/>
                  </a:tcPr>
                </a:tc>
                <a:tc gridSpan="2">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hMerge="1">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extLst>
                  <a:ext uri="{0D108BD9-81ED-4DB2-BD59-A6C34878D82A}">
                    <a16:rowId xmlns:a16="http://schemas.microsoft.com/office/drawing/2014/main" val="2990117832"/>
                  </a:ext>
                </a:extLst>
              </a:tr>
              <a:tr h="182880">
                <a:tc>
                  <a:txBody>
                    <a:bodyPr/>
                    <a:lstStyle/>
                    <a:p>
                      <a:pPr algn="r" fontAlgn="b"/>
                      <a:r>
                        <a:rPr lang="es-EC" sz="1500" b="0" i="0" u="none" strike="noStrike">
                          <a:solidFill>
                            <a:srgbClr val="000000"/>
                          </a:solidFill>
                          <a:effectLst/>
                          <a:latin typeface="Times New Roman" panose="02020603050405020304" pitchFamily="18" charset="0"/>
                          <a:cs typeface="Times New Roman" panose="02020603050405020304" pitchFamily="18" charset="0"/>
                        </a:rPr>
                        <a:t>50%</a:t>
                      </a:r>
                    </a:p>
                  </a:txBody>
                  <a:tcPr marL="0" marR="0" marT="0" marB="0" anchor="b">
                    <a:lnL>
                      <a:noFill/>
                    </a:lnL>
                    <a:lnR>
                      <a:noFill/>
                    </a:lnR>
                    <a:lnT>
                      <a:noFill/>
                    </a:lnT>
                    <a:lnB>
                      <a:noFill/>
                    </a:lnB>
                    <a:noFill/>
                  </a:tcPr>
                </a:tc>
                <a:tc>
                  <a:txBody>
                    <a:bodyPr/>
                    <a:lstStyle/>
                    <a:p>
                      <a:pPr algn="l" fontAlgn="b"/>
                      <a:r>
                        <a:rPr lang="es-EC" sz="1500" b="0" i="0" u="none" strike="noStrike" dirty="0">
                          <a:solidFill>
                            <a:srgbClr val="000000"/>
                          </a:solidFill>
                          <a:effectLst/>
                          <a:latin typeface="Times New Roman" panose="02020603050405020304" pitchFamily="18" charset="0"/>
                          <a:cs typeface="Times New Roman" panose="02020603050405020304" pitchFamily="18" charset="0"/>
                        </a:rPr>
                        <a:t> $                35.000,00 </a:t>
                      </a:r>
                    </a:p>
                  </a:txBody>
                  <a:tcPr marL="0" marR="0" marT="0" marB="0" anchor="b">
                    <a:lnL>
                      <a:noFill/>
                    </a:lnL>
                    <a:lnR>
                      <a:noFill/>
                    </a:lnR>
                    <a:lnT>
                      <a:noFill/>
                    </a:lnT>
                    <a:lnB>
                      <a:noFill/>
                    </a:lnB>
                    <a:noFill/>
                  </a:tcPr>
                </a:tc>
                <a:tc gridSpan="2">
                  <a:txBody>
                    <a:bodyPr/>
                    <a:lstStyle/>
                    <a:p>
                      <a:pPr algn="l" fontAlgn="b"/>
                      <a:r>
                        <a:rPr lang="es-EC" sz="1500" b="0" i="0" u="none" strike="noStrike">
                          <a:solidFill>
                            <a:srgbClr val="000000"/>
                          </a:solidFill>
                          <a:effectLst/>
                          <a:latin typeface="Times New Roman" panose="02020603050405020304" pitchFamily="18" charset="0"/>
                          <a:cs typeface="Times New Roman" panose="02020603050405020304" pitchFamily="18" charset="0"/>
                        </a:rPr>
                        <a:t>GD</a:t>
                      </a:r>
                    </a:p>
                  </a:txBody>
                  <a:tcPr marL="0" marR="0" marT="0" marB="0" anchor="b">
                    <a:lnL>
                      <a:noFill/>
                    </a:lnL>
                    <a:lnR>
                      <a:noFill/>
                    </a:lnR>
                    <a:lnT>
                      <a:noFill/>
                    </a:lnT>
                    <a:lnB>
                      <a:noFill/>
                    </a:lnB>
                    <a:noFill/>
                  </a:tcPr>
                </a:tc>
                <a:tc hMerge="1">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extLst>
                  <a:ext uri="{0D108BD9-81ED-4DB2-BD59-A6C34878D82A}">
                    <a16:rowId xmlns:a16="http://schemas.microsoft.com/office/drawing/2014/main" val="2638499411"/>
                  </a:ext>
                </a:extLst>
              </a:tr>
              <a:tr h="182880">
                <a:tc>
                  <a:txBody>
                    <a:bodyPr/>
                    <a:lstStyle/>
                    <a:p>
                      <a:pPr algn="r" fontAlgn="b"/>
                      <a:r>
                        <a:rPr lang="es-EC" sz="1500" b="1" i="0" u="none" strike="noStrike">
                          <a:solidFill>
                            <a:srgbClr val="000000"/>
                          </a:solidFill>
                          <a:effectLst/>
                          <a:latin typeface="Times New Roman" panose="02020603050405020304" pitchFamily="18" charset="0"/>
                          <a:cs typeface="Times New Roman" panose="02020603050405020304" pitchFamily="18" charset="0"/>
                        </a:rPr>
                        <a:t>50%</a:t>
                      </a:r>
                    </a:p>
                  </a:txBody>
                  <a:tcPr marL="0" marR="0" marT="0" marB="0" anchor="b">
                    <a:lnL>
                      <a:noFill/>
                    </a:lnL>
                    <a:lnR>
                      <a:noFill/>
                    </a:lnR>
                    <a:lnT>
                      <a:noFill/>
                    </a:lnT>
                    <a:lnB>
                      <a:noFill/>
                    </a:lnB>
                    <a:noFill/>
                  </a:tcPr>
                </a:tc>
                <a:tc>
                  <a:txBody>
                    <a:bodyPr/>
                    <a:lstStyle/>
                    <a:p>
                      <a:pPr algn="l" fontAlgn="b"/>
                      <a:r>
                        <a:rPr lang="es-EC" sz="1500" b="1" i="0" u="none" strike="noStrike" dirty="0">
                          <a:solidFill>
                            <a:srgbClr val="000000"/>
                          </a:solidFill>
                          <a:effectLst/>
                          <a:latin typeface="Times New Roman" panose="02020603050405020304" pitchFamily="18" charset="0"/>
                          <a:cs typeface="Times New Roman" panose="02020603050405020304" pitchFamily="18" charset="0"/>
                        </a:rPr>
                        <a:t> $                35.000,00 </a:t>
                      </a:r>
                    </a:p>
                  </a:txBody>
                  <a:tcPr marL="0" marR="0" marT="0" marB="0" anchor="b">
                    <a:lnL>
                      <a:noFill/>
                    </a:lnL>
                    <a:lnR>
                      <a:noFill/>
                    </a:lnR>
                    <a:lnT>
                      <a:noFill/>
                    </a:lnT>
                    <a:lnB>
                      <a:noFill/>
                    </a:lnB>
                    <a:noFill/>
                  </a:tcPr>
                </a:tc>
                <a:tc gridSpan="2">
                  <a:txBody>
                    <a:bodyPr/>
                    <a:lstStyle/>
                    <a:p>
                      <a:pPr algn="l" fontAlgn="b"/>
                      <a:r>
                        <a:rPr lang="es-EC" sz="1500" b="1" i="0" u="none" strike="noStrike">
                          <a:solidFill>
                            <a:srgbClr val="000000"/>
                          </a:solidFill>
                          <a:effectLst/>
                          <a:latin typeface="Times New Roman" panose="02020603050405020304" pitchFamily="18" charset="0"/>
                          <a:cs typeface="Times New Roman" panose="02020603050405020304" pitchFamily="18" charset="0"/>
                        </a:rPr>
                        <a:t>GND</a:t>
                      </a:r>
                    </a:p>
                  </a:txBody>
                  <a:tcPr marL="0" marR="0" marT="0" marB="0" anchor="b">
                    <a:lnL>
                      <a:noFill/>
                    </a:lnL>
                    <a:lnR>
                      <a:noFill/>
                    </a:lnR>
                    <a:lnT>
                      <a:noFill/>
                    </a:lnT>
                    <a:lnB>
                      <a:noFill/>
                    </a:lnB>
                    <a:noFill/>
                  </a:tcPr>
                </a:tc>
                <a:tc hMerge="1">
                  <a:txBody>
                    <a:bodyPr/>
                    <a:lstStyle/>
                    <a:p>
                      <a:pPr algn="l" fontAlgn="b"/>
                      <a:endParaRPr lang="es-EC" sz="1500" b="1"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extLst>
                  <a:ext uri="{0D108BD9-81ED-4DB2-BD59-A6C34878D82A}">
                    <a16:rowId xmlns:a16="http://schemas.microsoft.com/office/drawing/2014/main" val="2098114687"/>
                  </a:ext>
                </a:extLst>
              </a:tr>
              <a:tr h="182880">
                <a:tc>
                  <a:txBody>
                    <a:bodyPr/>
                    <a:lstStyle/>
                    <a:p>
                      <a:pPr algn="r" fontAlgn="b"/>
                      <a:r>
                        <a:rPr lang="es-EC" sz="1500" b="0" i="0" u="none" strike="noStrike">
                          <a:solidFill>
                            <a:srgbClr val="000000"/>
                          </a:solidFill>
                          <a:effectLst/>
                          <a:latin typeface="Times New Roman" panose="02020603050405020304" pitchFamily="18" charset="0"/>
                          <a:cs typeface="Times New Roman" panose="02020603050405020304" pitchFamily="18" charset="0"/>
                        </a:rPr>
                        <a:t>100%</a:t>
                      </a:r>
                    </a:p>
                  </a:txBody>
                  <a:tcPr marL="0" marR="0" marT="0" marB="0" anchor="b">
                    <a:lnL>
                      <a:noFill/>
                    </a:lnL>
                    <a:lnR>
                      <a:noFill/>
                    </a:lnR>
                    <a:lnT>
                      <a:noFill/>
                    </a:lnT>
                    <a:lnB>
                      <a:noFill/>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gridSpan="2">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hMerge="1">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5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extLst>
                  <a:ext uri="{0D108BD9-81ED-4DB2-BD59-A6C34878D82A}">
                    <a16:rowId xmlns:a16="http://schemas.microsoft.com/office/drawing/2014/main" val="3343009754"/>
                  </a:ext>
                </a:extLst>
              </a:tr>
            </a:tbl>
          </a:graphicData>
        </a:graphic>
      </p:graphicFrame>
      <p:pic>
        <p:nvPicPr>
          <p:cNvPr id="2" name="Imagen 1" descr="Logotipo, nombre de la empresa&#10;&#10;Descripción generada automáticamente">
            <a:extLst>
              <a:ext uri="{FF2B5EF4-FFF2-40B4-BE49-F238E27FC236}">
                <a16:creationId xmlns:a16="http://schemas.microsoft.com/office/drawing/2014/main" id="{5ECD8CDD-FB58-448C-9347-7BE3927560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3920" y="24239"/>
            <a:ext cx="1008365" cy="619760"/>
          </a:xfrm>
          <a:prstGeom prst="rect">
            <a:avLst/>
          </a:prstGeom>
        </p:spPr>
      </p:pic>
    </p:spTree>
    <p:extLst>
      <p:ext uri="{BB962C8B-B14F-4D97-AF65-F5344CB8AC3E}">
        <p14:creationId xmlns:p14="http://schemas.microsoft.com/office/powerpoint/2010/main" val="3460164193"/>
      </p:ext>
    </p:extLst>
  </p:cSld>
  <p:clrMapOvr>
    <a:masterClrMapping/>
  </p:clrMapOvr>
  <p:transition spd="med">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B6891D-DDE3-FC25-F951-9C75B94623C4}"/>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B9A8CD14-7B6D-06FF-D592-1F110EC8AC4B}"/>
              </a:ext>
            </a:extLst>
          </p:cNvPr>
          <p:cNvSpPr>
            <a:spLocks noGrp="1"/>
          </p:cNvSpPr>
          <p:nvPr>
            <p:ph type="title"/>
          </p:nvPr>
        </p:nvSpPr>
        <p:spPr>
          <a:xfrm>
            <a:off x="838200" y="365125"/>
            <a:ext cx="10515600" cy="1325563"/>
          </a:xfrm>
        </p:spPr>
        <p:txBody>
          <a:bodyPr/>
          <a:lstStyle/>
          <a:p>
            <a:r>
              <a:rPr lang="es-EC" b="1" dirty="0">
                <a:latin typeface="Times New Roman" panose="02020603050405020304" pitchFamily="18" charset="0"/>
                <a:cs typeface="Times New Roman" panose="02020603050405020304" pitchFamily="18" charset="0"/>
              </a:rPr>
              <a:t>Depreciación de Vehículos </a:t>
            </a:r>
          </a:p>
        </p:txBody>
      </p:sp>
      <p:sp>
        <p:nvSpPr>
          <p:cNvPr id="3" name="Conector recto 2">
            <a:extLst>
              <a:ext uri="{FF2B5EF4-FFF2-40B4-BE49-F238E27FC236}">
                <a16:creationId xmlns:a16="http://schemas.microsoft.com/office/drawing/2014/main" id="{49B77E1C-90F9-ECBF-2EE9-A54942A6C41B}"/>
              </a:ext>
            </a:extLst>
          </p:cNvPr>
          <p:cNvSpPr/>
          <p:nvPr/>
        </p:nvSpPr>
        <p:spPr>
          <a:xfrm>
            <a:off x="838200" y="1353499"/>
            <a:ext cx="10515600" cy="0"/>
          </a:xfrm>
          <a:prstGeom prst="line">
            <a:avLst/>
          </a:prstGeom>
          <a:ln>
            <a:solidFill>
              <a:srgbClr val="7D252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C"/>
          </a:p>
        </p:txBody>
      </p:sp>
      <p:graphicFrame>
        <p:nvGraphicFramePr>
          <p:cNvPr id="6" name="Tabla 5">
            <a:extLst>
              <a:ext uri="{FF2B5EF4-FFF2-40B4-BE49-F238E27FC236}">
                <a16:creationId xmlns:a16="http://schemas.microsoft.com/office/drawing/2014/main" id="{3AA29070-AC06-E859-C0B6-37F041356E5D}"/>
              </a:ext>
            </a:extLst>
          </p:cNvPr>
          <p:cNvGraphicFramePr>
            <a:graphicFrameLocks noGrp="1"/>
          </p:cNvGraphicFramePr>
          <p:nvPr>
            <p:extLst>
              <p:ext uri="{D42A27DB-BD31-4B8C-83A1-F6EECF244321}">
                <p14:modId xmlns:p14="http://schemas.microsoft.com/office/powerpoint/2010/main" val="454510713"/>
              </p:ext>
            </p:extLst>
          </p:nvPr>
        </p:nvGraphicFramePr>
        <p:xfrm>
          <a:off x="950163" y="2341874"/>
          <a:ext cx="10027722" cy="2346960"/>
        </p:xfrm>
        <a:graphic>
          <a:graphicData uri="http://schemas.openxmlformats.org/drawingml/2006/table">
            <a:tbl>
              <a:tblPr/>
              <a:tblGrid>
                <a:gridCol w="2892911">
                  <a:extLst>
                    <a:ext uri="{9D8B030D-6E8A-4147-A177-3AD203B41FA5}">
                      <a16:colId xmlns:a16="http://schemas.microsoft.com/office/drawing/2014/main" val="2284422034"/>
                    </a:ext>
                  </a:extLst>
                </a:gridCol>
                <a:gridCol w="1718730">
                  <a:extLst>
                    <a:ext uri="{9D8B030D-6E8A-4147-A177-3AD203B41FA5}">
                      <a16:colId xmlns:a16="http://schemas.microsoft.com/office/drawing/2014/main" val="2778807012"/>
                    </a:ext>
                  </a:extLst>
                </a:gridCol>
                <a:gridCol w="1242250">
                  <a:extLst>
                    <a:ext uri="{9D8B030D-6E8A-4147-A177-3AD203B41FA5}">
                      <a16:colId xmlns:a16="http://schemas.microsoft.com/office/drawing/2014/main" val="2141679357"/>
                    </a:ext>
                  </a:extLst>
                </a:gridCol>
                <a:gridCol w="765613">
                  <a:extLst>
                    <a:ext uri="{9D8B030D-6E8A-4147-A177-3AD203B41FA5}">
                      <a16:colId xmlns:a16="http://schemas.microsoft.com/office/drawing/2014/main" val="3484489711"/>
                    </a:ext>
                  </a:extLst>
                </a:gridCol>
                <a:gridCol w="2254827">
                  <a:extLst>
                    <a:ext uri="{9D8B030D-6E8A-4147-A177-3AD203B41FA5}">
                      <a16:colId xmlns:a16="http://schemas.microsoft.com/office/drawing/2014/main" val="642383011"/>
                    </a:ext>
                  </a:extLst>
                </a:gridCol>
                <a:gridCol w="1153391">
                  <a:extLst>
                    <a:ext uri="{9D8B030D-6E8A-4147-A177-3AD203B41FA5}">
                      <a16:colId xmlns:a16="http://schemas.microsoft.com/office/drawing/2014/main" val="179298750"/>
                    </a:ext>
                  </a:extLst>
                </a:gridCol>
              </a:tblGrid>
              <a:tr h="182880">
                <a:tc>
                  <a:txBody>
                    <a:bodyPr/>
                    <a:lstStyle/>
                    <a:p>
                      <a:pPr algn="l" fontAlgn="b"/>
                      <a:r>
                        <a:rPr lang="es-EC" sz="1400" b="0" i="0" u="none" strike="noStrike" dirty="0">
                          <a:solidFill>
                            <a:srgbClr val="FFFFFF"/>
                          </a:solidFill>
                          <a:effectLst/>
                          <a:latin typeface="Times New Roman" panose="02020603050405020304" pitchFamily="18" charset="0"/>
                          <a:cs typeface="Times New Roman" panose="02020603050405020304" pitchFamily="18" charset="0"/>
                        </a:rPr>
                        <a:t>Compra de vehículo</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7D2525"/>
                    </a:solid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50.000,00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tc>
                  <a:txBody>
                    <a:bodyPr/>
                    <a:lstStyle/>
                    <a:p>
                      <a:pPr algn="ctr" fontAlgn="b"/>
                      <a:endParaRPr lang="es-EC" sz="1400" b="1" i="0" u="none" strike="noStrike">
                        <a:solidFill>
                          <a:srgbClr val="FFFFFF"/>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tc>
                  <a:txBody>
                    <a:bodyPr/>
                    <a:lstStyle/>
                    <a:p>
                      <a:pPr algn="ctr" fontAlgn="b"/>
                      <a:endParaRPr lang="es-EC" sz="1400" b="1" i="0" u="none" strike="noStrike">
                        <a:solidFill>
                          <a:srgbClr val="FFFFFF"/>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extLst>
                  <a:ext uri="{0D108BD9-81ED-4DB2-BD59-A6C34878D82A}">
                    <a16:rowId xmlns:a16="http://schemas.microsoft.com/office/drawing/2014/main" val="39736686"/>
                  </a:ext>
                </a:extLst>
              </a:tr>
              <a:tr h="182880">
                <a:tc>
                  <a:txBody>
                    <a:bodyPr/>
                    <a:lstStyle/>
                    <a:p>
                      <a:pPr algn="l" fontAlgn="b"/>
                      <a:r>
                        <a:rPr lang="es-EC" sz="1400" b="0" i="0" u="none" strike="noStrike" dirty="0">
                          <a:solidFill>
                            <a:srgbClr val="FFFFFF"/>
                          </a:solidFill>
                          <a:effectLst/>
                          <a:latin typeface="Times New Roman" panose="02020603050405020304" pitchFamily="18" charset="0"/>
                          <a:cs typeface="Times New Roman" panose="02020603050405020304" pitchFamily="18" charset="0"/>
                        </a:rPr>
                        <a:t>Avalúo página SRI</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7D2525"/>
                    </a:solid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49.000,00 </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tc>
                  <a:txBody>
                    <a:bodyPr/>
                    <a:lstStyle/>
                    <a:p>
                      <a:pPr algn="ctr" fontAlgn="b"/>
                      <a:endParaRPr lang="es-EC" sz="1400" b="1"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tc>
                  <a:txBody>
                    <a:bodyPr/>
                    <a:lstStyle/>
                    <a:p>
                      <a:pPr algn="ctr" fontAlgn="b"/>
                      <a:endParaRPr lang="es-EC" sz="1400" b="1"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extLst>
                  <a:ext uri="{0D108BD9-81ED-4DB2-BD59-A6C34878D82A}">
                    <a16:rowId xmlns:a16="http://schemas.microsoft.com/office/drawing/2014/main" val="2810063994"/>
                  </a:ext>
                </a:extLst>
              </a:tr>
              <a:tr h="182880">
                <a:tc>
                  <a:txBody>
                    <a:bodyPr/>
                    <a:lstStyle/>
                    <a:p>
                      <a:pPr algn="l"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tc>
                  <a:txBody>
                    <a:bodyPr/>
                    <a:lstStyle/>
                    <a:p>
                      <a:pPr algn="l"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92293323"/>
                  </a:ext>
                </a:extLst>
              </a:tr>
              <a:tr h="190500">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Límite para deducción</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35.000,00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C" sz="1400" b="0" i="0" u="none" strike="noStrike">
                          <a:solidFill>
                            <a:srgbClr val="FFFFFF"/>
                          </a:solidFill>
                          <a:effectLst/>
                          <a:latin typeface="Times New Roman" panose="02020603050405020304" pitchFamily="18" charset="0"/>
                          <a:cs typeface="Times New Roman" panose="02020603050405020304" pitchFamily="18" charset="0"/>
                        </a:rPr>
                        <a:t>¿Excede Límite?</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D2525"/>
                    </a:solidFill>
                  </a:tcPr>
                </a:tc>
                <a:tc>
                  <a:txBody>
                    <a:bodyPr/>
                    <a:lstStyle/>
                    <a:p>
                      <a:pPr algn="ctr"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SI</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20488800"/>
                  </a:ext>
                </a:extLst>
              </a:tr>
              <a:tr h="190500">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C" sz="1400" b="1" i="0" u="none" strike="noStrike">
                          <a:solidFill>
                            <a:srgbClr val="000000"/>
                          </a:solidFill>
                          <a:effectLst/>
                          <a:latin typeface="Times New Roman" panose="02020603050405020304" pitchFamily="18" charset="0"/>
                          <a:cs typeface="Times New Roman" panose="02020603050405020304" pitchFamily="18" charset="0"/>
                        </a:rPr>
                        <a:t>Gastos:</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EC" sz="1400" b="1"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090532251"/>
                  </a:ext>
                </a:extLst>
              </a:tr>
              <a:tr h="190500">
                <a:tc>
                  <a:txBody>
                    <a:bodyPr/>
                    <a:lstStyle/>
                    <a:p>
                      <a:pPr algn="l"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Depreciación año 2024</a:t>
                      </a:r>
                    </a:p>
                  </a:txBody>
                  <a:tcPr marL="0" marR="0" marT="0" marB="0" anchor="ctr">
                    <a:lnL>
                      <a:noFill/>
                    </a:lnL>
                    <a:lnR>
                      <a:noFill/>
                    </a:lnR>
                    <a:lnT>
                      <a:noFill/>
                    </a:lnT>
                    <a:lnB>
                      <a:noFill/>
                    </a:lnB>
                    <a:no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10.000,00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C" sz="1400" b="0" i="0" u="none" strike="noStrike" dirty="0">
                          <a:solidFill>
                            <a:srgbClr val="000000"/>
                          </a:solidFill>
                          <a:effectLst/>
                          <a:latin typeface="Times New Roman" panose="02020603050405020304" pitchFamily="18" charset="0"/>
                          <a:cs typeface="Times New Roman" panose="02020603050405020304" pitchFamily="18" charset="0"/>
                        </a:rPr>
                        <a:t>No deducible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C" sz="1400" b="1" i="0" u="none" strike="noStrike">
                          <a:solidFill>
                            <a:srgbClr val="FF0000"/>
                          </a:solidFill>
                          <a:effectLst/>
                          <a:latin typeface="Times New Roman" panose="02020603050405020304" pitchFamily="18" charset="0"/>
                          <a:cs typeface="Times New Roman" panose="02020603050405020304" pitchFamily="18" charset="0"/>
                        </a:rPr>
                        <a:t>1) Depreciación</a:t>
                      </a:r>
                    </a:p>
                  </a:txBody>
                  <a:tcPr marL="0" marR="0" marT="0" marB="0" anchor="ctr">
                    <a:lnL w="6350" cap="flat" cmpd="sng" algn="ctr">
                      <a:solidFill>
                        <a:srgbClr val="000000"/>
                      </a:solidFill>
                      <a:prstDash val="solid"/>
                      <a:round/>
                      <a:headEnd type="none" w="med" len="med"/>
                      <a:tailEnd type="none" w="med" len="med"/>
                    </a:lnL>
                    <a:lnR>
                      <a:noFill/>
                    </a:lnR>
                    <a:lnT>
                      <a:noFill/>
                    </a:lnT>
                    <a:lnB>
                      <a:noFill/>
                    </a:lnB>
                    <a:noFill/>
                  </a:tcPr>
                </a:tc>
                <a:tc rowSpan="4">
                  <a:txBody>
                    <a:bodyPr/>
                    <a:lstStyle/>
                    <a:p>
                      <a:pPr algn="ctr" fontAlgn="ctr"/>
                      <a:r>
                        <a:rPr lang="es-EC" sz="1400" b="1" i="0" u="none" strike="noStrike" dirty="0">
                          <a:solidFill>
                            <a:srgbClr val="FF0000"/>
                          </a:solidFill>
                          <a:effectLst/>
                          <a:latin typeface="Times New Roman" panose="02020603050405020304" pitchFamily="18" charset="0"/>
                          <a:cs typeface="Times New Roman" panose="02020603050405020304" pitchFamily="18" charset="0"/>
                        </a:rPr>
                        <a:t>100% </a:t>
                      </a:r>
                      <a:br>
                        <a:rPr lang="es-EC" sz="1400" b="1" i="0" u="none" strike="noStrike" dirty="0">
                          <a:solidFill>
                            <a:srgbClr val="FF0000"/>
                          </a:solidFill>
                          <a:effectLst/>
                          <a:latin typeface="Times New Roman" panose="02020603050405020304" pitchFamily="18" charset="0"/>
                          <a:cs typeface="Times New Roman" panose="02020603050405020304" pitchFamily="18" charset="0"/>
                        </a:rPr>
                      </a:br>
                      <a:r>
                        <a:rPr lang="es-EC" sz="1400" b="1" i="0" u="none" strike="noStrike" dirty="0">
                          <a:solidFill>
                            <a:srgbClr val="FF0000"/>
                          </a:solidFill>
                          <a:effectLst/>
                          <a:latin typeface="Times New Roman" panose="02020603050405020304" pitchFamily="18" charset="0"/>
                          <a:cs typeface="Times New Roman" panose="02020603050405020304" pitchFamily="18" charset="0"/>
                        </a:rPr>
                        <a:t>No Deducible</a:t>
                      </a:r>
                    </a:p>
                  </a:txBody>
                  <a:tcPr marL="0" marR="0" marT="0"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778433281"/>
                  </a:ext>
                </a:extLst>
              </a:tr>
              <a:tr h="182880">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Intereses pagados a la banca</a:t>
                      </a:r>
                    </a:p>
                  </a:txBody>
                  <a:tcPr marL="0" marR="0" marT="0" marB="0" anchor="ctr">
                    <a:lnL>
                      <a:noFill/>
                    </a:lnL>
                    <a:lnR>
                      <a:noFill/>
                    </a:lnR>
                    <a:lnT>
                      <a:noFill/>
                    </a:lnT>
                    <a:lnB>
                      <a:noFill/>
                    </a:lnB>
                    <a:no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   </a:t>
                      </a:r>
                    </a:p>
                  </a:txBody>
                  <a:tcPr marL="0" marR="0" marT="0" marB="0" anchor="ctr">
                    <a:lnL>
                      <a:noFill/>
                    </a:lnL>
                    <a:lnR>
                      <a:noFill/>
                    </a:lnR>
                    <a:lnT>
                      <a:noFill/>
                    </a:lnT>
                    <a:lnB>
                      <a:noFill/>
                    </a:lnB>
                    <a:noFill/>
                  </a:tcPr>
                </a:tc>
                <a:tc>
                  <a:txBody>
                    <a:bodyPr/>
                    <a:lstStyle/>
                    <a:p>
                      <a:pPr algn="ctr"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C" sz="1400" b="1" i="0" u="none" strike="noStrike" dirty="0">
                          <a:solidFill>
                            <a:srgbClr val="FF0000"/>
                          </a:solidFill>
                          <a:effectLst/>
                          <a:latin typeface="Times New Roman" panose="02020603050405020304" pitchFamily="18" charset="0"/>
                          <a:cs typeface="Times New Roman" panose="02020603050405020304" pitchFamily="18" charset="0"/>
                        </a:rPr>
                        <a:t>2) </a:t>
                      </a:r>
                      <a:r>
                        <a:rPr lang="es-EC" sz="1400" b="1" i="0" u="none" strike="noStrike" dirty="0" err="1">
                          <a:solidFill>
                            <a:srgbClr val="FF0000"/>
                          </a:solidFill>
                          <a:effectLst/>
                          <a:latin typeface="Times New Roman" panose="02020603050405020304" pitchFamily="18" charset="0"/>
                          <a:cs typeface="Times New Roman" panose="02020603050405020304" pitchFamily="18" charset="0"/>
                        </a:rPr>
                        <a:t>Interes</a:t>
                      </a:r>
                      <a:endParaRPr lang="es-EC" sz="14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noFill/>
                  </a:tcPr>
                </a:tc>
                <a:tc vMerge="1">
                  <a:txBody>
                    <a:bodyPr/>
                    <a:lstStyle/>
                    <a:p>
                      <a:endParaRPr lang="es-EC"/>
                    </a:p>
                  </a:txBody>
                  <a:tcPr/>
                </a:tc>
                <a:extLst>
                  <a:ext uri="{0D108BD9-81ED-4DB2-BD59-A6C34878D82A}">
                    <a16:rowId xmlns:a16="http://schemas.microsoft.com/office/drawing/2014/main" val="1634429229"/>
                  </a:ext>
                </a:extLst>
              </a:tr>
              <a:tr h="190500">
                <a:tc>
                  <a:txBody>
                    <a:bodyPr/>
                    <a:lstStyle/>
                    <a:p>
                      <a:pPr algn="l"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Arrendamiento Mercantil</a:t>
                      </a:r>
                    </a:p>
                  </a:txBody>
                  <a:tcPr marL="0" marR="0" marT="0" marB="0" anchor="ctr">
                    <a:lnL>
                      <a:noFill/>
                    </a:lnL>
                    <a:lnR>
                      <a:noFill/>
                    </a:lnR>
                    <a:lnT>
                      <a:noFill/>
                    </a:lnT>
                    <a:lnB>
                      <a:noFill/>
                    </a:lnB>
                    <a:no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   </a:t>
                      </a:r>
                    </a:p>
                  </a:txBody>
                  <a:tcPr marL="0" marR="0" marT="0" marB="0" anchor="ctr">
                    <a:lnL>
                      <a:noFill/>
                    </a:lnL>
                    <a:lnR>
                      <a:noFill/>
                    </a:lnR>
                    <a:lnT>
                      <a:noFill/>
                    </a:lnT>
                    <a:lnB>
                      <a:noFill/>
                    </a:lnB>
                    <a:noFill/>
                  </a:tcPr>
                </a:tc>
                <a:tc>
                  <a:txBody>
                    <a:bodyPr/>
                    <a:lstStyle/>
                    <a:p>
                      <a:pPr algn="ctr"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C" sz="1400" b="1" i="0" u="none" strike="noStrike">
                          <a:solidFill>
                            <a:srgbClr val="FF0000"/>
                          </a:solidFill>
                          <a:effectLst/>
                          <a:latin typeface="Times New Roman" panose="02020603050405020304" pitchFamily="18" charset="0"/>
                          <a:cs typeface="Times New Roman" panose="02020603050405020304" pitchFamily="18" charset="0"/>
                        </a:rPr>
                        <a:t>3) Arrendamiento M</a:t>
                      </a:r>
                    </a:p>
                  </a:txBody>
                  <a:tcPr marL="0" marR="0" marT="0" marB="0" anchor="ctr">
                    <a:lnL w="6350" cap="flat" cmpd="sng" algn="ctr">
                      <a:solidFill>
                        <a:srgbClr val="000000"/>
                      </a:solidFill>
                      <a:prstDash val="solid"/>
                      <a:round/>
                      <a:headEnd type="none" w="med" len="med"/>
                      <a:tailEnd type="none" w="med" len="med"/>
                    </a:lnL>
                    <a:lnR>
                      <a:noFill/>
                    </a:lnR>
                    <a:lnT>
                      <a:noFill/>
                    </a:lnT>
                    <a:lnB>
                      <a:noFill/>
                    </a:lnB>
                    <a:noFill/>
                  </a:tcPr>
                </a:tc>
                <a:tc vMerge="1">
                  <a:txBody>
                    <a:bodyPr/>
                    <a:lstStyle/>
                    <a:p>
                      <a:endParaRPr lang="es-EC"/>
                    </a:p>
                  </a:txBody>
                  <a:tcPr/>
                </a:tc>
                <a:extLst>
                  <a:ext uri="{0D108BD9-81ED-4DB2-BD59-A6C34878D82A}">
                    <a16:rowId xmlns:a16="http://schemas.microsoft.com/office/drawing/2014/main" val="1655026016"/>
                  </a:ext>
                </a:extLst>
              </a:tr>
              <a:tr h="182880">
                <a:tc>
                  <a:txBody>
                    <a:bodyPr/>
                    <a:lstStyle/>
                    <a:p>
                      <a:pPr algn="l"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Impuestos de matrícula</a:t>
                      </a:r>
                    </a:p>
                  </a:txBody>
                  <a:tcPr marL="0" marR="0" marT="0" marB="0" anchor="ctr">
                    <a:lnL>
                      <a:noFill/>
                    </a:lnL>
                    <a:lnR>
                      <a:noFill/>
                    </a:lnR>
                    <a:lnT>
                      <a:noFill/>
                    </a:lnT>
                    <a:lnB>
                      <a:noFill/>
                    </a:lnB>
                    <a:no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2.000,00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No deducible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C" sz="1400" b="1" i="0" u="none" strike="noStrike" dirty="0">
                          <a:solidFill>
                            <a:srgbClr val="FF0000"/>
                          </a:solidFill>
                          <a:effectLst/>
                          <a:latin typeface="Times New Roman" panose="02020603050405020304" pitchFamily="18" charset="0"/>
                          <a:cs typeface="Times New Roman" panose="02020603050405020304" pitchFamily="18" charset="0"/>
                        </a:rPr>
                        <a:t>4) Impuestos</a:t>
                      </a:r>
                    </a:p>
                  </a:txBody>
                  <a:tcPr marL="0" marR="0" marT="0" marB="0" anchor="ctr">
                    <a:lnL w="6350" cap="flat" cmpd="sng" algn="ctr">
                      <a:solidFill>
                        <a:srgbClr val="000000"/>
                      </a:solidFill>
                      <a:prstDash val="solid"/>
                      <a:round/>
                      <a:headEnd type="none" w="med" len="med"/>
                      <a:tailEnd type="none" w="med" len="med"/>
                    </a:lnL>
                    <a:lnR>
                      <a:noFill/>
                    </a:lnR>
                    <a:lnT>
                      <a:noFill/>
                    </a:lnT>
                    <a:lnB>
                      <a:noFill/>
                    </a:lnB>
                    <a:noFill/>
                  </a:tcPr>
                </a:tc>
                <a:tc vMerge="1">
                  <a:txBody>
                    <a:bodyPr/>
                    <a:lstStyle/>
                    <a:p>
                      <a:endParaRPr lang="es-EC"/>
                    </a:p>
                  </a:txBody>
                  <a:tcPr/>
                </a:tc>
                <a:extLst>
                  <a:ext uri="{0D108BD9-81ED-4DB2-BD59-A6C34878D82A}">
                    <a16:rowId xmlns:a16="http://schemas.microsoft.com/office/drawing/2014/main" val="1864206640"/>
                  </a:ext>
                </a:extLst>
              </a:tr>
              <a:tr h="182880">
                <a:tc>
                  <a:txBody>
                    <a:bodyPr/>
                    <a:lstStyle/>
                    <a:p>
                      <a:pPr algn="l"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Gasolina</a:t>
                      </a:r>
                    </a:p>
                  </a:txBody>
                  <a:tcPr marL="0" marR="0" marT="0" marB="0" anchor="ctr">
                    <a:lnL>
                      <a:noFill/>
                    </a:lnL>
                    <a:lnR>
                      <a:noFill/>
                    </a:lnR>
                    <a:lnT>
                      <a:noFill/>
                    </a:lnT>
                    <a:lnB>
                      <a:noFill/>
                    </a:lnB>
                    <a:no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7.000,00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Deducible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D9D9"/>
                    </a:solidFill>
                  </a:tcPr>
                </a:tc>
                <a:tc>
                  <a:txBody>
                    <a:bodyPr/>
                    <a:lstStyle/>
                    <a:p>
                      <a:pPr algn="l"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5) Gasolina</a:t>
                      </a:r>
                    </a:p>
                  </a:txBody>
                  <a:tcPr marL="0" marR="0" marT="0"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Deducible</a:t>
                      </a:r>
                    </a:p>
                  </a:txBody>
                  <a:tcPr marL="0" marR="0" marT="0"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739772421"/>
                  </a:ext>
                </a:extLst>
              </a:tr>
              <a:tr h="190500">
                <a:tc>
                  <a:txBody>
                    <a:bodyPr/>
                    <a:lstStyle/>
                    <a:p>
                      <a:pPr algn="l"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Mantenimiento</a:t>
                      </a:r>
                    </a:p>
                  </a:txBody>
                  <a:tcPr marL="0" marR="0" marT="0" marB="0" anchor="ctr">
                    <a:lnL>
                      <a:noFill/>
                    </a:lnL>
                    <a:lnR>
                      <a:noFill/>
                    </a:lnR>
                    <a:lnT>
                      <a:noFill/>
                    </a:lnT>
                    <a:lnB>
                      <a:noFill/>
                    </a:lnB>
                    <a:no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5.500,00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Deducible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6) Mantenimiento</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Deducible</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95238279"/>
                  </a:ext>
                </a:extLst>
              </a:tr>
            </a:tbl>
          </a:graphicData>
        </a:graphic>
      </p:graphicFrame>
      <p:pic>
        <p:nvPicPr>
          <p:cNvPr id="2" name="Imagen 1" descr="Logotipo, nombre de la empresa&#10;&#10;Descripción generada automáticamente">
            <a:extLst>
              <a:ext uri="{FF2B5EF4-FFF2-40B4-BE49-F238E27FC236}">
                <a16:creationId xmlns:a16="http://schemas.microsoft.com/office/drawing/2014/main" id="{1E543304-DE6E-A6FE-E08A-2DA34B7164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3920" y="24239"/>
            <a:ext cx="1008365" cy="619760"/>
          </a:xfrm>
          <a:prstGeom prst="rect">
            <a:avLst/>
          </a:prstGeom>
        </p:spPr>
      </p:pic>
    </p:spTree>
    <p:extLst>
      <p:ext uri="{BB962C8B-B14F-4D97-AF65-F5344CB8AC3E}">
        <p14:creationId xmlns:p14="http://schemas.microsoft.com/office/powerpoint/2010/main" val="3211214901"/>
      </p:ext>
    </p:extLst>
  </p:cSld>
  <p:clrMapOvr>
    <a:masterClrMapping/>
  </p:clrMapOvr>
  <p:transition spd="med">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28DCFF64-C41C-7C45-0B1D-DA45087998E6}"/>
              </a:ext>
            </a:extLst>
          </p:cNvPr>
          <p:cNvGraphicFramePr>
            <a:graphicFrameLocks noGrp="1"/>
          </p:cNvGraphicFramePr>
          <p:nvPr>
            <p:extLst>
              <p:ext uri="{D42A27DB-BD31-4B8C-83A1-F6EECF244321}">
                <p14:modId xmlns:p14="http://schemas.microsoft.com/office/powerpoint/2010/main" val="3786926686"/>
              </p:ext>
            </p:extLst>
          </p:nvPr>
        </p:nvGraphicFramePr>
        <p:xfrm>
          <a:off x="951015" y="2259183"/>
          <a:ext cx="10289970" cy="2560320"/>
        </p:xfrm>
        <a:graphic>
          <a:graphicData uri="http://schemas.openxmlformats.org/drawingml/2006/table">
            <a:tbl>
              <a:tblPr/>
              <a:tblGrid>
                <a:gridCol w="2625019">
                  <a:extLst>
                    <a:ext uri="{9D8B030D-6E8A-4147-A177-3AD203B41FA5}">
                      <a16:colId xmlns:a16="http://schemas.microsoft.com/office/drawing/2014/main" val="4165723626"/>
                    </a:ext>
                  </a:extLst>
                </a:gridCol>
                <a:gridCol w="1559570">
                  <a:extLst>
                    <a:ext uri="{9D8B030D-6E8A-4147-A177-3AD203B41FA5}">
                      <a16:colId xmlns:a16="http://schemas.microsoft.com/office/drawing/2014/main" val="2365189302"/>
                    </a:ext>
                  </a:extLst>
                </a:gridCol>
                <a:gridCol w="1873312">
                  <a:extLst>
                    <a:ext uri="{9D8B030D-6E8A-4147-A177-3AD203B41FA5}">
                      <a16:colId xmlns:a16="http://schemas.microsoft.com/office/drawing/2014/main" val="2266066634"/>
                    </a:ext>
                  </a:extLst>
                </a:gridCol>
                <a:gridCol w="1218705">
                  <a:extLst>
                    <a:ext uri="{9D8B030D-6E8A-4147-A177-3AD203B41FA5}">
                      <a16:colId xmlns:a16="http://schemas.microsoft.com/office/drawing/2014/main" val="2472525477"/>
                    </a:ext>
                  </a:extLst>
                </a:gridCol>
                <a:gridCol w="1932709">
                  <a:extLst>
                    <a:ext uri="{9D8B030D-6E8A-4147-A177-3AD203B41FA5}">
                      <a16:colId xmlns:a16="http://schemas.microsoft.com/office/drawing/2014/main" val="249915196"/>
                    </a:ext>
                  </a:extLst>
                </a:gridCol>
                <a:gridCol w="308695">
                  <a:extLst>
                    <a:ext uri="{9D8B030D-6E8A-4147-A177-3AD203B41FA5}">
                      <a16:colId xmlns:a16="http://schemas.microsoft.com/office/drawing/2014/main" val="2727323486"/>
                    </a:ext>
                  </a:extLst>
                </a:gridCol>
                <a:gridCol w="771960">
                  <a:extLst>
                    <a:ext uri="{9D8B030D-6E8A-4147-A177-3AD203B41FA5}">
                      <a16:colId xmlns:a16="http://schemas.microsoft.com/office/drawing/2014/main" val="1378638564"/>
                    </a:ext>
                  </a:extLst>
                </a:gridCol>
              </a:tblGrid>
              <a:tr h="182880">
                <a:tc>
                  <a:txBody>
                    <a:bodyPr/>
                    <a:lstStyle/>
                    <a:p>
                      <a:pPr algn="l" fontAlgn="b"/>
                      <a:r>
                        <a:rPr lang="es-EC" sz="1400" b="0" i="0" u="none" strike="noStrike" dirty="0">
                          <a:solidFill>
                            <a:srgbClr val="FFFFFF"/>
                          </a:solidFill>
                          <a:effectLst/>
                          <a:latin typeface="Times New Roman" panose="02020603050405020304" pitchFamily="18" charset="0"/>
                          <a:cs typeface="Times New Roman" panose="02020603050405020304" pitchFamily="18" charset="0"/>
                        </a:rPr>
                        <a:t>Compra de vehículo</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7D2525"/>
                    </a:solid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55.000,00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tc gridSpan="3">
                  <a:txBody>
                    <a:bodyPr/>
                    <a:lstStyle/>
                    <a:p>
                      <a:pPr algn="ctr" fontAlgn="b"/>
                      <a:endParaRPr lang="es-EC" sz="1400" b="1" i="0" u="none" strike="noStrike">
                        <a:solidFill>
                          <a:srgbClr val="FFFFFF"/>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tc hMerge="1">
                  <a:txBody>
                    <a:bodyPr/>
                    <a:lstStyle/>
                    <a:p>
                      <a:endParaRPr lang="es-EC"/>
                    </a:p>
                  </a:txBody>
                  <a:tcPr/>
                </a:tc>
                <a:tc hMerge="1">
                  <a:txBody>
                    <a:bodyPr/>
                    <a:lstStyle/>
                    <a:p>
                      <a:endParaRPr lang="es-EC"/>
                    </a:p>
                  </a:txBody>
                  <a:tcPr/>
                </a:tc>
                <a:extLst>
                  <a:ext uri="{0D108BD9-81ED-4DB2-BD59-A6C34878D82A}">
                    <a16:rowId xmlns:a16="http://schemas.microsoft.com/office/drawing/2014/main" val="511626056"/>
                  </a:ext>
                </a:extLst>
              </a:tr>
              <a:tr h="182880">
                <a:tc>
                  <a:txBody>
                    <a:bodyPr/>
                    <a:lstStyle/>
                    <a:p>
                      <a:pPr algn="l" fontAlgn="b"/>
                      <a:r>
                        <a:rPr lang="es-EC" sz="1400" b="0" i="0" u="none" strike="noStrike">
                          <a:solidFill>
                            <a:srgbClr val="FFFFFF"/>
                          </a:solidFill>
                          <a:effectLst/>
                          <a:latin typeface="Times New Roman" panose="02020603050405020304" pitchFamily="18" charset="0"/>
                          <a:cs typeface="Times New Roman" panose="02020603050405020304" pitchFamily="18" charset="0"/>
                        </a:rPr>
                        <a:t>Avalúo página SRI</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7D2525"/>
                    </a:solid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28.000,00 </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rowSpan="2">
                  <a:txBody>
                    <a:bodyPr/>
                    <a:lstStyle/>
                    <a:p>
                      <a:pPr algn="ctr"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Consulta SRI a la fecha de compra (Enero 2024)</a:t>
                      </a:r>
                    </a:p>
                  </a:txBody>
                  <a:tcPr marL="0" marR="0" marT="0"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tc>
                  <a:txBody>
                    <a:bodyPr/>
                    <a:lstStyle/>
                    <a:p>
                      <a:pPr algn="ctr" fontAlgn="b"/>
                      <a:endParaRPr lang="es-EC" sz="1400" b="1"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tc gridSpan="2">
                  <a:txBody>
                    <a:bodyPr/>
                    <a:lstStyle/>
                    <a:p>
                      <a:pPr algn="ctr" fontAlgn="b"/>
                      <a:endParaRPr lang="es-EC" sz="1400" b="1"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tc hMerge="1">
                  <a:txBody>
                    <a:bodyPr/>
                    <a:lstStyle/>
                    <a:p>
                      <a:pPr algn="ctr" fontAlgn="b"/>
                      <a:endParaRPr lang="es-EC" sz="1400" b="1"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extLst>
                  <a:ext uri="{0D108BD9-81ED-4DB2-BD59-A6C34878D82A}">
                    <a16:rowId xmlns:a16="http://schemas.microsoft.com/office/drawing/2014/main" val="2432558407"/>
                  </a:ext>
                </a:extLst>
              </a:tr>
              <a:tr h="190500">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es-EC"/>
                    </a:p>
                  </a:txBody>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noFill/>
                  </a:tcPr>
                </a:tc>
                <a:tc gridSpan="2">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61773180"/>
                  </a:ext>
                </a:extLst>
              </a:tr>
              <a:tr h="190500">
                <a:tc>
                  <a:txBody>
                    <a:bodyPr/>
                    <a:lstStyle/>
                    <a:p>
                      <a:pPr algn="l"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Límite para deducción</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35.000,00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C" sz="1400" b="0" i="0" u="none" strike="noStrike">
                          <a:solidFill>
                            <a:srgbClr val="FFFFFF"/>
                          </a:solidFill>
                          <a:effectLst/>
                          <a:latin typeface="Times New Roman" panose="02020603050405020304" pitchFamily="18" charset="0"/>
                          <a:cs typeface="Times New Roman" panose="02020603050405020304" pitchFamily="18" charset="0"/>
                        </a:rPr>
                        <a:t>¿Excede Límite?</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D2525"/>
                    </a:solidFill>
                  </a:tcPr>
                </a:tc>
                <a:tc gridSpan="2">
                  <a:txBody>
                    <a:bodyPr/>
                    <a:lstStyle/>
                    <a:p>
                      <a:pPr algn="ctr"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NO</a:t>
                      </a:r>
                      <a:endParaRPr lang="es-EC" sz="1400" b="0" i="0" u="none" strike="noStrike" dirty="0">
                        <a:solidFill>
                          <a:srgbClr val="FFFFFF"/>
                        </a:solidFill>
                        <a:effectLst/>
                        <a:latin typeface="Times New Roman" panose="02020603050405020304" pitchFamily="18" charset="0"/>
                        <a:cs typeface="Times New Roman" panose="02020603050405020304" pitchFamily="18" charset="0"/>
                      </a:endParaRP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pPr algn="ctr"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NO</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44683664"/>
                  </a:ext>
                </a:extLst>
              </a:tr>
              <a:tr h="190500">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noFill/>
                  </a:tcPr>
                </a:tc>
                <a:tc gridSpan="3">
                  <a:txBody>
                    <a:bodyPr/>
                    <a:lstStyle/>
                    <a:p>
                      <a:pPr algn="l" fontAlgn="b"/>
                      <a:r>
                        <a:rPr lang="es-EC" sz="1400" b="1" i="0" u="none" strike="noStrike">
                          <a:solidFill>
                            <a:srgbClr val="000000"/>
                          </a:solidFill>
                          <a:effectLst/>
                          <a:latin typeface="Times New Roman" panose="02020603050405020304" pitchFamily="18" charset="0"/>
                          <a:cs typeface="Times New Roman" panose="02020603050405020304" pitchFamily="18" charset="0"/>
                        </a:rPr>
                        <a:t>Gastos: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hMerge="1">
                  <a:txBody>
                    <a:bodyPr/>
                    <a:lstStyle/>
                    <a:p>
                      <a:endParaRPr lang="es-EC"/>
                    </a:p>
                  </a:txBody>
                  <a:tcPr/>
                </a:tc>
                <a:tc hMerge="1">
                  <a:txBody>
                    <a:bodyPr/>
                    <a:lstStyle/>
                    <a:p>
                      <a:endParaRPr lang="es-EC"/>
                    </a:p>
                  </a:txBody>
                  <a:tcPr/>
                </a:tc>
                <a:extLst>
                  <a:ext uri="{0D108BD9-81ED-4DB2-BD59-A6C34878D82A}">
                    <a16:rowId xmlns:a16="http://schemas.microsoft.com/office/drawing/2014/main" val="353057787"/>
                  </a:ext>
                </a:extLst>
              </a:tr>
              <a:tr h="190500">
                <a:tc>
                  <a:txBody>
                    <a:bodyPr/>
                    <a:lstStyle/>
                    <a:p>
                      <a:pPr algn="l"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Depreciación año 2024</a:t>
                      </a:r>
                    </a:p>
                  </a:txBody>
                  <a:tcPr marL="0" marR="0" marT="0" marB="0" anchor="ctr">
                    <a:lnL>
                      <a:noFill/>
                    </a:lnL>
                    <a:lnR>
                      <a:noFill/>
                    </a:lnR>
                    <a:lnT>
                      <a:noFill/>
                    </a:lnT>
                    <a:lnB>
                      <a:noFill/>
                    </a:lnB>
                    <a:no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11.000,00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Deducible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a:txBody>
                    <a:bodyPr/>
                    <a:lstStyle/>
                    <a:p>
                      <a:pPr algn="l" fontAlgn="b"/>
                      <a:r>
                        <a:rPr lang="es-EC" sz="1400" b="1" i="0" u="none" strike="noStrike">
                          <a:solidFill>
                            <a:srgbClr val="0070C0"/>
                          </a:solidFill>
                          <a:effectLst/>
                          <a:latin typeface="Times New Roman" panose="02020603050405020304" pitchFamily="18" charset="0"/>
                          <a:cs typeface="Times New Roman" panose="02020603050405020304" pitchFamily="18" charset="0"/>
                        </a:rPr>
                        <a:t>1) Depreciación</a:t>
                      </a:r>
                    </a:p>
                  </a:txBody>
                  <a:tcPr marL="0" marR="0" marT="0" marB="0" anchor="ctr">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pPr algn="l" fontAlgn="b"/>
                      <a:endParaRPr lang="es-EC" sz="1400" b="1" i="0" u="none" strike="noStrike">
                        <a:solidFill>
                          <a:srgbClr val="0070C0"/>
                        </a:solidFill>
                        <a:effectLst/>
                        <a:latin typeface="Times New Roman" panose="02020603050405020304" pitchFamily="18" charset="0"/>
                        <a:cs typeface="Times New Roman" panose="02020603050405020304" pitchFamily="18" charset="0"/>
                      </a:endParaRPr>
                    </a:p>
                  </a:txBody>
                  <a:tcPr marL="0" marR="0" marT="0" marB="0" anchor="ctr">
                    <a:lnL w="6350" cap="flat" cmpd="sng" algn="ctr">
                      <a:noFill/>
                      <a:prstDash val="solid"/>
                      <a:round/>
                      <a:headEnd type="none" w="med" len="med"/>
                      <a:tailEnd type="none" w="med" len="med"/>
                    </a:lnL>
                    <a:lnR>
                      <a:noFill/>
                    </a:lnR>
                    <a:lnT>
                      <a:noFill/>
                    </a:lnT>
                    <a:lnB>
                      <a:noFill/>
                    </a:lnB>
                    <a:noFill/>
                  </a:tcPr>
                </a:tc>
                <a:tc rowSpan="4">
                  <a:txBody>
                    <a:bodyPr/>
                    <a:lstStyle/>
                    <a:p>
                      <a:pPr algn="ctr" fontAlgn="ctr"/>
                      <a:r>
                        <a:rPr lang="es-EC" sz="1400" b="1" i="0" u="none" strike="noStrike">
                          <a:solidFill>
                            <a:srgbClr val="0070C0"/>
                          </a:solidFill>
                          <a:effectLst/>
                          <a:latin typeface="Times New Roman" panose="02020603050405020304" pitchFamily="18" charset="0"/>
                          <a:cs typeface="Times New Roman" panose="02020603050405020304" pitchFamily="18" charset="0"/>
                        </a:rPr>
                        <a:t>Deducible</a:t>
                      </a:r>
                    </a:p>
                  </a:txBody>
                  <a:tcPr marL="0" marR="0" marT="0"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331470514"/>
                  </a:ext>
                </a:extLst>
              </a:tr>
              <a:tr h="182880">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Intereses pagados a la banca</a:t>
                      </a:r>
                    </a:p>
                  </a:txBody>
                  <a:tcPr marL="0" marR="0" marT="0" marB="0" anchor="ctr">
                    <a:lnL>
                      <a:noFill/>
                    </a:lnL>
                    <a:lnR>
                      <a:noFill/>
                    </a:lnR>
                    <a:lnT>
                      <a:noFill/>
                    </a:lnT>
                    <a:lnB>
                      <a:noFill/>
                    </a:lnB>
                    <a:no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   </a:t>
                      </a:r>
                    </a:p>
                  </a:txBody>
                  <a:tcPr marL="0" marR="0" marT="0" marB="0" anchor="ctr">
                    <a:lnL>
                      <a:noFill/>
                    </a:lnL>
                    <a:lnR>
                      <a:noFill/>
                    </a:lnR>
                    <a:lnT>
                      <a:noFill/>
                    </a:lnT>
                    <a:lnB>
                      <a:noFill/>
                    </a:lnB>
                    <a:noFill/>
                  </a:tcPr>
                </a:tc>
                <a:tc>
                  <a:txBody>
                    <a:bodyPr/>
                    <a:lstStyle/>
                    <a:p>
                      <a:pPr algn="ctr"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l" fontAlgn="b"/>
                      <a:r>
                        <a:rPr lang="es-EC" sz="1400" b="1" i="0" u="none" strike="noStrike">
                          <a:solidFill>
                            <a:srgbClr val="0070C0"/>
                          </a:solidFill>
                          <a:effectLst/>
                          <a:latin typeface="Times New Roman" panose="02020603050405020304" pitchFamily="18" charset="0"/>
                          <a:cs typeface="Times New Roman" panose="02020603050405020304" pitchFamily="18" charset="0"/>
                        </a:rPr>
                        <a:t>2) Interes</a:t>
                      </a:r>
                    </a:p>
                  </a:txBody>
                  <a:tcPr marL="0" marR="0" marT="0" marB="0" anchor="ctr">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pPr algn="l" fontAlgn="b"/>
                      <a:endParaRPr lang="es-EC" sz="1400" b="1" i="0" u="none" strike="noStrike">
                        <a:solidFill>
                          <a:srgbClr val="0070C0"/>
                        </a:solidFill>
                        <a:effectLst/>
                        <a:latin typeface="Times New Roman" panose="02020603050405020304" pitchFamily="18" charset="0"/>
                        <a:cs typeface="Times New Roman" panose="02020603050405020304" pitchFamily="18" charset="0"/>
                      </a:endParaRPr>
                    </a:p>
                  </a:txBody>
                  <a:tcPr marL="0" marR="0" marT="0" marB="0" anchor="ctr">
                    <a:lnL w="6350" cap="flat" cmpd="sng" algn="ctr">
                      <a:noFill/>
                      <a:prstDash val="solid"/>
                      <a:round/>
                      <a:headEnd type="none" w="med" len="med"/>
                      <a:tailEnd type="none" w="med" len="med"/>
                    </a:lnL>
                    <a:lnR>
                      <a:noFill/>
                    </a:lnR>
                    <a:lnT>
                      <a:noFill/>
                    </a:lnT>
                    <a:lnB>
                      <a:noFill/>
                    </a:lnB>
                    <a:noFill/>
                  </a:tcPr>
                </a:tc>
                <a:tc vMerge="1">
                  <a:txBody>
                    <a:bodyPr/>
                    <a:lstStyle/>
                    <a:p>
                      <a:endParaRPr lang="es-EC"/>
                    </a:p>
                  </a:txBody>
                  <a:tcPr/>
                </a:tc>
                <a:extLst>
                  <a:ext uri="{0D108BD9-81ED-4DB2-BD59-A6C34878D82A}">
                    <a16:rowId xmlns:a16="http://schemas.microsoft.com/office/drawing/2014/main" val="3177971088"/>
                  </a:ext>
                </a:extLst>
              </a:tr>
              <a:tr h="190500">
                <a:tc>
                  <a:txBody>
                    <a:bodyPr/>
                    <a:lstStyle/>
                    <a:p>
                      <a:pPr algn="l"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Arrendamiento Mercantil</a:t>
                      </a:r>
                    </a:p>
                  </a:txBody>
                  <a:tcPr marL="0" marR="0" marT="0" marB="0" anchor="ctr">
                    <a:lnL>
                      <a:noFill/>
                    </a:lnL>
                    <a:lnR>
                      <a:noFill/>
                    </a:lnR>
                    <a:lnT>
                      <a:noFill/>
                    </a:lnT>
                    <a:lnB>
                      <a:noFill/>
                    </a:lnB>
                    <a:no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   </a:t>
                      </a:r>
                    </a:p>
                  </a:txBody>
                  <a:tcPr marL="0" marR="0" marT="0" marB="0" anchor="ctr">
                    <a:lnL>
                      <a:noFill/>
                    </a:lnL>
                    <a:lnR>
                      <a:noFill/>
                    </a:lnR>
                    <a:lnT>
                      <a:noFill/>
                    </a:lnT>
                    <a:lnB>
                      <a:noFill/>
                    </a:lnB>
                    <a:noFill/>
                  </a:tcPr>
                </a:tc>
                <a:tc>
                  <a:txBody>
                    <a:bodyPr/>
                    <a:lstStyle/>
                    <a:p>
                      <a:pPr algn="ctr"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l" fontAlgn="b"/>
                      <a:r>
                        <a:rPr lang="es-EC" sz="1400" b="1" i="0" u="none" strike="noStrike">
                          <a:solidFill>
                            <a:srgbClr val="0070C0"/>
                          </a:solidFill>
                          <a:effectLst/>
                          <a:latin typeface="Times New Roman" panose="02020603050405020304" pitchFamily="18" charset="0"/>
                          <a:cs typeface="Times New Roman" panose="02020603050405020304" pitchFamily="18" charset="0"/>
                        </a:rPr>
                        <a:t>3) Arrendamiento M</a:t>
                      </a:r>
                    </a:p>
                  </a:txBody>
                  <a:tcPr marL="0" marR="0" marT="0" marB="0" anchor="ctr">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pPr algn="l" fontAlgn="b"/>
                      <a:endParaRPr lang="es-EC" sz="1400" b="1" i="0" u="none" strike="noStrike">
                        <a:solidFill>
                          <a:srgbClr val="0070C0"/>
                        </a:solidFill>
                        <a:effectLst/>
                        <a:latin typeface="Times New Roman" panose="02020603050405020304" pitchFamily="18" charset="0"/>
                        <a:cs typeface="Times New Roman" panose="02020603050405020304" pitchFamily="18" charset="0"/>
                      </a:endParaRPr>
                    </a:p>
                  </a:txBody>
                  <a:tcPr marL="0" marR="0" marT="0" marB="0" anchor="ctr">
                    <a:lnL w="6350" cap="flat" cmpd="sng" algn="ctr">
                      <a:noFill/>
                      <a:prstDash val="solid"/>
                      <a:round/>
                      <a:headEnd type="none" w="med" len="med"/>
                      <a:tailEnd type="none" w="med" len="med"/>
                    </a:lnL>
                    <a:lnR>
                      <a:noFill/>
                    </a:lnR>
                    <a:lnT>
                      <a:noFill/>
                    </a:lnT>
                    <a:lnB>
                      <a:noFill/>
                    </a:lnB>
                    <a:noFill/>
                  </a:tcPr>
                </a:tc>
                <a:tc vMerge="1">
                  <a:txBody>
                    <a:bodyPr/>
                    <a:lstStyle/>
                    <a:p>
                      <a:endParaRPr lang="es-EC"/>
                    </a:p>
                  </a:txBody>
                  <a:tcPr/>
                </a:tc>
                <a:extLst>
                  <a:ext uri="{0D108BD9-81ED-4DB2-BD59-A6C34878D82A}">
                    <a16:rowId xmlns:a16="http://schemas.microsoft.com/office/drawing/2014/main" val="3094509674"/>
                  </a:ext>
                </a:extLst>
              </a:tr>
              <a:tr h="182880">
                <a:tc>
                  <a:txBody>
                    <a:bodyPr/>
                    <a:lstStyle/>
                    <a:p>
                      <a:pPr algn="l"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Impuestos de matrícula</a:t>
                      </a:r>
                    </a:p>
                  </a:txBody>
                  <a:tcPr marL="0" marR="0" marT="0" marB="0" anchor="ctr">
                    <a:lnL>
                      <a:noFill/>
                    </a:lnL>
                    <a:lnR>
                      <a:noFill/>
                    </a:lnR>
                    <a:lnT>
                      <a:noFill/>
                    </a:lnT>
                    <a:lnB>
                      <a:noFill/>
                    </a:lnB>
                    <a:no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2.900,00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Deducible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a:txBody>
                    <a:bodyPr/>
                    <a:lstStyle/>
                    <a:p>
                      <a:pPr algn="l" fontAlgn="b"/>
                      <a:r>
                        <a:rPr lang="es-EC" sz="1400" b="1" i="0" u="none" strike="noStrike">
                          <a:solidFill>
                            <a:srgbClr val="0070C0"/>
                          </a:solidFill>
                          <a:effectLst/>
                          <a:latin typeface="Times New Roman" panose="02020603050405020304" pitchFamily="18" charset="0"/>
                          <a:cs typeface="Times New Roman" panose="02020603050405020304" pitchFamily="18" charset="0"/>
                        </a:rPr>
                        <a:t>4) Impuestos</a:t>
                      </a:r>
                    </a:p>
                  </a:txBody>
                  <a:tcPr marL="0" marR="0" marT="0" marB="0" anchor="ctr">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pPr algn="l" fontAlgn="b"/>
                      <a:endParaRPr lang="es-EC" sz="1400" b="1" i="0" u="none" strike="noStrike">
                        <a:solidFill>
                          <a:srgbClr val="0070C0"/>
                        </a:solidFill>
                        <a:effectLst/>
                        <a:latin typeface="Times New Roman" panose="02020603050405020304" pitchFamily="18" charset="0"/>
                        <a:cs typeface="Times New Roman" panose="02020603050405020304" pitchFamily="18" charset="0"/>
                      </a:endParaRPr>
                    </a:p>
                  </a:txBody>
                  <a:tcPr marL="0" marR="0" marT="0" marB="0" anchor="ctr">
                    <a:lnL w="6350" cap="flat" cmpd="sng" algn="ctr">
                      <a:noFill/>
                      <a:prstDash val="solid"/>
                      <a:round/>
                      <a:headEnd type="none" w="med" len="med"/>
                      <a:tailEnd type="none" w="med" len="med"/>
                    </a:lnL>
                    <a:lnR>
                      <a:noFill/>
                    </a:lnR>
                    <a:lnT>
                      <a:noFill/>
                    </a:lnT>
                    <a:lnB>
                      <a:noFill/>
                    </a:lnB>
                    <a:noFill/>
                  </a:tcPr>
                </a:tc>
                <a:tc vMerge="1">
                  <a:txBody>
                    <a:bodyPr/>
                    <a:lstStyle/>
                    <a:p>
                      <a:endParaRPr lang="es-EC"/>
                    </a:p>
                  </a:txBody>
                  <a:tcPr/>
                </a:tc>
                <a:extLst>
                  <a:ext uri="{0D108BD9-81ED-4DB2-BD59-A6C34878D82A}">
                    <a16:rowId xmlns:a16="http://schemas.microsoft.com/office/drawing/2014/main" val="2128920675"/>
                  </a:ext>
                </a:extLst>
              </a:tr>
              <a:tr h="182880">
                <a:tc>
                  <a:txBody>
                    <a:bodyPr/>
                    <a:lstStyle/>
                    <a:p>
                      <a:pPr algn="l"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Gasolina</a:t>
                      </a:r>
                    </a:p>
                  </a:txBody>
                  <a:tcPr marL="0" marR="0" marT="0" marB="0" anchor="ctr">
                    <a:lnL>
                      <a:noFill/>
                    </a:lnL>
                    <a:lnR>
                      <a:noFill/>
                    </a:lnR>
                    <a:lnT>
                      <a:noFill/>
                    </a:lnT>
                    <a:lnB>
                      <a:noFill/>
                    </a:lnB>
                    <a:no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6.000,00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Deducible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D9D9"/>
                    </a:solidFill>
                  </a:tcPr>
                </a:tc>
                <a:tc>
                  <a:txBody>
                    <a:bodyPr/>
                    <a:lstStyle/>
                    <a:p>
                      <a:pPr algn="l"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a:txBody>
                    <a:bodyPr/>
                    <a:lstStyle/>
                    <a:p>
                      <a:pPr algn="l"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5) Gasolina</a:t>
                      </a:r>
                    </a:p>
                  </a:txBody>
                  <a:tcPr marL="0" marR="0" marT="0" marB="0" anchor="ctr">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6350" cap="flat" cmpd="sng" algn="ctr">
                      <a:noFill/>
                      <a:prstDash val="solid"/>
                      <a:round/>
                      <a:headEnd type="none" w="med" len="med"/>
                      <a:tailEnd type="none" w="med" len="med"/>
                    </a:lnL>
                    <a:lnR>
                      <a:noFill/>
                    </a:lnR>
                    <a:lnT>
                      <a:noFill/>
                    </a:lnT>
                    <a:lnB>
                      <a:noFill/>
                    </a:lnB>
                    <a:noFill/>
                  </a:tcPr>
                </a:tc>
                <a:tc>
                  <a:txBody>
                    <a:bodyPr/>
                    <a:lstStyle/>
                    <a:p>
                      <a:pPr algn="l"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Deducible</a:t>
                      </a:r>
                    </a:p>
                  </a:txBody>
                  <a:tcPr marL="0" marR="0" marT="0"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2704271"/>
                  </a:ext>
                </a:extLst>
              </a:tr>
              <a:tr h="190500">
                <a:tc>
                  <a:txBody>
                    <a:bodyPr/>
                    <a:lstStyle/>
                    <a:p>
                      <a:pPr algn="l"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Mantenimiento</a:t>
                      </a:r>
                    </a:p>
                  </a:txBody>
                  <a:tcPr marL="0" marR="0" marT="0" marB="0" anchor="ctr">
                    <a:lnL>
                      <a:noFill/>
                    </a:lnL>
                    <a:lnR>
                      <a:noFill/>
                    </a:lnR>
                    <a:lnT>
                      <a:noFill/>
                    </a:lnT>
                    <a:lnB>
                      <a:noFill/>
                    </a:lnB>
                    <a:no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 $                 6.000,00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Deducible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a:txBody>
                    <a:bodyPr/>
                    <a:lstStyle/>
                    <a:p>
                      <a:pPr algn="l"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6) Mantenimiento</a:t>
                      </a:r>
                    </a:p>
                  </a:txBody>
                  <a:tcPr marL="0" marR="0" marT="0" marB="0" anchor="ctr">
                    <a:lnL w="6350" cap="flat" cmpd="sng" algn="ctr">
                      <a:solidFill>
                        <a:srgbClr val="000000"/>
                      </a:solidFill>
                      <a:prstDash val="solid"/>
                      <a:round/>
                      <a:headEnd type="none" w="med" len="med"/>
                      <a:tailEnd type="none" w="med" len="med"/>
                    </a:lnL>
                    <a:lnR>
                      <a:noFill/>
                    </a:lnR>
                    <a:lnT>
                      <a:noFill/>
                    </a:lnT>
                    <a:lnB>
                      <a:noFill/>
                    </a:lnB>
                    <a:noFill/>
                  </a:tcPr>
                </a:tc>
                <a:tc hMerge="1">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6350" cap="flat" cmpd="sng" algn="ctr">
                      <a:noFill/>
                      <a:prstDash val="solid"/>
                      <a:round/>
                      <a:headEnd type="none" w="med" len="med"/>
                      <a:tailEnd type="none" w="med" len="med"/>
                    </a:lnL>
                    <a:lnR>
                      <a:noFill/>
                    </a:lnR>
                    <a:lnT>
                      <a:noFill/>
                    </a:lnT>
                    <a:lnB>
                      <a:noFill/>
                    </a:lnB>
                    <a:noFill/>
                  </a:tcPr>
                </a:tc>
                <a:tc>
                  <a:txBody>
                    <a:bodyPr/>
                    <a:lstStyle/>
                    <a:p>
                      <a:pPr algn="l" fontAlgn="b"/>
                      <a:r>
                        <a:rPr lang="es-EC" sz="1400" b="0" i="0" u="none" strike="noStrike">
                          <a:solidFill>
                            <a:srgbClr val="000000"/>
                          </a:solidFill>
                          <a:effectLst/>
                          <a:latin typeface="Times New Roman" panose="02020603050405020304" pitchFamily="18" charset="0"/>
                          <a:cs typeface="Times New Roman" panose="02020603050405020304" pitchFamily="18" charset="0"/>
                        </a:rPr>
                        <a:t>Deducible</a:t>
                      </a:r>
                    </a:p>
                  </a:txBody>
                  <a:tcPr marL="0" marR="0" marT="0" marB="0" anchor="ctr">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997204574"/>
                  </a:ext>
                </a:extLst>
              </a:tr>
              <a:tr h="182880">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a:noFill/>
                    </a:lnT>
                    <a:lnB>
                      <a:noFill/>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s-EC"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7) Reparación</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hMerge="1">
                  <a:txBody>
                    <a:bodyPr/>
                    <a:lstStyle/>
                    <a:p>
                      <a:pPr algn="l" fontAlgn="b"/>
                      <a:endParaRPr lang="es-EC"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lnL w="6350" cap="flat" cmpd="sng" algn="ctr">
                      <a:no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EC" sz="1400" b="0" i="0" u="none" strike="noStrike" dirty="0">
                          <a:solidFill>
                            <a:srgbClr val="000000"/>
                          </a:solidFill>
                          <a:effectLst/>
                          <a:latin typeface="Times New Roman" panose="02020603050405020304" pitchFamily="18" charset="0"/>
                          <a:cs typeface="Times New Roman" panose="02020603050405020304" pitchFamily="18" charset="0"/>
                        </a:rPr>
                        <a:t>Deducible</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63646633"/>
                  </a:ext>
                </a:extLst>
              </a:tr>
            </a:tbl>
          </a:graphicData>
        </a:graphic>
      </p:graphicFrame>
      <p:sp>
        <p:nvSpPr>
          <p:cNvPr id="5" name="Title 1">
            <a:extLst>
              <a:ext uri="{FF2B5EF4-FFF2-40B4-BE49-F238E27FC236}">
                <a16:creationId xmlns:a16="http://schemas.microsoft.com/office/drawing/2014/main" id="{BDBFD5BB-FC9D-049D-E4C9-413A5E8E7D40}"/>
              </a:ext>
            </a:extLst>
          </p:cNvPr>
          <p:cNvSpPr>
            <a:spLocks noGrp="1"/>
          </p:cNvSpPr>
          <p:nvPr>
            <p:ph type="title"/>
          </p:nvPr>
        </p:nvSpPr>
        <p:spPr>
          <a:xfrm>
            <a:off x="838200" y="365125"/>
            <a:ext cx="10515600" cy="1325563"/>
          </a:xfrm>
        </p:spPr>
        <p:txBody>
          <a:bodyPr/>
          <a:lstStyle/>
          <a:p>
            <a:r>
              <a:rPr lang="es-EC" b="1" dirty="0">
                <a:latin typeface="Times New Roman" panose="02020603050405020304" pitchFamily="18" charset="0"/>
                <a:cs typeface="Times New Roman" panose="02020603050405020304" pitchFamily="18" charset="0"/>
              </a:rPr>
              <a:t>Depreciación de Vehículos </a:t>
            </a:r>
          </a:p>
        </p:txBody>
      </p:sp>
      <p:sp>
        <p:nvSpPr>
          <p:cNvPr id="6" name="Conector recto 5">
            <a:extLst>
              <a:ext uri="{FF2B5EF4-FFF2-40B4-BE49-F238E27FC236}">
                <a16:creationId xmlns:a16="http://schemas.microsoft.com/office/drawing/2014/main" id="{8DACCFFE-16A7-0D6C-3F73-C17347D1E014}"/>
              </a:ext>
            </a:extLst>
          </p:cNvPr>
          <p:cNvSpPr/>
          <p:nvPr/>
        </p:nvSpPr>
        <p:spPr>
          <a:xfrm>
            <a:off x="838200" y="1353499"/>
            <a:ext cx="10515600" cy="0"/>
          </a:xfrm>
          <a:prstGeom prst="line">
            <a:avLst/>
          </a:prstGeom>
          <a:ln>
            <a:solidFill>
              <a:srgbClr val="7D252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C"/>
          </a:p>
        </p:txBody>
      </p:sp>
      <p:pic>
        <p:nvPicPr>
          <p:cNvPr id="2" name="Imagen 1" descr="Logotipo, nombre de la empresa&#10;&#10;Descripción generada automáticamente">
            <a:extLst>
              <a:ext uri="{FF2B5EF4-FFF2-40B4-BE49-F238E27FC236}">
                <a16:creationId xmlns:a16="http://schemas.microsoft.com/office/drawing/2014/main" id="{CE7B0F9F-F151-1C11-23EC-FB286B9843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3920" y="24239"/>
            <a:ext cx="1008365" cy="619760"/>
          </a:xfrm>
          <a:prstGeom prst="rect">
            <a:avLst/>
          </a:prstGeom>
        </p:spPr>
      </p:pic>
    </p:spTree>
    <p:extLst>
      <p:ext uri="{BB962C8B-B14F-4D97-AF65-F5344CB8AC3E}">
        <p14:creationId xmlns:p14="http://schemas.microsoft.com/office/powerpoint/2010/main" val="2630532541"/>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EA0CD-C024-219D-A7FF-5DA00D689E95}"/>
              </a:ext>
            </a:extLst>
          </p:cNvPr>
          <p:cNvSpPr>
            <a:spLocks noGrp="1"/>
          </p:cNvSpPr>
          <p:nvPr>
            <p:ph type="title"/>
          </p:nvPr>
        </p:nvSpPr>
        <p:spPr>
          <a:xfrm>
            <a:off x="838200" y="141922"/>
            <a:ext cx="10515600" cy="1325563"/>
          </a:xfrm>
        </p:spPr>
        <p:txBody>
          <a:bodyPr/>
          <a:lstStyle/>
          <a:p>
            <a:r>
              <a:rPr lang="es-EC" b="1" dirty="0">
                <a:latin typeface="Times New Roman" panose="02020603050405020304" pitchFamily="18" charset="0"/>
                <a:cs typeface="Times New Roman" panose="02020603050405020304" pitchFamily="18" charset="0"/>
              </a:rPr>
              <a:t>Componentes del Costo</a:t>
            </a:r>
          </a:p>
        </p:txBody>
      </p:sp>
      <p:grpSp>
        <p:nvGrpSpPr>
          <p:cNvPr id="6" name="Grupo 5">
            <a:extLst>
              <a:ext uri="{FF2B5EF4-FFF2-40B4-BE49-F238E27FC236}">
                <a16:creationId xmlns:a16="http://schemas.microsoft.com/office/drawing/2014/main" id="{D265F13F-E4A7-FE90-2019-C0DBA867065D}"/>
              </a:ext>
            </a:extLst>
          </p:cNvPr>
          <p:cNvGrpSpPr/>
          <p:nvPr/>
        </p:nvGrpSpPr>
        <p:grpSpPr>
          <a:xfrm>
            <a:off x="838200" y="1124902"/>
            <a:ext cx="10515600" cy="4351338"/>
            <a:chOff x="838200" y="1348105"/>
            <a:chExt cx="10515600" cy="4351338"/>
          </a:xfrm>
        </p:grpSpPr>
        <p:sp>
          <p:nvSpPr>
            <p:cNvPr id="7" name="Rectángulo 6">
              <a:extLst>
                <a:ext uri="{FF2B5EF4-FFF2-40B4-BE49-F238E27FC236}">
                  <a16:creationId xmlns:a16="http://schemas.microsoft.com/office/drawing/2014/main" id="{EFCCCEFC-382B-10C0-9503-70B34EFAE83E}"/>
                </a:ext>
              </a:extLst>
            </p:cNvPr>
            <p:cNvSpPr/>
            <p:nvPr/>
          </p:nvSpPr>
          <p:spPr>
            <a:xfrm>
              <a:off x="838200" y="1348105"/>
              <a:ext cx="10515600" cy="4351338"/>
            </a:xfrm>
            <a:prstGeom prst="rect">
              <a:avLst/>
            </a:prstGeom>
            <a:ln>
              <a:noFill/>
            </a:ln>
          </p:spPr>
          <p:txBody>
            <a:bodyPr/>
            <a:lstStyle/>
            <a:p>
              <a:endParaRPr lang="es-EC"/>
            </a:p>
          </p:txBody>
        </p:sp>
        <p:sp>
          <p:nvSpPr>
            <p:cNvPr id="8" name="Conector recto 7">
              <a:extLst>
                <a:ext uri="{FF2B5EF4-FFF2-40B4-BE49-F238E27FC236}">
                  <a16:creationId xmlns:a16="http://schemas.microsoft.com/office/drawing/2014/main" id="{AEE80486-65F6-F33F-3DB8-8E5596D3A3A0}"/>
                </a:ext>
              </a:extLst>
            </p:cNvPr>
            <p:cNvSpPr/>
            <p:nvPr/>
          </p:nvSpPr>
          <p:spPr>
            <a:xfrm>
              <a:off x="838200" y="1348105"/>
              <a:ext cx="10515600" cy="0"/>
            </a:xfrm>
            <a:prstGeom prst="line">
              <a:avLst/>
            </a:prstGeom>
            <a:ln>
              <a:solidFill>
                <a:srgbClr val="7D252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C"/>
            </a:p>
          </p:txBody>
        </p:sp>
        <p:sp>
          <p:nvSpPr>
            <p:cNvPr id="9" name="Forma libre: forma 8">
              <a:extLst>
                <a:ext uri="{FF2B5EF4-FFF2-40B4-BE49-F238E27FC236}">
                  <a16:creationId xmlns:a16="http://schemas.microsoft.com/office/drawing/2014/main" id="{3669A99E-7BE8-CE25-EE8A-154E7AEC4FB5}"/>
                </a:ext>
              </a:extLst>
            </p:cNvPr>
            <p:cNvSpPr/>
            <p:nvPr/>
          </p:nvSpPr>
          <p:spPr>
            <a:xfrm>
              <a:off x="838200" y="1348105"/>
              <a:ext cx="2103120" cy="4351338"/>
            </a:xfrm>
            <a:custGeom>
              <a:avLst/>
              <a:gdLst>
                <a:gd name="connsiteX0" fmla="*/ 0 w 2103120"/>
                <a:gd name="connsiteY0" fmla="*/ 0 h 4351338"/>
                <a:gd name="connsiteX1" fmla="*/ 2103120 w 2103120"/>
                <a:gd name="connsiteY1" fmla="*/ 0 h 4351338"/>
                <a:gd name="connsiteX2" fmla="*/ 2103120 w 2103120"/>
                <a:gd name="connsiteY2" fmla="*/ 4351338 h 4351338"/>
                <a:gd name="connsiteX3" fmla="*/ 0 w 2103120"/>
                <a:gd name="connsiteY3" fmla="*/ 4351338 h 4351338"/>
                <a:gd name="connsiteX4" fmla="*/ 0 w 2103120"/>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3120" h="4351338">
                  <a:moveTo>
                    <a:pt x="0" y="0"/>
                  </a:moveTo>
                  <a:lnTo>
                    <a:pt x="2103120" y="0"/>
                  </a:lnTo>
                  <a:lnTo>
                    <a:pt x="2103120" y="4351338"/>
                  </a:lnTo>
                  <a:lnTo>
                    <a:pt x="0" y="435133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s-EC" sz="2700" kern="1200" dirty="0">
                  <a:latin typeface="Times New Roman" panose="02020603050405020304" pitchFamily="18" charset="0"/>
                  <a:cs typeface="Times New Roman" panose="02020603050405020304" pitchFamily="18" charset="0"/>
                </a:rPr>
                <a:t>Comprende:</a:t>
              </a:r>
            </a:p>
          </p:txBody>
        </p:sp>
        <p:sp>
          <p:nvSpPr>
            <p:cNvPr id="10" name="Forma libre: forma 9">
              <a:extLst>
                <a:ext uri="{FF2B5EF4-FFF2-40B4-BE49-F238E27FC236}">
                  <a16:creationId xmlns:a16="http://schemas.microsoft.com/office/drawing/2014/main" id="{E4053339-D096-00A3-9530-69ECFC700187}"/>
                </a:ext>
              </a:extLst>
            </p:cNvPr>
            <p:cNvSpPr/>
            <p:nvPr/>
          </p:nvSpPr>
          <p:spPr>
            <a:xfrm>
              <a:off x="3099054" y="1416094"/>
              <a:ext cx="8254746" cy="1359793"/>
            </a:xfrm>
            <a:custGeom>
              <a:avLst/>
              <a:gdLst>
                <a:gd name="connsiteX0" fmla="*/ 0 w 8254746"/>
                <a:gd name="connsiteY0" fmla="*/ 0 h 1359793"/>
                <a:gd name="connsiteX1" fmla="*/ 8254746 w 8254746"/>
                <a:gd name="connsiteY1" fmla="*/ 0 h 1359793"/>
                <a:gd name="connsiteX2" fmla="*/ 8254746 w 8254746"/>
                <a:gd name="connsiteY2" fmla="*/ 1359793 h 1359793"/>
                <a:gd name="connsiteX3" fmla="*/ 0 w 8254746"/>
                <a:gd name="connsiteY3" fmla="*/ 1359793 h 1359793"/>
                <a:gd name="connsiteX4" fmla="*/ 0 w 8254746"/>
                <a:gd name="connsiteY4" fmla="*/ 0 h 13597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4746" h="1359793">
                  <a:moveTo>
                    <a:pt x="0" y="0"/>
                  </a:moveTo>
                  <a:lnTo>
                    <a:pt x="8254746" y="0"/>
                  </a:lnTo>
                  <a:lnTo>
                    <a:pt x="8254746" y="1359793"/>
                  </a:lnTo>
                  <a:lnTo>
                    <a:pt x="0" y="135979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ES" sz="2000" kern="1200" dirty="0">
                  <a:latin typeface="Times New Roman" panose="02020603050405020304" pitchFamily="18" charset="0"/>
                  <a:cs typeface="Times New Roman" panose="02020603050405020304" pitchFamily="18" charset="0"/>
                </a:rPr>
                <a:t>(a) Su precio de adquisición, incluidos los aranceles de importación y los </a:t>
              </a:r>
              <a:r>
                <a:rPr lang="es-ES" sz="2000" u="sng" kern="1200" dirty="0">
                  <a:latin typeface="Times New Roman" panose="02020603050405020304" pitchFamily="18" charset="0"/>
                  <a:cs typeface="Times New Roman" panose="02020603050405020304" pitchFamily="18" charset="0"/>
                </a:rPr>
                <a:t>impuestos indirectos no recuperables que recaigan sobre la adquisición</a:t>
              </a:r>
              <a:r>
                <a:rPr lang="es-ES" sz="2000" kern="1200" dirty="0">
                  <a:latin typeface="Times New Roman" panose="02020603050405020304" pitchFamily="18" charset="0"/>
                  <a:cs typeface="Times New Roman" panose="02020603050405020304" pitchFamily="18" charset="0"/>
                </a:rPr>
                <a:t>, después de deducir cualquier descuento o rebaja del precio.</a:t>
              </a:r>
            </a:p>
          </p:txBody>
        </p:sp>
        <p:sp>
          <p:nvSpPr>
            <p:cNvPr id="11" name="Conector recto 10">
              <a:extLst>
                <a:ext uri="{FF2B5EF4-FFF2-40B4-BE49-F238E27FC236}">
                  <a16:creationId xmlns:a16="http://schemas.microsoft.com/office/drawing/2014/main" id="{43CF6D9B-4512-C1AB-88F4-48DB9DD85746}"/>
                </a:ext>
              </a:extLst>
            </p:cNvPr>
            <p:cNvSpPr/>
            <p:nvPr/>
          </p:nvSpPr>
          <p:spPr>
            <a:xfrm>
              <a:off x="2941320" y="2547290"/>
              <a:ext cx="8412480" cy="0"/>
            </a:xfrm>
            <a:prstGeom prst="line">
              <a:avLst/>
            </a:prstGeom>
            <a:ln>
              <a:solidFill>
                <a:srgbClr val="7D2525"/>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es-EC"/>
            </a:p>
          </p:txBody>
        </p:sp>
        <p:sp>
          <p:nvSpPr>
            <p:cNvPr id="12" name="Forma libre: forma 11">
              <a:extLst>
                <a:ext uri="{FF2B5EF4-FFF2-40B4-BE49-F238E27FC236}">
                  <a16:creationId xmlns:a16="http://schemas.microsoft.com/office/drawing/2014/main" id="{12DA3DC4-9ECB-F786-F01D-0A27EE8F5FF5}"/>
                </a:ext>
              </a:extLst>
            </p:cNvPr>
            <p:cNvSpPr/>
            <p:nvPr/>
          </p:nvSpPr>
          <p:spPr>
            <a:xfrm>
              <a:off x="3099054" y="2664974"/>
              <a:ext cx="8254746" cy="1359793"/>
            </a:xfrm>
            <a:custGeom>
              <a:avLst/>
              <a:gdLst>
                <a:gd name="connsiteX0" fmla="*/ 0 w 8254746"/>
                <a:gd name="connsiteY0" fmla="*/ 0 h 1359793"/>
                <a:gd name="connsiteX1" fmla="*/ 8254746 w 8254746"/>
                <a:gd name="connsiteY1" fmla="*/ 0 h 1359793"/>
                <a:gd name="connsiteX2" fmla="*/ 8254746 w 8254746"/>
                <a:gd name="connsiteY2" fmla="*/ 1359793 h 1359793"/>
                <a:gd name="connsiteX3" fmla="*/ 0 w 8254746"/>
                <a:gd name="connsiteY3" fmla="*/ 1359793 h 1359793"/>
                <a:gd name="connsiteX4" fmla="*/ 0 w 8254746"/>
                <a:gd name="connsiteY4" fmla="*/ 0 h 13597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4746" h="1359793">
                  <a:moveTo>
                    <a:pt x="0" y="0"/>
                  </a:moveTo>
                  <a:lnTo>
                    <a:pt x="8254746" y="0"/>
                  </a:lnTo>
                  <a:lnTo>
                    <a:pt x="8254746" y="1359793"/>
                  </a:lnTo>
                  <a:lnTo>
                    <a:pt x="0" y="135979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ES" sz="2000" kern="1200" dirty="0">
                  <a:latin typeface="Times New Roman" panose="02020603050405020304" pitchFamily="18" charset="0"/>
                  <a:cs typeface="Times New Roman" panose="02020603050405020304" pitchFamily="18" charset="0"/>
                </a:rPr>
                <a:t>(b) Todos los costos directamente atribuibles a la ubicación del activo en el lugar y en las condiciones necesarias para que pueda operar de la forma prevista por la gerencia.</a:t>
              </a:r>
            </a:p>
          </p:txBody>
        </p:sp>
        <p:sp>
          <p:nvSpPr>
            <p:cNvPr id="13" name="Conector recto 12">
              <a:extLst>
                <a:ext uri="{FF2B5EF4-FFF2-40B4-BE49-F238E27FC236}">
                  <a16:creationId xmlns:a16="http://schemas.microsoft.com/office/drawing/2014/main" id="{94574F50-73A2-A1E8-AF6F-43BE86445658}"/>
                </a:ext>
              </a:extLst>
            </p:cNvPr>
            <p:cNvSpPr/>
            <p:nvPr/>
          </p:nvSpPr>
          <p:spPr>
            <a:xfrm>
              <a:off x="2941320" y="3769308"/>
              <a:ext cx="8412480" cy="0"/>
            </a:xfrm>
            <a:prstGeom prst="line">
              <a:avLst/>
            </a:prstGeom>
            <a:ln>
              <a:solidFill>
                <a:srgbClr val="7D2525"/>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es-EC"/>
            </a:p>
          </p:txBody>
        </p:sp>
        <p:sp>
          <p:nvSpPr>
            <p:cNvPr id="14" name="Forma libre: forma 13">
              <a:extLst>
                <a:ext uri="{FF2B5EF4-FFF2-40B4-BE49-F238E27FC236}">
                  <a16:creationId xmlns:a16="http://schemas.microsoft.com/office/drawing/2014/main" id="{6056625B-0F4D-71FE-7E10-F6799904A2F8}"/>
                </a:ext>
              </a:extLst>
            </p:cNvPr>
            <p:cNvSpPr/>
            <p:nvPr/>
          </p:nvSpPr>
          <p:spPr>
            <a:xfrm>
              <a:off x="3099054" y="3854218"/>
              <a:ext cx="8254746" cy="1359793"/>
            </a:xfrm>
            <a:custGeom>
              <a:avLst/>
              <a:gdLst>
                <a:gd name="connsiteX0" fmla="*/ 0 w 8254746"/>
                <a:gd name="connsiteY0" fmla="*/ 0 h 1359793"/>
                <a:gd name="connsiteX1" fmla="*/ 8254746 w 8254746"/>
                <a:gd name="connsiteY1" fmla="*/ 0 h 1359793"/>
                <a:gd name="connsiteX2" fmla="*/ 8254746 w 8254746"/>
                <a:gd name="connsiteY2" fmla="*/ 1359793 h 1359793"/>
                <a:gd name="connsiteX3" fmla="*/ 0 w 8254746"/>
                <a:gd name="connsiteY3" fmla="*/ 1359793 h 1359793"/>
                <a:gd name="connsiteX4" fmla="*/ 0 w 8254746"/>
                <a:gd name="connsiteY4" fmla="*/ 0 h 13597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4746" h="1359793">
                  <a:moveTo>
                    <a:pt x="0" y="0"/>
                  </a:moveTo>
                  <a:lnTo>
                    <a:pt x="8254746" y="0"/>
                  </a:lnTo>
                  <a:lnTo>
                    <a:pt x="8254746" y="1359793"/>
                  </a:lnTo>
                  <a:lnTo>
                    <a:pt x="0" y="135979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ES" sz="2000" kern="1200" dirty="0">
                  <a:latin typeface="Times New Roman" panose="02020603050405020304" pitchFamily="18" charset="0"/>
                  <a:cs typeface="Times New Roman" panose="02020603050405020304" pitchFamily="18" charset="0"/>
                </a:rPr>
                <a:t>(c) La estimación inicial de los costos de desmantelamiento y retiro del elemento, así como la rehabilitación del lugar sobre el que se asienta, la obligación en que incurre una entidad cuando adquiere el elemento o como consecuencia de haber utilizado dicho elemento durante un determinado período, con propósitos distintos al de producción de inventarios durante tal período.</a:t>
              </a:r>
              <a:endParaRPr lang="es-EC" sz="2000" kern="1200" dirty="0">
                <a:latin typeface="Times New Roman" panose="02020603050405020304" pitchFamily="18" charset="0"/>
                <a:cs typeface="Times New Roman" panose="02020603050405020304" pitchFamily="18" charset="0"/>
              </a:endParaRPr>
            </a:p>
          </p:txBody>
        </p:sp>
        <p:sp>
          <p:nvSpPr>
            <p:cNvPr id="15" name="Conector recto 14">
              <a:extLst>
                <a:ext uri="{FF2B5EF4-FFF2-40B4-BE49-F238E27FC236}">
                  <a16:creationId xmlns:a16="http://schemas.microsoft.com/office/drawing/2014/main" id="{C0F7FF3E-793A-F845-43DD-EC44DC7346A2}"/>
                </a:ext>
              </a:extLst>
            </p:cNvPr>
            <p:cNvSpPr/>
            <p:nvPr/>
          </p:nvSpPr>
          <p:spPr>
            <a:xfrm>
              <a:off x="2941320" y="5631453"/>
              <a:ext cx="8412480" cy="0"/>
            </a:xfrm>
            <a:prstGeom prst="line">
              <a:avLst/>
            </a:prstGeom>
            <a:ln>
              <a:solidFill>
                <a:srgbClr val="7D2525"/>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es-EC"/>
            </a:p>
          </p:txBody>
        </p:sp>
      </p:grpSp>
      <p:sp>
        <p:nvSpPr>
          <p:cNvPr id="5" name="TextBox 4">
            <a:extLst>
              <a:ext uri="{FF2B5EF4-FFF2-40B4-BE49-F238E27FC236}">
                <a16:creationId xmlns:a16="http://schemas.microsoft.com/office/drawing/2014/main" id="{01AB1900-2DEE-75AB-A83B-3C7BD769E1D4}"/>
              </a:ext>
            </a:extLst>
          </p:cNvPr>
          <p:cNvSpPr txBox="1"/>
          <p:nvPr/>
        </p:nvSpPr>
        <p:spPr>
          <a:xfrm>
            <a:off x="838200" y="5561650"/>
            <a:ext cx="10515600" cy="1123712"/>
          </a:xfrm>
          <a:prstGeom prst="roundRect">
            <a:avLst/>
          </a:prstGeom>
          <a:ln>
            <a:solidFill>
              <a:srgbClr val="7D2525"/>
            </a:solidFill>
          </a:ln>
        </p:spPr>
        <p:style>
          <a:lnRef idx="2">
            <a:schemeClr val="accent1"/>
          </a:lnRef>
          <a:fillRef idx="1">
            <a:schemeClr val="lt1"/>
          </a:fillRef>
          <a:effectRef idx="0">
            <a:schemeClr val="accent1"/>
          </a:effectRef>
          <a:fontRef idx="minor">
            <a:schemeClr val="dk1"/>
          </a:fontRef>
        </p:style>
        <p:txBody>
          <a:bodyPr wrap="square">
            <a:spAutoFit/>
          </a:bodyPr>
          <a:lstStyle/>
          <a:p>
            <a:r>
              <a:rPr lang="es-ES" sz="2000" dirty="0">
                <a:latin typeface="Times New Roman" panose="02020603050405020304" pitchFamily="18" charset="0"/>
                <a:cs typeface="Times New Roman" panose="02020603050405020304" pitchFamily="18" charset="0"/>
              </a:rPr>
              <a:t>La depreciación de un activo comenzará cuando esté disponible para su uso, esto es, cuando se encuentre en la ubicación y en las condiciones necesarias para operar de la forma prevista por la gerencia.</a:t>
            </a:r>
            <a:endParaRPr lang="es-EC" sz="2000" dirty="0">
              <a:latin typeface="Times New Roman" panose="02020603050405020304" pitchFamily="18" charset="0"/>
              <a:cs typeface="Times New Roman" panose="02020603050405020304" pitchFamily="18" charset="0"/>
            </a:endParaRPr>
          </a:p>
        </p:txBody>
      </p:sp>
      <p:pic>
        <p:nvPicPr>
          <p:cNvPr id="3" name="Imagen 2" descr="Logotipo, nombre de la empresa&#10;&#10;Descripción generada automáticamente">
            <a:extLst>
              <a:ext uri="{FF2B5EF4-FFF2-40B4-BE49-F238E27FC236}">
                <a16:creationId xmlns:a16="http://schemas.microsoft.com/office/drawing/2014/main" id="{2A3687B1-E31A-BECA-AAE4-9997A97685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3920" y="24239"/>
            <a:ext cx="1008365" cy="619760"/>
          </a:xfrm>
          <a:prstGeom prst="rect">
            <a:avLst/>
          </a:prstGeom>
        </p:spPr>
      </p:pic>
    </p:spTree>
    <p:extLst>
      <p:ext uri="{BB962C8B-B14F-4D97-AF65-F5344CB8AC3E}">
        <p14:creationId xmlns:p14="http://schemas.microsoft.com/office/powerpoint/2010/main" val="750725919"/>
      </p:ext>
    </p:extLst>
  </p:cSld>
  <p:clrMapOvr>
    <a:masterClrMapping/>
  </p:clrMapOvr>
  <p:transition spd="slow">
    <p:cov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EA9E5-4E1F-776D-AB71-B3CB70922D9A}"/>
              </a:ext>
            </a:extLst>
          </p:cNvPr>
          <p:cNvSpPr>
            <a:spLocks noGrp="1"/>
          </p:cNvSpPr>
          <p:nvPr>
            <p:ph type="title"/>
          </p:nvPr>
        </p:nvSpPr>
        <p:spPr/>
        <p:txBody>
          <a:bodyPr/>
          <a:lstStyle/>
          <a:p>
            <a:r>
              <a:rPr lang="es-EC" b="1" dirty="0">
                <a:latin typeface="Times New Roman" panose="02020603050405020304" pitchFamily="18" charset="0"/>
                <a:cs typeface="Times New Roman" panose="02020603050405020304" pitchFamily="18" charset="0"/>
              </a:rPr>
              <a:t>Método de Depreciación</a:t>
            </a:r>
          </a:p>
        </p:txBody>
      </p:sp>
      <p:grpSp>
        <p:nvGrpSpPr>
          <p:cNvPr id="12" name="Grupo 11">
            <a:extLst>
              <a:ext uri="{FF2B5EF4-FFF2-40B4-BE49-F238E27FC236}">
                <a16:creationId xmlns:a16="http://schemas.microsoft.com/office/drawing/2014/main" id="{F00ED33C-572F-3A76-D1B0-566773A5B8F8}"/>
              </a:ext>
            </a:extLst>
          </p:cNvPr>
          <p:cNvGrpSpPr/>
          <p:nvPr/>
        </p:nvGrpSpPr>
        <p:grpSpPr>
          <a:xfrm>
            <a:off x="838200" y="1690688"/>
            <a:ext cx="10868992" cy="4438569"/>
            <a:chOff x="838200" y="1188736"/>
            <a:chExt cx="10868992" cy="4438569"/>
          </a:xfrm>
        </p:grpSpPr>
        <p:sp>
          <p:nvSpPr>
            <p:cNvPr id="13" name="Rectángulo: esquinas diagonales redondeadas 12">
              <a:extLst>
                <a:ext uri="{FF2B5EF4-FFF2-40B4-BE49-F238E27FC236}">
                  <a16:creationId xmlns:a16="http://schemas.microsoft.com/office/drawing/2014/main" id="{69A7F068-8174-F70E-F5E1-DC8B516A4A4B}"/>
                </a:ext>
              </a:extLst>
            </p:cNvPr>
            <p:cNvSpPr/>
            <p:nvPr/>
          </p:nvSpPr>
          <p:spPr>
            <a:xfrm>
              <a:off x="838200" y="1188736"/>
              <a:ext cx="10868992" cy="1399320"/>
            </a:xfrm>
            <a:prstGeom prst="round2DiagRect">
              <a:avLst/>
            </a:prstGeom>
            <a:noFill/>
            <a:ln>
              <a:solidFill>
                <a:srgbClr val="7D252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7369" tIns="167369" rIns="167369" bIns="167369" numCol="1" spcCol="1270" anchor="ctr" anchorCtr="0">
              <a:noAutofit/>
            </a:bodyPr>
            <a:lstStyle/>
            <a:p>
              <a:pPr marL="0" lvl="0" indent="0" algn="just" defTabSz="1155700">
                <a:lnSpc>
                  <a:spcPct val="90000"/>
                </a:lnSpc>
                <a:spcBef>
                  <a:spcPct val="0"/>
                </a:spcBef>
                <a:spcAft>
                  <a:spcPct val="35000"/>
                </a:spcAft>
                <a:buNone/>
              </a:pPr>
              <a:r>
                <a:rPr lang="es-ES" sz="2600" kern="1200" dirty="0">
                  <a:solidFill>
                    <a:schemeClr val="tx1"/>
                  </a:solidFill>
                  <a:latin typeface="Times New Roman" panose="02020603050405020304" pitchFamily="18" charset="0"/>
                  <a:cs typeface="Times New Roman" panose="02020603050405020304" pitchFamily="18" charset="0"/>
                </a:rPr>
                <a:t>El método de depreciación utilizado reflejará el patrón con arreglo al cual se espera que sean consumidos, por parte de la entidad, los beneficios económicos futuros del activo.</a:t>
              </a:r>
              <a:endParaRPr lang="es-EC" sz="2600" kern="1200" dirty="0">
                <a:solidFill>
                  <a:schemeClr val="tx1"/>
                </a:solidFill>
              </a:endParaRPr>
            </a:p>
          </p:txBody>
        </p:sp>
        <p:sp>
          <p:nvSpPr>
            <p:cNvPr id="14" name="Rectángulo: esquinas diagonales redondeadas 13">
              <a:extLst>
                <a:ext uri="{FF2B5EF4-FFF2-40B4-BE49-F238E27FC236}">
                  <a16:creationId xmlns:a16="http://schemas.microsoft.com/office/drawing/2014/main" id="{9314061C-D766-9807-2873-8AA91619F6EE}"/>
                </a:ext>
              </a:extLst>
            </p:cNvPr>
            <p:cNvSpPr/>
            <p:nvPr/>
          </p:nvSpPr>
          <p:spPr>
            <a:xfrm>
              <a:off x="838200" y="2662936"/>
              <a:ext cx="10868992" cy="1399320"/>
            </a:xfrm>
            <a:prstGeom prst="round2Diag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7369" tIns="167369" rIns="167369" bIns="167369" numCol="1" spcCol="1270" anchor="ctr" anchorCtr="0">
              <a:noAutofit/>
            </a:bodyPr>
            <a:lstStyle/>
            <a:p>
              <a:pPr marL="0" lvl="0" indent="0" algn="just" defTabSz="1155700">
                <a:lnSpc>
                  <a:spcPct val="90000"/>
                </a:lnSpc>
                <a:spcBef>
                  <a:spcPct val="0"/>
                </a:spcBef>
                <a:spcAft>
                  <a:spcPct val="35000"/>
                </a:spcAft>
                <a:buNone/>
              </a:pPr>
              <a:r>
                <a:rPr lang="es-ES" sz="2600" kern="1200" dirty="0">
                  <a:solidFill>
                    <a:schemeClr val="tx1"/>
                  </a:solidFill>
                  <a:latin typeface="Times New Roman" panose="02020603050405020304" pitchFamily="18" charset="0"/>
                  <a:cs typeface="Times New Roman" panose="02020603050405020304" pitchFamily="18" charset="0"/>
                </a:rPr>
                <a:t>Pueden utilizarse diversos métodos de depreciación para distribuir el importe depreciable de un activo de forma sistemática a lo largo de su vida útil. </a:t>
              </a:r>
              <a:endParaRPr lang="es-EC" sz="2600" kern="1200" dirty="0">
                <a:solidFill>
                  <a:schemeClr val="tx1"/>
                </a:solidFill>
                <a:latin typeface="Times New Roman" panose="02020603050405020304" pitchFamily="18" charset="0"/>
                <a:cs typeface="Times New Roman" panose="02020603050405020304" pitchFamily="18" charset="0"/>
              </a:endParaRPr>
            </a:p>
          </p:txBody>
        </p:sp>
        <p:sp>
          <p:nvSpPr>
            <p:cNvPr id="15" name="Rectángulo 14">
              <a:extLst>
                <a:ext uri="{FF2B5EF4-FFF2-40B4-BE49-F238E27FC236}">
                  <a16:creationId xmlns:a16="http://schemas.microsoft.com/office/drawing/2014/main" id="{C3F1CE7A-3507-0486-5640-0848147066BD}"/>
                </a:ext>
              </a:extLst>
            </p:cNvPr>
            <p:cNvSpPr/>
            <p:nvPr/>
          </p:nvSpPr>
          <p:spPr>
            <a:xfrm>
              <a:off x="838200" y="4137136"/>
              <a:ext cx="4346542" cy="494499"/>
            </a:xfrm>
            <a:prstGeom prst="rect">
              <a:avLst/>
            </a:prstGeom>
            <a:noFill/>
            <a:ln>
              <a:solidFill>
                <a:srgbClr val="7D252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7369" tIns="167369" rIns="167369" bIns="167369" numCol="1" spcCol="1270" anchor="ctr" anchorCtr="0">
              <a:noAutofit/>
            </a:bodyPr>
            <a:lstStyle/>
            <a:p>
              <a:pPr marL="0" lvl="0" indent="0" algn="l" defTabSz="1155700">
                <a:lnSpc>
                  <a:spcPct val="90000"/>
                </a:lnSpc>
                <a:spcBef>
                  <a:spcPct val="0"/>
                </a:spcBef>
                <a:spcAft>
                  <a:spcPct val="35000"/>
                </a:spcAft>
                <a:buNone/>
              </a:pPr>
              <a:r>
                <a:rPr lang="es-ES" sz="2600" kern="1200" dirty="0">
                  <a:solidFill>
                    <a:schemeClr val="tx1"/>
                  </a:solidFill>
                  <a:latin typeface="Times New Roman" panose="02020603050405020304" pitchFamily="18" charset="0"/>
                  <a:cs typeface="Times New Roman" panose="02020603050405020304" pitchFamily="18" charset="0"/>
                </a:rPr>
                <a:t>Entre los mismos se incluyen:</a:t>
              </a:r>
              <a:endParaRPr lang="es-EC" sz="2600" kern="1200" dirty="0">
                <a:solidFill>
                  <a:schemeClr val="tx1"/>
                </a:solidFill>
                <a:latin typeface="Times New Roman" panose="02020603050405020304" pitchFamily="18" charset="0"/>
                <a:cs typeface="Times New Roman" panose="02020603050405020304" pitchFamily="18" charset="0"/>
              </a:endParaRPr>
            </a:p>
          </p:txBody>
        </p:sp>
        <p:sp>
          <p:nvSpPr>
            <p:cNvPr id="16" name="Forma libre: forma 15">
              <a:extLst>
                <a:ext uri="{FF2B5EF4-FFF2-40B4-BE49-F238E27FC236}">
                  <a16:creationId xmlns:a16="http://schemas.microsoft.com/office/drawing/2014/main" id="{B62F3328-1B23-B597-A3E8-3D07312A6B57}"/>
                </a:ext>
              </a:extLst>
            </p:cNvPr>
            <p:cNvSpPr/>
            <p:nvPr/>
          </p:nvSpPr>
          <p:spPr>
            <a:xfrm>
              <a:off x="838200" y="4631635"/>
              <a:ext cx="10868992" cy="995670"/>
            </a:xfrm>
            <a:custGeom>
              <a:avLst/>
              <a:gdLst>
                <a:gd name="connsiteX0" fmla="*/ 0 w 10868992"/>
                <a:gd name="connsiteY0" fmla="*/ 0 h 995670"/>
                <a:gd name="connsiteX1" fmla="*/ 10868992 w 10868992"/>
                <a:gd name="connsiteY1" fmla="*/ 0 h 995670"/>
                <a:gd name="connsiteX2" fmla="*/ 10868992 w 10868992"/>
                <a:gd name="connsiteY2" fmla="*/ 995670 h 995670"/>
                <a:gd name="connsiteX3" fmla="*/ 0 w 10868992"/>
                <a:gd name="connsiteY3" fmla="*/ 995670 h 995670"/>
                <a:gd name="connsiteX4" fmla="*/ 0 w 10868992"/>
                <a:gd name="connsiteY4" fmla="*/ 0 h 995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68992" h="995670">
                  <a:moveTo>
                    <a:pt x="0" y="0"/>
                  </a:moveTo>
                  <a:lnTo>
                    <a:pt x="10868992" y="0"/>
                  </a:lnTo>
                  <a:lnTo>
                    <a:pt x="10868992" y="995670"/>
                  </a:lnTo>
                  <a:lnTo>
                    <a:pt x="0" y="9956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45090" tIns="33020" rIns="184912" bIns="33020" numCol="1" spcCol="1270" anchor="t" anchorCtr="0">
              <a:noAutofit/>
            </a:bodyPr>
            <a:lstStyle/>
            <a:p>
              <a:pPr marL="0" lvl="1" algn="l" defTabSz="889000">
                <a:lnSpc>
                  <a:spcPct val="90000"/>
                </a:lnSpc>
                <a:spcBef>
                  <a:spcPct val="0"/>
                </a:spcBef>
                <a:spcAft>
                  <a:spcPct val="20000"/>
                </a:spcAft>
              </a:pPr>
              <a:r>
                <a:rPr lang="es-ES" sz="2000" kern="1200" dirty="0">
                  <a:latin typeface="Times New Roman" panose="02020603050405020304" pitchFamily="18" charset="0"/>
                  <a:cs typeface="Times New Roman" panose="02020603050405020304" pitchFamily="18" charset="0"/>
                </a:rPr>
                <a:t>Método lineal</a:t>
              </a:r>
              <a:endParaRPr lang="es-EC" sz="2000" kern="1200" dirty="0">
                <a:latin typeface="Times New Roman" panose="02020603050405020304" pitchFamily="18" charset="0"/>
                <a:cs typeface="Times New Roman" panose="02020603050405020304" pitchFamily="18" charset="0"/>
              </a:endParaRPr>
            </a:p>
            <a:p>
              <a:pPr marL="0" lvl="1" algn="l" defTabSz="889000">
                <a:lnSpc>
                  <a:spcPct val="90000"/>
                </a:lnSpc>
                <a:spcBef>
                  <a:spcPct val="0"/>
                </a:spcBef>
                <a:spcAft>
                  <a:spcPct val="20000"/>
                </a:spcAft>
              </a:pPr>
              <a:r>
                <a:rPr lang="es-ES" sz="2000" kern="1200" dirty="0">
                  <a:latin typeface="Times New Roman" panose="02020603050405020304" pitchFamily="18" charset="0"/>
                  <a:cs typeface="Times New Roman" panose="02020603050405020304" pitchFamily="18" charset="0"/>
                </a:rPr>
                <a:t>Método de depreciación decreciente</a:t>
              </a:r>
              <a:endParaRPr lang="es-EC" sz="2000" kern="1200" dirty="0">
                <a:latin typeface="Times New Roman" panose="02020603050405020304" pitchFamily="18" charset="0"/>
                <a:cs typeface="Times New Roman" panose="02020603050405020304" pitchFamily="18" charset="0"/>
              </a:endParaRPr>
            </a:p>
            <a:p>
              <a:pPr marL="0" lvl="1" algn="l" defTabSz="889000">
                <a:lnSpc>
                  <a:spcPct val="90000"/>
                </a:lnSpc>
                <a:spcBef>
                  <a:spcPct val="0"/>
                </a:spcBef>
                <a:spcAft>
                  <a:spcPct val="20000"/>
                </a:spcAft>
              </a:pPr>
              <a:r>
                <a:rPr lang="es-ES" sz="2000" kern="1200" dirty="0">
                  <a:latin typeface="Times New Roman" panose="02020603050405020304" pitchFamily="18" charset="0"/>
                  <a:cs typeface="Times New Roman" panose="02020603050405020304" pitchFamily="18" charset="0"/>
                </a:rPr>
                <a:t>Método de las unidades de producción</a:t>
              </a:r>
              <a:endParaRPr lang="es-EC" sz="2000" kern="1200" dirty="0">
                <a:latin typeface="Times New Roman" panose="02020603050405020304" pitchFamily="18" charset="0"/>
                <a:cs typeface="Times New Roman" panose="02020603050405020304" pitchFamily="18" charset="0"/>
              </a:endParaRPr>
            </a:p>
          </p:txBody>
        </p:sp>
      </p:grpSp>
      <p:sp>
        <p:nvSpPr>
          <p:cNvPr id="17" name="Conector recto 16">
            <a:extLst>
              <a:ext uri="{FF2B5EF4-FFF2-40B4-BE49-F238E27FC236}">
                <a16:creationId xmlns:a16="http://schemas.microsoft.com/office/drawing/2014/main" id="{83FF8C0B-BB1E-7B19-5099-BAC938446E5D}"/>
              </a:ext>
            </a:extLst>
          </p:cNvPr>
          <p:cNvSpPr/>
          <p:nvPr/>
        </p:nvSpPr>
        <p:spPr>
          <a:xfrm>
            <a:off x="838200" y="1353499"/>
            <a:ext cx="10515600" cy="0"/>
          </a:xfrm>
          <a:prstGeom prst="line">
            <a:avLst/>
          </a:prstGeom>
          <a:ln>
            <a:solidFill>
              <a:srgbClr val="7D252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C"/>
          </a:p>
        </p:txBody>
      </p:sp>
      <p:cxnSp>
        <p:nvCxnSpPr>
          <p:cNvPr id="19" name="Conector: angular 18">
            <a:extLst>
              <a:ext uri="{FF2B5EF4-FFF2-40B4-BE49-F238E27FC236}">
                <a16:creationId xmlns:a16="http://schemas.microsoft.com/office/drawing/2014/main" id="{41FED414-8E38-355D-F453-6D8CC7BB83D8}"/>
              </a:ext>
            </a:extLst>
          </p:cNvPr>
          <p:cNvCxnSpPr>
            <a:cxnSpLocks/>
          </p:cNvCxnSpPr>
          <p:nvPr/>
        </p:nvCxnSpPr>
        <p:spPr>
          <a:xfrm rot="10800000" flipH="1" flipV="1">
            <a:off x="838199" y="4886338"/>
            <a:ext cx="274163" cy="430380"/>
          </a:xfrm>
          <a:prstGeom prst="bentConnector4">
            <a:avLst>
              <a:gd name="adj1" fmla="val -859"/>
              <a:gd name="adj2" fmla="val 100628"/>
            </a:avLst>
          </a:prstGeom>
          <a:ln w="12700">
            <a:solidFill>
              <a:srgbClr val="7D2525"/>
            </a:solidFill>
            <a:tailEnd type="triangle"/>
          </a:ln>
        </p:spPr>
        <p:style>
          <a:lnRef idx="2">
            <a:schemeClr val="accent1"/>
          </a:lnRef>
          <a:fillRef idx="0">
            <a:schemeClr val="accent1"/>
          </a:fillRef>
          <a:effectRef idx="1">
            <a:schemeClr val="accent1"/>
          </a:effectRef>
          <a:fontRef idx="minor">
            <a:schemeClr val="tx1"/>
          </a:fontRef>
        </p:style>
      </p:cxnSp>
      <p:cxnSp>
        <p:nvCxnSpPr>
          <p:cNvPr id="37" name="Conector: angular 36">
            <a:extLst>
              <a:ext uri="{FF2B5EF4-FFF2-40B4-BE49-F238E27FC236}">
                <a16:creationId xmlns:a16="http://schemas.microsoft.com/office/drawing/2014/main" id="{5885638F-B138-FD17-925F-5DE7CC20120F}"/>
              </a:ext>
            </a:extLst>
          </p:cNvPr>
          <p:cNvCxnSpPr>
            <a:cxnSpLocks/>
          </p:cNvCxnSpPr>
          <p:nvPr/>
        </p:nvCxnSpPr>
        <p:spPr>
          <a:xfrm rot="16200000" flipH="1">
            <a:off x="818929" y="5326560"/>
            <a:ext cx="312703" cy="274164"/>
          </a:xfrm>
          <a:prstGeom prst="bentConnector3">
            <a:avLst>
              <a:gd name="adj1" fmla="val 98234"/>
            </a:avLst>
          </a:prstGeom>
          <a:ln w="12700">
            <a:solidFill>
              <a:srgbClr val="7D2525"/>
            </a:solidFill>
            <a:tailEnd type="triangle"/>
          </a:ln>
        </p:spPr>
        <p:style>
          <a:lnRef idx="2">
            <a:schemeClr val="accent1"/>
          </a:lnRef>
          <a:fillRef idx="0">
            <a:schemeClr val="accent1"/>
          </a:fillRef>
          <a:effectRef idx="1">
            <a:schemeClr val="accent1"/>
          </a:effectRef>
          <a:fontRef idx="minor">
            <a:schemeClr val="tx1"/>
          </a:fontRef>
        </p:style>
      </p:cxnSp>
      <p:cxnSp>
        <p:nvCxnSpPr>
          <p:cNvPr id="40" name="Conector: angular 39">
            <a:extLst>
              <a:ext uri="{FF2B5EF4-FFF2-40B4-BE49-F238E27FC236}">
                <a16:creationId xmlns:a16="http://schemas.microsoft.com/office/drawing/2014/main" id="{7D977423-87D1-FDDD-804C-B425A2EEFC35}"/>
              </a:ext>
            </a:extLst>
          </p:cNvPr>
          <p:cNvCxnSpPr>
            <a:cxnSpLocks/>
          </p:cNvCxnSpPr>
          <p:nvPr/>
        </p:nvCxnSpPr>
        <p:spPr>
          <a:xfrm rot="16200000" flipH="1">
            <a:off x="648782" y="5512456"/>
            <a:ext cx="652996" cy="274164"/>
          </a:xfrm>
          <a:prstGeom prst="bentConnector3">
            <a:avLst>
              <a:gd name="adj1" fmla="val 99083"/>
            </a:avLst>
          </a:prstGeom>
          <a:ln w="12700">
            <a:solidFill>
              <a:srgbClr val="7D2525"/>
            </a:solidFill>
            <a:tailEnd type="triangle"/>
          </a:ln>
        </p:spPr>
        <p:style>
          <a:lnRef idx="2">
            <a:schemeClr val="accent1"/>
          </a:lnRef>
          <a:fillRef idx="0">
            <a:schemeClr val="accent1"/>
          </a:fillRef>
          <a:effectRef idx="1">
            <a:schemeClr val="accent1"/>
          </a:effectRef>
          <a:fontRef idx="minor">
            <a:schemeClr val="tx1"/>
          </a:fontRef>
        </p:style>
      </p:cxnSp>
      <p:pic>
        <p:nvPicPr>
          <p:cNvPr id="3" name="Imagen 2" descr="Logotipo, nombre de la empresa&#10;&#10;Descripción generada automáticamente">
            <a:extLst>
              <a:ext uri="{FF2B5EF4-FFF2-40B4-BE49-F238E27FC236}">
                <a16:creationId xmlns:a16="http://schemas.microsoft.com/office/drawing/2014/main" id="{CA03C3F2-0170-9BA2-A681-9620FA1133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3920" y="24239"/>
            <a:ext cx="1008365" cy="619760"/>
          </a:xfrm>
          <a:prstGeom prst="rect">
            <a:avLst/>
          </a:prstGeom>
        </p:spPr>
      </p:pic>
    </p:spTree>
    <p:extLst>
      <p:ext uri="{BB962C8B-B14F-4D97-AF65-F5344CB8AC3E}">
        <p14:creationId xmlns:p14="http://schemas.microsoft.com/office/powerpoint/2010/main" val="1134486454"/>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320D2AEB-5121-7B24-5B62-D381BDE9B3EF}"/>
              </a:ext>
            </a:extLst>
          </p:cNvPr>
          <p:cNvGraphicFramePr>
            <a:graphicFrameLocks noGrp="1"/>
          </p:cNvGraphicFramePr>
          <p:nvPr>
            <p:extLst>
              <p:ext uri="{D42A27DB-BD31-4B8C-83A1-F6EECF244321}">
                <p14:modId xmlns:p14="http://schemas.microsoft.com/office/powerpoint/2010/main" val="695181783"/>
              </p:ext>
            </p:extLst>
          </p:nvPr>
        </p:nvGraphicFramePr>
        <p:xfrm>
          <a:off x="218409" y="1555066"/>
          <a:ext cx="11755181" cy="2796501"/>
        </p:xfrm>
        <a:graphic>
          <a:graphicData uri="http://schemas.openxmlformats.org/drawingml/2006/table">
            <a:tbl>
              <a:tblPr/>
              <a:tblGrid>
                <a:gridCol w="1062299">
                  <a:extLst>
                    <a:ext uri="{9D8B030D-6E8A-4147-A177-3AD203B41FA5}">
                      <a16:colId xmlns:a16="http://schemas.microsoft.com/office/drawing/2014/main" val="142327330"/>
                    </a:ext>
                  </a:extLst>
                </a:gridCol>
                <a:gridCol w="968295">
                  <a:extLst>
                    <a:ext uri="{9D8B030D-6E8A-4147-A177-3AD203B41FA5}">
                      <a16:colId xmlns:a16="http://schemas.microsoft.com/office/drawing/2014/main" val="786412630"/>
                    </a:ext>
                  </a:extLst>
                </a:gridCol>
                <a:gridCol w="874331">
                  <a:extLst>
                    <a:ext uri="{9D8B030D-6E8A-4147-A177-3AD203B41FA5}">
                      <a16:colId xmlns:a16="http://schemas.microsoft.com/office/drawing/2014/main" val="1711754160"/>
                    </a:ext>
                  </a:extLst>
                </a:gridCol>
                <a:gridCol w="919235">
                  <a:extLst>
                    <a:ext uri="{9D8B030D-6E8A-4147-A177-3AD203B41FA5}">
                      <a16:colId xmlns:a16="http://schemas.microsoft.com/office/drawing/2014/main" val="1344254350"/>
                    </a:ext>
                  </a:extLst>
                </a:gridCol>
                <a:gridCol w="620789">
                  <a:extLst>
                    <a:ext uri="{9D8B030D-6E8A-4147-A177-3AD203B41FA5}">
                      <a16:colId xmlns:a16="http://schemas.microsoft.com/office/drawing/2014/main" val="1836854876"/>
                    </a:ext>
                  </a:extLst>
                </a:gridCol>
                <a:gridCol w="743408">
                  <a:extLst>
                    <a:ext uri="{9D8B030D-6E8A-4147-A177-3AD203B41FA5}">
                      <a16:colId xmlns:a16="http://schemas.microsoft.com/office/drawing/2014/main" val="2827403492"/>
                    </a:ext>
                  </a:extLst>
                </a:gridCol>
                <a:gridCol w="1031667">
                  <a:extLst>
                    <a:ext uri="{9D8B030D-6E8A-4147-A177-3AD203B41FA5}">
                      <a16:colId xmlns:a16="http://schemas.microsoft.com/office/drawing/2014/main" val="724656398"/>
                    </a:ext>
                  </a:extLst>
                </a:gridCol>
                <a:gridCol w="1069597">
                  <a:extLst>
                    <a:ext uri="{9D8B030D-6E8A-4147-A177-3AD203B41FA5}">
                      <a16:colId xmlns:a16="http://schemas.microsoft.com/office/drawing/2014/main" val="1574622981"/>
                    </a:ext>
                  </a:extLst>
                </a:gridCol>
                <a:gridCol w="1024082">
                  <a:extLst>
                    <a:ext uri="{9D8B030D-6E8A-4147-A177-3AD203B41FA5}">
                      <a16:colId xmlns:a16="http://schemas.microsoft.com/office/drawing/2014/main" val="481605488"/>
                    </a:ext>
                  </a:extLst>
                </a:gridCol>
                <a:gridCol w="917881">
                  <a:extLst>
                    <a:ext uri="{9D8B030D-6E8A-4147-A177-3AD203B41FA5}">
                      <a16:colId xmlns:a16="http://schemas.microsoft.com/office/drawing/2014/main" val="2963981416"/>
                    </a:ext>
                  </a:extLst>
                </a:gridCol>
                <a:gridCol w="1076874">
                  <a:extLst>
                    <a:ext uri="{9D8B030D-6E8A-4147-A177-3AD203B41FA5}">
                      <a16:colId xmlns:a16="http://schemas.microsoft.com/office/drawing/2014/main" val="232262639"/>
                    </a:ext>
                  </a:extLst>
                </a:gridCol>
                <a:gridCol w="1446723">
                  <a:extLst>
                    <a:ext uri="{9D8B030D-6E8A-4147-A177-3AD203B41FA5}">
                      <a16:colId xmlns:a16="http://schemas.microsoft.com/office/drawing/2014/main" val="3562170464"/>
                    </a:ext>
                  </a:extLst>
                </a:gridCol>
              </a:tblGrid>
              <a:tr h="677296">
                <a:tc rowSpan="2">
                  <a:txBody>
                    <a:bodyPr/>
                    <a:lstStyle/>
                    <a:p>
                      <a:pPr algn="ctr" fontAlgn="ctr"/>
                      <a:r>
                        <a:rPr lang="es-EC" sz="1100" b="1" i="0" u="none" strike="noStrike" dirty="0">
                          <a:solidFill>
                            <a:srgbClr val="000000"/>
                          </a:solidFill>
                          <a:effectLst/>
                          <a:latin typeface="Times New Roman" panose="02020603050405020304" pitchFamily="18" charset="0"/>
                          <a:cs typeface="Times New Roman" panose="02020603050405020304" pitchFamily="18" charset="0"/>
                        </a:rPr>
                        <a:t>Activo</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2">
                  <a:txBody>
                    <a:bodyPr/>
                    <a:lstStyle/>
                    <a:p>
                      <a:pPr algn="ctr" fontAlgn="ctr"/>
                      <a:r>
                        <a:rPr lang="es-EC" sz="1100" b="1" i="0" u="none" strike="noStrike" dirty="0">
                          <a:solidFill>
                            <a:srgbClr val="000000"/>
                          </a:solidFill>
                          <a:effectLst/>
                          <a:latin typeface="Times New Roman" panose="02020603050405020304" pitchFamily="18" charset="0"/>
                          <a:cs typeface="Times New Roman" panose="02020603050405020304" pitchFamily="18" charset="0"/>
                        </a:rPr>
                        <a:t>Costo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2">
                  <a:txBody>
                    <a:bodyPr/>
                    <a:lstStyle/>
                    <a:p>
                      <a:pPr algn="ctr" fontAlgn="ctr"/>
                      <a:r>
                        <a:rPr lang="es-EC" sz="1100" b="1" i="0" u="none" strike="noStrike" dirty="0">
                          <a:solidFill>
                            <a:srgbClr val="000000"/>
                          </a:solidFill>
                          <a:effectLst/>
                          <a:latin typeface="Times New Roman" panose="02020603050405020304" pitchFamily="18" charset="0"/>
                          <a:cs typeface="Times New Roman" panose="02020603050405020304" pitchFamily="18" charset="0"/>
                        </a:rPr>
                        <a:t>Valor </a:t>
                      </a:r>
                      <a:br>
                        <a:rPr lang="es-EC" sz="1100" b="1" i="0" u="none" strike="noStrike" dirty="0">
                          <a:solidFill>
                            <a:srgbClr val="000000"/>
                          </a:solidFill>
                          <a:effectLst/>
                          <a:latin typeface="Times New Roman" panose="02020603050405020304" pitchFamily="18" charset="0"/>
                          <a:cs typeface="Times New Roman" panose="02020603050405020304" pitchFamily="18" charset="0"/>
                        </a:rPr>
                      </a:br>
                      <a:r>
                        <a:rPr lang="es-EC" sz="1100" b="1" i="0" u="none" strike="noStrike" dirty="0">
                          <a:solidFill>
                            <a:srgbClr val="000000"/>
                          </a:solidFill>
                          <a:effectLst/>
                          <a:latin typeface="Times New Roman" panose="02020603050405020304" pitchFamily="18" charset="0"/>
                          <a:cs typeface="Times New Roman" panose="02020603050405020304" pitchFamily="18" charset="0"/>
                        </a:rPr>
                        <a:t>Residual</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2">
                  <a:txBody>
                    <a:bodyPr/>
                    <a:lstStyle/>
                    <a:p>
                      <a:pPr algn="ctr" fontAlgn="ctr"/>
                      <a:r>
                        <a:rPr lang="es-EC" sz="1100" b="1" i="0" u="none" strike="noStrike" dirty="0">
                          <a:solidFill>
                            <a:srgbClr val="000000"/>
                          </a:solidFill>
                          <a:effectLst/>
                          <a:latin typeface="Times New Roman" panose="02020603050405020304" pitchFamily="18" charset="0"/>
                          <a:cs typeface="Times New Roman" panose="02020603050405020304" pitchFamily="18" charset="0"/>
                        </a:rPr>
                        <a:t>Depreciable</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gridSpan="2">
                  <a:txBody>
                    <a:bodyPr/>
                    <a:lstStyle/>
                    <a:p>
                      <a:pPr algn="ctr" fontAlgn="ctr"/>
                      <a:r>
                        <a:rPr lang="es-EC" sz="1100" b="1" i="0" u="none" strike="noStrike">
                          <a:solidFill>
                            <a:srgbClr val="000000"/>
                          </a:solidFill>
                          <a:effectLst/>
                          <a:latin typeface="Times New Roman" panose="02020603050405020304" pitchFamily="18" charset="0"/>
                          <a:cs typeface="Times New Roman" panose="02020603050405020304" pitchFamily="18" charset="0"/>
                        </a:rPr>
                        <a:t>Según Vida Útil</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hMerge="1">
                  <a:txBody>
                    <a:bodyPr/>
                    <a:lstStyle/>
                    <a:p>
                      <a:endParaRPr lang="es-EC"/>
                    </a:p>
                  </a:txBody>
                  <a:tcPr/>
                </a:tc>
                <a:tc rowSpan="2">
                  <a:txBody>
                    <a:bodyPr/>
                    <a:lstStyle/>
                    <a:p>
                      <a:pPr algn="ctr" fontAlgn="ctr"/>
                      <a:r>
                        <a:rPr lang="es-EC" sz="1100" b="1" i="0" u="none" strike="noStrike" dirty="0">
                          <a:solidFill>
                            <a:srgbClr val="000000"/>
                          </a:solidFill>
                          <a:effectLst/>
                          <a:latin typeface="Times New Roman" panose="02020603050405020304" pitchFamily="18" charset="0"/>
                          <a:cs typeface="Times New Roman" panose="02020603050405020304" pitchFamily="18" charset="0"/>
                        </a:rPr>
                        <a:t>Tope máximo tributario según normativa</a:t>
                      </a:r>
                      <a:br>
                        <a:rPr lang="es-EC" sz="1100" b="1" i="0" u="none" strike="noStrike" dirty="0">
                          <a:solidFill>
                            <a:srgbClr val="000000"/>
                          </a:solidFill>
                          <a:effectLst/>
                          <a:latin typeface="Times New Roman" panose="02020603050405020304" pitchFamily="18" charset="0"/>
                          <a:cs typeface="Times New Roman" panose="02020603050405020304" pitchFamily="18" charset="0"/>
                        </a:rPr>
                      </a:br>
                      <a:r>
                        <a:rPr lang="es-EC" sz="1100" b="1" i="0" u="none" strike="noStrike" dirty="0">
                          <a:solidFill>
                            <a:srgbClr val="993300"/>
                          </a:solidFill>
                          <a:effectLst/>
                          <a:latin typeface="Times New Roman" panose="02020603050405020304" pitchFamily="18" charset="0"/>
                          <a:cs typeface="Times New Roman" panose="02020603050405020304" pitchFamily="18" charset="0"/>
                        </a:rPr>
                        <a:t>(B)</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2">
                  <a:txBody>
                    <a:bodyPr/>
                    <a:lstStyle/>
                    <a:p>
                      <a:pPr algn="ctr" fontAlgn="ctr"/>
                      <a:r>
                        <a:rPr lang="es-EC" sz="1100" b="1" i="0" u="none" strike="noStrike" dirty="0">
                          <a:solidFill>
                            <a:srgbClr val="000000"/>
                          </a:solidFill>
                          <a:effectLst/>
                          <a:latin typeface="Times New Roman" panose="02020603050405020304" pitchFamily="18" charset="0"/>
                          <a:cs typeface="Times New Roman" panose="02020603050405020304" pitchFamily="18" charset="0"/>
                        </a:rPr>
                        <a:t>Tope máximo tributario definitivo</a:t>
                      </a:r>
                    </a:p>
                    <a:p>
                      <a:pPr algn="ctr" fontAlgn="ctr"/>
                      <a:r>
                        <a:rPr lang="es-EC" sz="1100" b="1" i="0" u="none" strike="noStrike" dirty="0">
                          <a:solidFill>
                            <a:srgbClr val="993300"/>
                          </a:solidFill>
                          <a:effectLst/>
                          <a:latin typeface="Times New Roman" panose="02020603050405020304" pitchFamily="18" charset="0"/>
                          <a:cs typeface="Times New Roman" panose="02020603050405020304" pitchFamily="18" charset="0"/>
                        </a:rPr>
                        <a:t>Min(A;B)</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2">
                  <a:txBody>
                    <a:bodyPr/>
                    <a:lstStyle/>
                    <a:p>
                      <a:pPr algn="ctr" fontAlgn="ctr"/>
                      <a:r>
                        <a:rPr lang="es-EC" sz="1100" b="1" i="0" u="none" strike="noStrike" dirty="0">
                          <a:solidFill>
                            <a:srgbClr val="000000"/>
                          </a:solidFill>
                          <a:effectLst/>
                          <a:latin typeface="Times New Roman" panose="02020603050405020304" pitchFamily="18" charset="0"/>
                          <a:cs typeface="Times New Roman" panose="02020603050405020304" pitchFamily="18" charset="0"/>
                        </a:rPr>
                        <a:t>Porcentaje que aplica la empresa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2">
                  <a:txBody>
                    <a:bodyPr/>
                    <a:lstStyle/>
                    <a:p>
                      <a:pPr algn="ctr" fontAlgn="ctr"/>
                      <a:r>
                        <a:rPr lang="es-EC" sz="1100" b="1" i="0" u="none" strike="noStrike" dirty="0">
                          <a:solidFill>
                            <a:srgbClr val="000000"/>
                          </a:solidFill>
                          <a:effectLst/>
                          <a:latin typeface="Times New Roman" panose="02020603050405020304" pitchFamily="18" charset="0"/>
                          <a:cs typeface="Times New Roman" panose="02020603050405020304" pitchFamily="18" charset="0"/>
                        </a:rPr>
                        <a:t>Exceso</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2">
                  <a:txBody>
                    <a:bodyPr/>
                    <a:lstStyle/>
                    <a:p>
                      <a:pPr algn="ctr" fontAlgn="ctr"/>
                      <a:r>
                        <a:rPr lang="es-EC" sz="1100" b="1" i="0" u="none" strike="noStrike" dirty="0">
                          <a:solidFill>
                            <a:srgbClr val="000000"/>
                          </a:solidFill>
                          <a:effectLst/>
                          <a:latin typeface="Times New Roman" panose="02020603050405020304" pitchFamily="18" charset="0"/>
                          <a:cs typeface="Times New Roman" panose="02020603050405020304" pitchFamily="18" charset="0"/>
                        </a:rPr>
                        <a:t>Resultado</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2">
                  <a:txBody>
                    <a:bodyPr/>
                    <a:lstStyle/>
                    <a:p>
                      <a:pPr algn="ctr" fontAlgn="ctr"/>
                      <a:r>
                        <a:rPr lang="es-EC" sz="1100" b="1" i="0" u="none" strike="noStrike" dirty="0">
                          <a:solidFill>
                            <a:srgbClr val="000000"/>
                          </a:solidFill>
                          <a:effectLst/>
                          <a:latin typeface="Times New Roman" panose="02020603050405020304" pitchFamily="18" charset="0"/>
                          <a:cs typeface="Times New Roman" panose="02020603050405020304" pitchFamily="18" charset="0"/>
                        </a:rPr>
                        <a:t>Aplica NIC 12</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3794530166"/>
                  </a:ext>
                </a:extLst>
              </a:tr>
              <a:tr h="222673">
                <a:tc vMerge="1">
                  <a:txBody>
                    <a:bodyPr/>
                    <a:lstStyle/>
                    <a:p>
                      <a:endParaRPr lang="es-EC"/>
                    </a:p>
                  </a:txBody>
                  <a:tcPr/>
                </a:tc>
                <a:tc vMerge="1">
                  <a:txBody>
                    <a:bodyPr/>
                    <a:lstStyle/>
                    <a:p>
                      <a:endParaRPr lang="es-EC"/>
                    </a:p>
                  </a:txBody>
                  <a:tcPr/>
                </a:tc>
                <a:tc vMerge="1">
                  <a:txBody>
                    <a:bodyPr/>
                    <a:lstStyle/>
                    <a:p>
                      <a:endParaRPr lang="es-EC"/>
                    </a:p>
                  </a:txBody>
                  <a:tcPr/>
                </a:tc>
                <a:tc vMerge="1">
                  <a:txBody>
                    <a:bodyPr/>
                    <a:lstStyle/>
                    <a:p>
                      <a:endParaRPr lang="es-EC"/>
                    </a:p>
                  </a:txBody>
                  <a:tcPr/>
                </a:tc>
                <a:tc>
                  <a:txBody>
                    <a:bodyPr/>
                    <a:lstStyle/>
                    <a:p>
                      <a:pPr algn="ctr" fontAlgn="b"/>
                      <a:r>
                        <a:rPr lang="es-EC" sz="1100" b="1" i="0" u="none" strike="noStrike" dirty="0">
                          <a:solidFill>
                            <a:srgbClr val="000000"/>
                          </a:solidFill>
                          <a:effectLst/>
                          <a:latin typeface="Times New Roman" panose="02020603050405020304" pitchFamily="18" charset="0"/>
                          <a:cs typeface="Times New Roman" panose="02020603050405020304" pitchFamily="18" charset="0"/>
                        </a:rPr>
                        <a:t>Años</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a:txBody>
                    <a:bodyPr/>
                    <a:lstStyle/>
                    <a:p>
                      <a:pPr algn="ctr" fontAlgn="b"/>
                      <a:r>
                        <a:rPr lang="es-EC" sz="1100" b="1" i="0" u="none" strike="noStrike" dirty="0">
                          <a:solidFill>
                            <a:srgbClr val="000000"/>
                          </a:solidFill>
                          <a:effectLst/>
                          <a:latin typeface="Times New Roman" panose="02020603050405020304" pitchFamily="18" charset="0"/>
                          <a:cs typeface="Times New Roman" panose="02020603050405020304" pitchFamily="18" charset="0"/>
                        </a:rPr>
                        <a:t>Porcentaje</a:t>
                      </a:r>
                      <a:br>
                        <a:rPr lang="es-EC" sz="1100" b="1" i="0" u="none" strike="noStrike" dirty="0">
                          <a:solidFill>
                            <a:srgbClr val="000000"/>
                          </a:solidFill>
                          <a:effectLst/>
                          <a:latin typeface="Times New Roman" panose="02020603050405020304" pitchFamily="18" charset="0"/>
                          <a:cs typeface="Times New Roman" panose="02020603050405020304" pitchFamily="18" charset="0"/>
                        </a:rPr>
                      </a:br>
                      <a:r>
                        <a:rPr lang="es-EC" sz="1100" b="1" i="0" u="none" strike="noStrike" dirty="0">
                          <a:solidFill>
                            <a:srgbClr val="993300"/>
                          </a:solidFill>
                          <a:effectLst/>
                          <a:latin typeface="Times New Roman" panose="02020603050405020304" pitchFamily="18" charset="0"/>
                          <a:cs typeface="Times New Roman" panose="02020603050405020304" pitchFamily="18" charset="0"/>
                        </a:rPr>
                        <a:t>(A)</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vMerge="1">
                  <a:txBody>
                    <a:bodyPr/>
                    <a:lstStyle/>
                    <a:p>
                      <a:endParaRPr lang="es-EC"/>
                    </a:p>
                  </a:txBody>
                  <a:tcPr/>
                </a:tc>
                <a:tc vMerge="1">
                  <a:txBody>
                    <a:bodyPr/>
                    <a:lstStyle/>
                    <a:p>
                      <a:endParaRPr lang="es-EC"/>
                    </a:p>
                  </a:txBody>
                  <a:tcPr/>
                </a:tc>
                <a:tc vMerge="1">
                  <a:txBody>
                    <a:bodyPr/>
                    <a:lstStyle/>
                    <a:p>
                      <a:endParaRPr lang="es-EC"/>
                    </a:p>
                  </a:txBody>
                  <a:tcPr/>
                </a:tc>
                <a:tc vMerge="1">
                  <a:txBody>
                    <a:bodyPr/>
                    <a:lstStyle/>
                    <a:p>
                      <a:endParaRPr lang="es-EC"/>
                    </a:p>
                  </a:txBody>
                  <a:tcPr/>
                </a:tc>
                <a:tc vMerge="1">
                  <a:txBody>
                    <a:bodyPr/>
                    <a:lstStyle/>
                    <a:p>
                      <a:endParaRPr lang="es-EC"/>
                    </a:p>
                  </a:txBody>
                  <a:tcPr/>
                </a:tc>
                <a:tc vMerge="1">
                  <a:txBody>
                    <a:bodyPr/>
                    <a:lstStyle/>
                    <a:p>
                      <a:endParaRPr lang="es-EC"/>
                    </a:p>
                  </a:txBody>
                  <a:tcPr/>
                </a:tc>
                <a:extLst>
                  <a:ext uri="{0D108BD9-81ED-4DB2-BD59-A6C34878D82A}">
                    <a16:rowId xmlns:a16="http://schemas.microsoft.com/office/drawing/2014/main" val="873988491"/>
                  </a:ext>
                </a:extLst>
              </a:tr>
              <a:tr h="222673">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Maquinaria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100.000,00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5.000,00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95.000,00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12 años</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8,33%</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10%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8,33%</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8,33%</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0,00%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Gasto Deducible</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N/A</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279479049"/>
                  </a:ext>
                </a:extLst>
              </a:tr>
              <a:tr h="222673">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Vehículo</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85.000,00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4.250,00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80.750,00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7 años</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14,29%</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20%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14,29%</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14,29%</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0,00%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Gasto Deducible</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N/A</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102622828"/>
                  </a:ext>
                </a:extLst>
              </a:tr>
              <a:tr h="222673">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Maquinaria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125.000,00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6.250,00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 $    118.750,00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10 años</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10,00%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10%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10,00%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10,00%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0,00%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Gasto Deducible</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N/A</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3842942131"/>
                  </a:ext>
                </a:extLst>
              </a:tr>
              <a:tr h="222673">
                <a:tc>
                  <a:txBody>
                    <a:bodyPr/>
                    <a:lstStyle/>
                    <a:p>
                      <a:pPr algn="l"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Vehículo Usado </a:t>
                      </a:r>
                      <a:br>
                        <a:rPr lang="es-EC" sz="1100" b="0" i="0" u="none" strike="noStrike" dirty="0">
                          <a:solidFill>
                            <a:srgbClr val="000000"/>
                          </a:solidFill>
                          <a:effectLst/>
                          <a:latin typeface="Times New Roman" panose="02020603050405020304" pitchFamily="18" charset="0"/>
                          <a:cs typeface="Times New Roman" panose="02020603050405020304" pitchFamily="18" charset="0"/>
                        </a:rPr>
                      </a:br>
                      <a:r>
                        <a:rPr lang="es-EC" sz="1100" b="0" i="0" u="none" strike="noStrike" dirty="0">
                          <a:solidFill>
                            <a:srgbClr val="000000"/>
                          </a:solidFill>
                          <a:effectLst/>
                          <a:latin typeface="Times New Roman" panose="02020603050405020304" pitchFamily="18" charset="0"/>
                          <a:cs typeface="Times New Roman" panose="02020603050405020304" pitchFamily="18" charset="0"/>
                        </a:rPr>
                        <a:t>(2 años)</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55.000,00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2.750,00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52.250,00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7 años</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14,29%</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20%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14,29%</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14,29%</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0,00%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Gasto Deducible</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N/A</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1201283721"/>
                  </a:ext>
                </a:extLst>
              </a:tr>
              <a:tr h="222673">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Muebles</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40.000,00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2.000,00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38.000,00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10 años</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10,00%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10%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10,00%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10,00%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0,00%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Gasto Deducible</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N/A</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3182133586"/>
                  </a:ext>
                </a:extLst>
              </a:tr>
              <a:tr h="222673">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Vehículo</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85.000,00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4.250,00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80.750,00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7 años</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14,29%</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20%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14,29%</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20,00%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5,71%</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GND EXCESO</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Diferencia Permanente</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573519823"/>
                  </a:ext>
                </a:extLst>
              </a:tr>
              <a:tr h="222673">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Maquinaria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210.526,32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 $    10.526,32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l"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 $    200.000,00 </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8 años</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12,50%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8E8E8"/>
                    </a:solid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10%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a:solidFill>
                            <a:srgbClr val="000000"/>
                          </a:solidFill>
                          <a:effectLst/>
                          <a:latin typeface="Times New Roman" panose="02020603050405020304" pitchFamily="18" charset="0"/>
                          <a:cs typeface="Times New Roman" panose="02020603050405020304" pitchFamily="18" charset="0"/>
                        </a:rPr>
                        <a:t>10,00%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12,50%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2,50%</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GND EXCESO</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fontAlgn="b"/>
                      <a:r>
                        <a:rPr lang="es-EC" sz="1100" b="0" i="0" u="none" strike="noStrike" dirty="0">
                          <a:solidFill>
                            <a:srgbClr val="000000"/>
                          </a:solidFill>
                          <a:effectLst/>
                          <a:latin typeface="Times New Roman" panose="02020603050405020304" pitchFamily="18" charset="0"/>
                          <a:cs typeface="Times New Roman" panose="02020603050405020304" pitchFamily="18" charset="0"/>
                        </a:rPr>
                        <a:t>Aplica Impuestos Diferidos</a:t>
                      </a: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1601653007"/>
                  </a:ext>
                </a:extLst>
              </a:tr>
            </a:tbl>
          </a:graphicData>
        </a:graphic>
      </p:graphicFrame>
      <p:sp>
        <p:nvSpPr>
          <p:cNvPr id="2" name="Title 1">
            <a:extLst>
              <a:ext uri="{FF2B5EF4-FFF2-40B4-BE49-F238E27FC236}">
                <a16:creationId xmlns:a16="http://schemas.microsoft.com/office/drawing/2014/main" id="{1158F4DC-647C-727B-6BED-AE9DAC855292}"/>
              </a:ext>
            </a:extLst>
          </p:cNvPr>
          <p:cNvSpPr>
            <a:spLocks noGrp="1"/>
          </p:cNvSpPr>
          <p:nvPr>
            <p:ph type="title"/>
          </p:nvPr>
        </p:nvSpPr>
        <p:spPr>
          <a:xfrm>
            <a:off x="360680" y="365125"/>
            <a:ext cx="10515600" cy="1325563"/>
          </a:xfrm>
        </p:spPr>
        <p:txBody>
          <a:bodyPr/>
          <a:lstStyle/>
          <a:p>
            <a:r>
              <a:rPr lang="es-EC" b="1" dirty="0">
                <a:latin typeface="Times New Roman" panose="02020603050405020304" pitchFamily="18" charset="0"/>
                <a:cs typeface="Times New Roman" panose="02020603050405020304" pitchFamily="18" charset="0"/>
              </a:rPr>
              <a:t>Determinación de la Deducibilidad</a:t>
            </a:r>
          </a:p>
        </p:txBody>
      </p:sp>
      <p:sp>
        <p:nvSpPr>
          <p:cNvPr id="4" name="Conector recto 3">
            <a:extLst>
              <a:ext uri="{FF2B5EF4-FFF2-40B4-BE49-F238E27FC236}">
                <a16:creationId xmlns:a16="http://schemas.microsoft.com/office/drawing/2014/main" id="{16271708-B05F-959F-C287-02275C7FC18F}"/>
              </a:ext>
            </a:extLst>
          </p:cNvPr>
          <p:cNvSpPr/>
          <p:nvPr/>
        </p:nvSpPr>
        <p:spPr>
          <a:xfrm>
            <a:off x="360680" y="1353499"/>
            <a:ext cx="10515600" cy="0"/>
          </a:xfrm>
          <a:prstGeom prst="line">
            <a:avLst/>
          </a:prstGeom>
          <a:ln>
            <a:solidFill>
              <a:srgbClr val="7D252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C"/>
          </a:p>
        </p:txBody>
      </p:sp>
      <p:sp>
        <p:nvSpPr>
          <p:cNvPr id="9" name="CuadroTexto 8">
            <a:extLst>
              <a:ext uri="{FF2B5EF4-FFF2-40B4-BE49-F238E27FC236}">
                <a16:creationId xmlns:a16="http://schemas.microsoft.com/office/drawing/2014/main" id="{A68D1280-F489-BD3D-7C8F-98EC3D9D06F5}"/>
              </a:ext>
            </a:extLst>
          </p:cNvPr>
          <p:cNvSpPr txBox="1"/>
          <p:nvPr/>
        </p:nvSpPr>
        <p:spPr>
          <a:xfrm>
            <a:off x="218409" y="4644573"/>
            <a:ext cx="7391431" cy="369332"/>
          </a:xfrm>
          <a:prstGeom prst="rect">
            <a:avLst/>
          </a:prstGeom>
          <a:noFill/>
        </p:spPr>
        <p:txBody>
          <a:bodyPr wrap="square">
            <a:spAutoFit/>
          </a:bodyPr>
          <a:lstStyle/>
          <a:p>
            <a:pPr algn="l"/>
            <a:r>
              <a:rPr lang="es-EC" sz="1800" b="0" i="0" u="none" strike="noStrike" baseline="0" dirty="0">
                <a:latin typeface="Times New Roman" panose="02020603050405020304" pitchFamily="18" charset="0"/>
                <a:cs typeface="Times New Roman" panose="02020603050405020304" pitchFamily="18" charset="0"/>
              </a:rPr>
              <a:t>Art. 28 numeral 6 RLRTI – Límites de deducción:</a:t>
            </a:r>
          </a:p>
        </p:txBody>
      </p:sp>
      <p:graphicFrame>
        <p:nvGraphicFramePr>
          <p:cNvPr id="6" name="Tabla 5">
            <a:extLst>
              <a:ext uri="{FF2B5EF4-FFF2-40B4-BE49-F238E27FC236}">
                <a16:creationId xmlns:a16="http://schemas.microsoft.com/office/drawing/2014/main" id="{D166CDF0-36C5-ACA9-E7F6-689960CCC491}"/>
              </a:ext>
            </a:extLst>
          </p:cNvPr>
          <p:cNvGraphicFramePr>
            <a:graphicFrameLocks noGrp="1"/>
          </p:cNvGraphicFramePr>
          <p:nvPr>
            <p:extLst>
              <p:ext uri="{D42A27DB-BD31-4B8C-83A1-F6EECF244321}">
                <p14:modId xmlns:p14="http://schemas.microsoft.com/office/powerpoint/2010/main" val="1109189853"/>
              </p:ext>
            </p:extLst>
          </p:nvPr>
        </p:nvGraphicFramePr>
        <p:xfrm>
          <a:off x="218409" y="5124031"/>
          <a:ext cx="6995191" cy="1483360"/>
        </p:xfrm>
        <a:graphic>
          <a:graphicData uri="http://schemas.openxmlformats.org/drawingml/2006/table">
            <a:tbl>
              <a:tblPr firstRow="1" bandRow="1">
                <a:tableStyleId>{5C22544A-7EE6-4342-B048-85BDC9FD1C3A}</a:tableStyleId>
              </a:tblPr>
              <a:tblGrid>
                <a:gridCol w="5796311">
                  <a:extLst>
                    <a:ext uri="{9D8B030D-6E8A-4147-A177-3AD203B41FA5}">
                      <a16:colId xmlns:a16="http://schemas.microsoft.com/office/drawing/2014/main" val="2442214563"/>
                    </a:ext>
                  </a:extLst>
                </a:gridCol>
                <a:gridCol w="1198880">
                  <a:extLst>
                    <a:ext uri="{9D8B030D-6E8A-4147-A177-3AD203B41FA5}">
                      <a16:colId xmlns:a16="http://schemas.microsoft.com/office/drawing/2014/main" val="2562391777"/>
                    </a:ext>
                  </a:extLst>
                </a:gridCol>
              </a:tblGrid>
              <a:tr h="370840">
                <a:tc>
                  <a:txBody>
                    <a:bodyPr/>
                    <a:lstStyle/>
                    <a:p>
                      <a:pPr marL="0" indent="0" algn="l">
                        <a:buFont typeface="Arial" panose="020B0604020202020204" pitchFamily="34" charset="0"/>
                        <a:buNone/>
                      </a:pPr>
                      <a:r>
                        <a:rPr lang="es-EC" sz="1600" b="0" i="0" u="none" strike="noStrike" baseline="0" dirty="0">
                          <a:solidFill>
                            <a:schemeClr val="tx1"/>
                          </a:solidFill>
                          <a:latin typeface="Times New Roman" panose="02020603050405020304" pitchFamily="18" charset="0"/>
                          <a:cs typeface="Times New Roman" panose="02020603050405020304" pitchFamily="18" charset="0"/>
                        </a:rPr>
                        <a:t>Inmuebles (excepto terrenos), naves, aeronaves, barcazas y similares</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r>
                        <a:rPr lang="es-EC" sz="1600" b="0" i="0" u="none" strike="noStrike" baseline="0" dirty="0">
                          <a:solidFill>
                            <a:schemeClr val="tx1"/>
                          </a:solidFill>
                          <a:latin typeface="Times New Roman" panose="02020603050405020304" pitchFamily="18" charset="0"/>
                          <a:cs typeface="Times New Roman" panose="02020603050405020304" pitchFamily="18" charset="0"/>
                        </a:rPr>
                        <a:t>5% anual</a:t>
                      </a:r>
                      <a:endParaRPr lang="es-EC" sz="1600" dirty="0">
                        <a:solidFill>
                          <a:schemeClr val="tx1"/>
                        </a:solidFill>
                      </a:endParaRP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5458977"/>
                  </a:ext>
                </a:extLst>
              </a:tr>
              <a:tr h="370840">
                <a:tc>
                  <a:txBody>
                    <a:bodyPr/>
                    <a:lstStyle/>
                    <a:p>
                      <a:r>
                        <a:rPr lang="es-EC" sz="1600" b="0" i="0" u="none" strike="noStrike" baseline="0" dirty="0">
                          <a:latin typeface="Times New Roman" panose="02020603050405020304" pitchFamily="18" charset="0"/>
                          <a:cs typeface="Times New Roman" panose="02020603050405020304" pitchFamily="18" charset="0"/>
                        </a:rPr>
                        <a:t>Instalaciones, maquinarias, equipos y muebles </a:t>
                      </a:r>
                      <a:endParaRPr lang="es-EC" sz="16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C" sz="1600" b="0" i="0" u="none" strike="noStrike" baseline="0" dirty="0">
                          <a:latin typeface="Times New Roman" panose="02020603050405020304" pitchFamily="18" charset="0"/>
                          <a:cs typeface="Times New Roman" panose="02020603050405020304" pitchFamily="18" charset="0"/>
                        </a:rPr>
                        <a:t>10% anual</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045872593"/>
                  </a:ext>
                </a:extLst>
              </a:tr>
              <a:tr h="370840">
                <a:tc>
                  <a:txBody>
                    <a:bodyPr/>
                    <a:lstStyle/>
                    <a:p>
                      <a:r>
                        <a:rPr lang="es-EC" sz="1600" b="0" i="0" u="none" strike="noStrike" baseline="0" dirty="0">
                          <a:latin typeface="Times New Roman" panose="02020603050405020304" pitchFamily="18" charset="0"/>
                          <a:cs typeface="Times New Roman" panose="02020603050405020304" pitchFamily="18" charset="0"/>
                        </a:rPr>
                        <a:t>Vehículos, equipos de transporte y equipo caminero móvil </a:t>
                      </a:r>
                      <a:endParaRPr lang="es-EC" sz="16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C" sz="1600" b="0" i="0" u="none" strike="noStrike" baseline="0" dirty="0">
                          <a:latin typeface="Times New Roman" panose="02020603050405020304" pitchFamily="18" charset="0"/>
                          <a:cs typeface="Times New Roman" panose="02020603050405020304" pitchFamily="18" charset="0"/>
                        </a:rPr>
                        <a:t>20% anual</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313137193"/>
                  </a:ext>
                </a:extLst>
              </a:tr>
              <a:tr h="370840">
                <a:tc>
                  <a:txBody>
                    <a:bodyPr/>
                    <a:lstStyle/>
                    <a:p>
                      <a:r>
                        <a:rPr lang="es-EC" sz="1600" b="0" i="0" u="none" strike="noStrike" baseline="0" dirty="0">
                          <a:latin typeface="Times New Roman" panose="02020603050405020304" pitchFamily="18" charset="0"/>
                          <a:cs typeface="Times New Roman" panose="02020603050405020304" pitchFamily="18" charset="0"/>
                        </a:rPr>
                        <a:t>Equipos de cómputo y software </a:t>
                      </a:r>
                      <a:endParaRPr lang="es-EC" sz="16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C" sz="1600" b="0" i="0" u="none" strike="noStrike" baseline="0" dirty="0">
                          <a:latin typeface="Times New Roman" panose="02020603050405020304" pitchFamily="18" charset="0"/>
                          <a:cs typeface="Times New Roman" panose="02020603050405020304" pitchFamily="18" charset="0"/>
                        </a:rPr>
                        <a:t>33% anual</a:t>
                      </a:r>
                      <a:endParaRPr lang="es-EC" sz="1600" dirty="0"/>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121500670"/>
                  </a:ext>
                </a:extLst>
              </a:tr>
            </a:tbl>
          </a:graphicData>
        </a:graphic>
      </p:graphicFrame>
      <p:sp>
        <p:nvSpPr>
          <p:cNvPr id="12" name="CuadroTexto 11">
            <a:extLst>
              <a:ext uri="{FF2B5EF4-FFF2-40B4-BE49-F238E27FC236}">
                <a16:creationId xmlns:a16="http://schemas.microsoft.com/office/drawing/2014/main" id="{A2366628-EAB8-A8CF-AEF3-AA415533B41A}"/>
              </a:ext>
            </a:extLst>
          </p:cNvPr>
          <p:cNvSpPr txBox="1"/>
          <p:nvPr/>
        </p:nvSpPr>
        <p:spPr>
          <a:xfrm>
            <a:off x="7609840" y="4902678"/>
            <a:ext cx="4363750" cy="1736646"/>
          </a:xfrm>
          <a:prstGeom prst="round2DiagRect">
            <a:avLst/>
          </a:prstGeom>
          <a:ln>
            <a:solidFill>
              <a:srgbClr val="7D2525"/>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l"/>
            <a:r>
              <a:rPr lang="es-EC" sz="1600" b="0" i="0" u="none" strike="noStrike" baseline="0" dirty="0">
                <a:latin typeface="Times New Roman" panose="02020603050405020304" pitchFamily="18" charset="0"/>
                <a:cs typeface="Times New Roman" panose="02020603050405020304" pitchFamily="18" charset="0"/>
              </a:rPr>
              <a:t>En caso de que los porcentajes establecidos como máximos en este Reglamento sean superiores a los calculados de acuerdo con la naturaleza de los bienes, a la duración de su vida útil o la técnica contable, se aplicarán estos últimos.</a:t>
            </a:r>
            <a:endParaRPr lang="es-EC" sz="1600" dirty="0">
              <a:latin typeface="Times New Roman" panose="02020603050405020304" pitchFamily="18" charset="0"/>
              <a:cs typeface="Times New Roman" panose="02020603050405020304" pitchFamily="18" charset="0"/>
            </a:endParaRPr>
          </a:p>
        </p:txBody>
      </p:sp>
      <p:pic>
        <p:nvPicPr>
          <p:cNvPr id="5" name="Imagen 4" descr="Logotipo, nombre de la empresa&#10;&#10;Descripción generada automáticamente">
            <a:extLst>
              <a:ext uri="{FF2B5EF4-FFF2-40B4-BE49-F238E27FC236}">
                <a16:creationId xmlns:a16="http://schemas.microsoft.com/office/drawing/2014/main" id="{3A9FAED6-A46C-AF34-2F4E-8CCF217A34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3920" y="24239"/>
            <a:ext cx="1008365" cy="619760"/>
          </a:xfrm>
          <a:prstGeom prst="rect">
            <a:avLst/>
          </a:prstGeom>
        </p:spPr>
      </p:pic>
    </p:spTree>
    <p:extLst>
      <p:ext uri="{BB962C8B-B14F-4D97-AF65-F5344CB8AC3E}">
        <p14:creationId xmlns:p14="http://schemas.microsoft.com/office/powerpoint/2010/main" val="2605972165"/>
      </p:ext>
    </p:ext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EB53C5DE-B2A1-5A66-B849-58B0EB71D299}"/>
              </a:ext>
            </a:extLst>
          </p:cNvPr>
          <p:cNvSpPr txBox="1"/>
          <p:nvPr/>
        </p:nvSpPr>
        <p:spPr>
          <a:xfrm>
            <a:off x="1234012" y="2742977"/>
            <a:ext cx="9459815" cy="2246769"/>
          </a:xfrm>
          <a:prstGeom prst="rect">
            <a:avLst/>
          </a:prstGeom>
          <a:ln>
            <a:solidFill>
              <a:srgbClr val="7D2525"/>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EC" sz="2000" dirty="0">
                <a:latin typeface="Times New Roman" panose="02020603050405020304" pitchFamily="18" charset="0"/>
                <a:cs typeface="Times New Roman" panose="02020603050405020304" pitchFamily="18" charset="0"/>
              </a:rPr>
              <a:t>14.- La diferencia entre la depreciación financiera de propiedad, planta y equipo y los límites de deducibilidad de dicha depreciación, conforme lo establecido en el presente Reglamento, deberá ser considerada como no deducible. Sin embargo, se reconocerá un impuesto diferido por este concepto, el cual deberá ser utilizado a partir del período fiscal siguiente al que finalice la vida útil establecida financieramente. El uso de dicho impuesto diferido deberá ser distribuido de manera uniforme durante los años restantes de vida útil del bien, conforme lo establecido en el presente Reglamento.</a:t>
            </a:r>
          </a:p>
        </p:txBody>
      </p:sp>
      <p:sp>
        <p:nvSpPr>
          <p:cNvPr id="10" name="CuadroTexto 9">
            <a:extLst>
              <a:ext uri="{FF2B5EF4-FFF2-40B4-BE49-F238E27FC236}">
                <a16:creationId xmlns:a16="http://schemas.microsoft.com/office/drawing/2014/main" id="{32BC743C-2A4C-090D-5B94-C84DB3248B61}"/>
              </a:ext>
            </a:extLst>
          </p:cNvPr>
          <p:cNvSpPr txBox="1"/>
          <p:nvPr/>
        </p:nvSpPr>
        <p:spPr>
          <a:xfrm>
            <a:off x="1234012" y="2341874"/>
            <a:ext cx="5198224" cy="400110"/>
          </a:xfrm>
          <a:prstGeom prst="rect">
            <a:avLst/>
          </a:prstGeom>
          <a:ln>
            <a:solidFill>
              <a:srgbClr val="7D2525"/>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s-EC" sz="2000" dirty="0">
                <a:latin typeface="Times New Roman" panose="02020603050405020304" pitchFamily="18" charset="0"/>
                <a:cs typeface="Times New Roman" panose="02020603050405020304" pitchFamily="18" charset="0"/>
              </a:rPr>
              <a:t>Art. </a:t>
            </a:r>
            <a:r>
              <a:rPr lang="es-EC" sz="2000" dirty="0" err="1">
                <a:latin typeface="Times New Roman" panose="02020603050405020304" pitchFamily="18" charset="0"/>
                <a:cs typeface="Times New Roman" panose="02020603050405020304" pitchFamily="18" charset="0"/>
              </a:rPr>
              <a:t>Innumerado</a:t>
            </a:r>
            <a:r>
              <a:rPr lang="es-EC" sz="2000" dirty="0">
                <a:latin typeface="Times New Roman" panose="02020603050405020304" pitchFamily="18" charset="0"/>
                <a:cs typeface="Times New Roman" panose="02020603050405020304" pitchFamily="18" charset="0"/>
              </a:rPr>
              <a:t> posterior al Art. 28 RLRTI:</a:t>
            </a:r>
          </a:p>
        </p:txBody>
      </p:sp>
      <p:sp>
        <p:nvSpPr>
          <p:cNvPr id="4" name="Title 1">
            <a:extLst>
              <a:ext uri="{FF2B5EF4-FFF2-40B4-BE49-F238E27FC236}">
                <a16:creationId xmlns:a16="http://schemas.microsoft.com/office/drawing/2014/main" id="{1E891B3F-154E-AF47-D3FF-69C6A31AC594}"/>
              </a:ext>
            </a:extLst>
          </p:cNvPr>
          <p:cNvSpPr>
            <a:spLocks noGrp="1"/>
          </p:cNvSpPr>
          <p:nvPr>
            <p:ph type="title"/>
          </p:nvPr>
        </p:nvSpPr>
        <p:spPr>
          <a:xfrm>
            <a:off x="360680" y="365125"/>
            <a:ext cx="10515600" cy="1325563"/>
          </a:xfrm>
        </p:spPr>
        <p:txBody>
          <a:bodyPr/>
          <a:lstStyle/>
          <a:p>
            <a:r>
              <a:rPr lang="es-EC" b="1" dirty="0">
                <a:latin typeface="Times New Roman" panose="02020603050405020304" pitchFamily="18" charset="0"/>
                <a:cs typeface="Times New Roman" panose="02020603050405020304" pitchFamily="18" charset="0"/>
              </a:rPr>
              <a:t>Aplicación de Impuestos Diferidos</a:t>
            </a:r>
          </a:p>
        </p:txBody>
      </p:sp>
      <p:sp>
        <p:nvSpPr>
          <p:cNvPr id="5" name="Conector recto 4">
            <a:extLst>
              <a:ext uri="{FF2B5EF4-FFF2-40B4-BE49-F238E27FC236}">
                <a16:creationId xmlns:a16="http://schemas.microsoft.com/office/drawing/2014/main" id="{8C46CEEC-3A58-08F9-7BAF-4985EFCD1B2D}"/>
              </a:ext>
            </a:extLst>
          </p:cNvPr>
          <p:cNvSpPr/>
          <p:nvPr/>
        </p:nvSpPr>
        <p:spPr>
          <a:xfrm>
            <a:off x="360680" y="1353499"/>
            <a:ext cx="10515600" cy="0"/>
          </a:xfrm>
          <a:prstGeom prst="line">
            <a:avLst/>
          </a:prstGeom>
          <a:ln>
            <a:solidFill>
              <a:srgbClr val="7D252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C"/>
          </a:p>
        </p:txBody>
      </p:sp>
      <p:pic>
        <p:nvPicPr>
          <p:cNvPr id="2" name="Imagen 1" descr="Logotipo, nombre de la empresa&#10;&#10;Descripción generada automáticamente">
            <a:extLst>
              <a:ext uri="{FF2B5EF4-FFF2-40B4-BE49-F238E27FC236}">
                <a16:creationId xmlns:a16="http://schemas.microsoft.com/office/drawing/2014/main" id="{61BB6BBF-A3D2-7668-45B4-46388AC14A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3920" y="24239"/>
            <a:ext cx="1008365" cy="619760"/>
          </a:xfrm>
          <a:prstGeom prst="rect">
            <a:avLst/>
          </a:prstGeom>
        </p:spPr>
      </p:pic>
    </p:spTree>
    <p:extLst>
      <p:ext uri="{BB962C8B-B14F-4D97-AF65-F5344CB8AC3E}">
        <p14:creationId xmlns:p14="http://schemas.microsoft.com/office/powerpoint/2010/main" val="2376179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D3DE3009-F04B-9086-0246-46B28E2EC10E}"/>
              </a:ext>
            </a:extLst>
          </p:cNvPr>
          <p:cNvGraphicFramePr>
            <a:graphicFrameLocks noGrp="1"/>
          </p:cNvGraphicFramePr>
          <p:nvPr>
            <p:extLst>
              <p:ext uri="{D42A27DB-BD31-4B8C-83A1-F6EECF244321}">
                <p14:modId xmlns:p14="http://schemas.microsoft.com/office/powerpoint/2010/main" val="422720477"/>
              </p:ext>
            </p:extLst>
          </p:nvPr>
        </p:nvGraphicFramePr>
        <p:xfrm>
          <a:off x="643035" y="1253331"/>
          <a:ext cx="3850205" cy="3409041"/>
        </p:xfrm>
        <a:graphic>
          <a:graphicData uri="http://schemas.openxmlformats.org/drawingml/2006/table">
            <a:tbl>
              <a:tblPr/>
              <a:tblGrid>
                <a:gridCol w="1396818">
                  <a:extLst>
                    <a:ext uri="{9D8B030D-6E8A-4147-A177-3AD203B41FA5}">
                      <a16:colId xmlns:a16="http://schemas.microsoft.com/office/drawing/2014/main" val="2607725499"/>
                    </a:ext>
                  </a:extLst>
                </a:gridCol>
                <a:gridCol w="2453387">
                  <a:extLst>
                    <a:ext uri="{9D8B030D-6E8A-4147-A177-3AD203B41FA5}">
                      <a16:colId xmlns:a16="http://schemas.microsoft.com/office/drawing/2014/main" val="2602234254"/>
                    </a:ext>
                  </a:extLst>
                </a:gridCol>
              </a:tblGrid>
              <a:tr h="271621">
                <a:tc>
                  <a:txBody>
                    <a:bodyPr/>
                    <a:lstStyle/>
                    <a:p>
                      <a:pPr algn="l" fontAlgn="b"/>
                      <a:endParaRPr lang="es-EC"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w="12700" cap="flat" cmpd="sng" algn="ctr">
                      <a:solidFill>
                        <a:srgbClr val="993300"/>
                      </a:solidFill>
                      <a:prstDash val="solid"/>
                      <a:round/>
                      <a:headEnd type="none" w="med" len="med"/>
                      <a:tailEnd type="none" w="med" len="med"/>
                    </a:lnR>
                    <a:lnT>
                      <a:noFill/>
                    </a:lnT>
                    <a:lnB>
                      <a:noFill/>
                    </a:lnB>
                    <a:noFill/>
                  </a:tcPr>
                </a:tc>
                <a:extLst>
                  <a:ext uri="{0D108BD9-81ED-4DB2-BD59-A6C34878D82A}">
                    <a16:rowId xmlns:a16="http://schemas.microsoft.com/office/drawing/2014/main" val="2567875287"/>
                  </a:ext>
                </a:extLst>
              </a:tr>
              <a:tr h="171316">
                <a:tc>
                  <a:txBody>
                    <a:bodyPr/>
                    <a:lstStyle/>
                    <a:p>
                      <a:pPr algn="l" fontAlgn="b"/>
                      <a:endParaRPr lang="es-EC"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w="12700" cap="flat" cmpd="sng" algn="ctr">
                      <a:solidFill>
                        <a:schemeClr val="bg2">
                          <a:lumMod val="90000"/>
                        </a:schemeClr>
                      </a:solidFill>
                      <a:prstDash val="solid"/>
                      <a:round/>
                      <a:headEnd type="none" w="med" len="med"/>
                      <a:tailEnd type="none" w="med" len="med"/>
                    </a:lnB>
                    <a:noFill/>
                  </a:tcPr>
                </a:tc>
                <a:tc>
                  <a:txBody>
                    <a:bodyPr/>
                    <a:lstStyle/>
                    <a:p>
                      <a:pPr algn="l" fontAlgn="b"/>
                      <a:endParaRPr lang="es-EC"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127623292"/>
                  </a:ext>
                </a:extLst>
              </a:tr>
              <a:tr h="199868">
                <a:tc>
                  <a:txBody>
                    <a:bodyPr/>
                    <a:lstStyle/>
                    <a:p>
                      <a:pPr algn="ctr" fontAlgn="ctr"/>
                      <a:r>
                        <a:rPr lang="es-EC" sz="1400" b="1" i="0" u="none" strike="noStrike" dirty="0">
                          <a:solidFill>
                            <a:srgbClr val="FFFFFF"/>
                          </a:solidFill>
                          <a:effectLst/>
                          <a:latin typeface="Times New Roman" panose="02020603050405020304" pitchFamily="18" charset="0"/>
                          <a:cs typeface="Times New Roman" panose="02020603050405020304" pitchFamily="18" charset="0"/>
                        </a:rPr>
                        <a:t> Período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solidFill>
                      <a:srgbClr val="7D2525"/>
                    </a:solidFill>
                  </a:tcPr>
                </a:tc>
                <a:tc>
                  <a:txBody>
                    <a:bodyPr/>
                    <a:lstStyle/>
                    <a:p>
                      <a:pPr algn="ctr" fontAlgn="ctr"/>
                      <a:r>
                        <a:rPr lang="es-EC" sz="1400" b="1" i="0" u="none" strike="noStrike" dirty="0">
                          <a:solidFill>
                            <a:srgbClr val="FFFFFF"/>
                          </a:solidFill>
                          <a:effectLst/>
                          <a:latin typeface="Times New Roman" panose="02020603050405020304" pitchFamily="18" charset="0"/>
                          <a:cs typeface="Times New Roman" panose="02020603050405020304" pitchFamily="18" charset="0"/>
                        </a:rPr>
                        <a:t> Año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solidFill>
                      <a:srgbClr val="7D2525"/>
                    </a:solidFill>
                  </a:tcPr>
                </a:tc>
                <a:extLst>
                  <a:ext uri="{0D108BD9-81ED-4DB2-BD59-A6C34878D82A}">
                    <a16:rowId xmlns:a16="http://schemas.microsoft.com/office/drawing/2014/main" val="2843877948"/>
                  </a:ext>
                </a:extLst>
              </a:tr>
              <a:tr h="271621">
                <a:tc>
                  <a:txBody>
                    <a:bodyPr/>
                    <a:lstStyle/>
                    <a:p>
                      <a:pPr algn="ctr" fontAlgn="b"/>
                      <a:r>
                        <a:rPr lang="es-EC" sz="1200" b="1" i="0" u="sng" strike="noStrike">
                          <a:solidFill>
                            <a:srgbClr val="FF0000"/>
                          </a:solidFill>
                          <a:effectLst/>
                          <a:latin typeface="Times New Roman" panose="02020603050405020304" pitchFamily="18" charset="0"/>
                          <a:cs typeface="Times New Roman" panose="02020603050405020304" pitchFamily="18" charset="0"/>
                        </a:rPr>
                        <a:t>1</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fontAlgn="b"/>
                      <a:r>
                        <a:rPr lang="es-EC" sz="1200" b="1" i="0" u="sng" strike="noStrike" dirty="0">
                          <a:solidFill>
                            <a:srgbClr val="FF0000"/>
                          </a:solidFill>
                          <a:effectLst/>
                          <a:latin typeface="Times New Roman" panose="02020603050405020304" pitchFamily="18" charset="0"/>
                          <a:cs typeface="Times New Roman" panose="02020603050405020304" pitchFamily="18" charset="0"/>
                        </a:rPr>
                        <a:t>2024</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872418284"/>
                  </a:ext>
                </a:extLst>
              </a:tr>
              <a:tr h="271621">
                <a:tc>
                  <a:txBody>
                    <a:bodyPr/>
                    <a:lstStyle/>
                    <a:p>
                      <a:pPr algn="ctr" fontAlgn="b"/>
                      <a:r>
                        <a:rPr lang="es-EC" sz="1200" b="0" i="0" u="none" strike="noStrike">
                          <a:solidFill>
                            <a:srgbClr val="000000"/>
                          </a:solidFill>
                          <a:effectLst/>
                          <a:latin typeface="Times New Roman" panose="02020603050405020304" pitchFamily="18" charset="0"/>
                          <a:cs typeface="Times New Roman" panose="02020603050405020304" pitchFamily="18" charset="0"/>
                        </a:rPr>
                        <a:t>2</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2025</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194900445"/>
                  </a:ext>
                </a:extLst>
              </a:tr>
              <a:tr h="271621">
                <a:tc>
                  <a:txBody>
                    <a:bodyPr/>
                    <a:lstStyle/>
                    <a:p>
                      <a:pPr algn="ctr" fontAlgn="b"/>
                      <a:r>
                        <a:rPr lang="es-EC" sz="1200" b="0" i="0" u="none" strike="noStrike">
                          <a:solidFill>
                            <a:srgbClr val="000000"/>
                          </a:solidFill>
                          <a:effectLst/>
                          <a:latin typeface="Times New Roman" panose="02020603050405020304" pitchFamily="18" charset="0"/>
                          <a:cs typeface="Times New Roman" panose="02020603050405020304" pitchFamily="18" charset="0"/>
                        </a:rPr>
                        <a:t>3</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2026</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284152125"/>
                  </a:ext>
                </a:extLst>
              </a:tr>
              <a:tr h="271621">
                <a:tc>
                  <a:txBody>
                    <a:bodyPr/>
                    <a:lstStyle/>
                    <a:p>
                      <a:pPr algn="ctr" fontAlgn="b"/>
                      <a:r>
                        <a:rPr lang="es-EC" sz="1200" b="0" i="0" u="none" strike="noStrike">
                          <a:solidFill>
                            <a:srgbClr val="000000"/>
                          </a:solidFill>
                          <a:effectLst/>
                          <a:latin typeface="Times New Roman" panose="02020603050405020304" pitchFamily="18" charset="0"/>
                          <a:cs typeface="Times New Roman" panose="02020603050405020304" pitchFamily="18" charset="0"/>
                        </a:rPr>
                        <a:t>4</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2027</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464377619"/>
                  </a:ext>
                </a:extLst>
              </a:tr>
              <a:tr h="296591">
                <a:tc>
                  <a:txBody>
                    <a:bodyPr/>
                    <a:lstStyle/>
                    <a:p>
                      <a:pPr algn="ctr" fontAlgn="b"/>
                      <a:r>
                        <a:rPr lang="es-EC" sz="1200" b="0" i="0" u="none" strike="noStrike">
                          <a:solidFill>
                            <a:srgbClr val="000000"/>
                          </a:solidFill>
                          <a:effectLst/>
                          <a:latin typeface="Times New Roman" panose="02020603050405020304" pitchFamily="18" charset="0"/>
                          <a:cs typeface="Times New Roman" panose="02020603050405020304" pitchFamily="18" charset="0"/>
                        </a:rPr>
                        <a:t>5</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2028</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25177531"/>
                  </a:ext>
                </a:extLst>
              </a:tr>
              <a:tr h="271621">
                <a:tc>
                  <a:txBody>
                    <a:bodyPr/>
                    <a:lstStyle/>
                    <a:p>
                      <a:pPr algn="ctr" fontAlgn="b"/>
                      <a:r>
                        <a:rPr lang="es-EC" sz="1200" b="0" i="0" u="none" strike="noStrike">
                          <a:solidFill>
                            <a:srgbClr val="000000"/>
                          </a:solidFill>
                          <a:effectLst/>
                          <a:latin typeface="Times New Roman" panose="02020603050405020304" pitchFamily="18" charset="0"/>
                          <a:cs typeface="Times New Roman" panose="02020603050405020304" pitchFamily="18" charset="0"/>
                        </a:rPr>
                        <a:t>6</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fontAlgn="b"/>
                      <a:r>
                        <a:rPr lang="es-EC" sz="1200" b="0" i="0" u="none" strike="noStrike">
                          <a:solidFill>
                            <a:srgbClr val="000000"/>
                          </a:solidFill>
                          <a:effectLst/>
                          <a:latin typeface="Times New Roman" panose="02020603050405020304" pitchFamily="18" charset="0"/>
                          <a:cs typeface="Times New Roman" panose="02020603050405020304" pitchFamily="18" charset="0"/>
                        </a:rPr>
                        <a:t>2029</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81447621"/>
                  </a:ext>
                </a:extLst>
              </a:tr>
              <a:tr h="271621">
                <a:tc>
                  <a:txBody>
                    <a:bodyPr/>
                    <a:lstStyle/>
                    <a:p>
                      <a:pPr algn="ctr" fontAlgn="b"/>
                      <a:r>
                        <a:rPr lang="es-EC" sz="1200" b="0" i="0" u="none" strike="noStrike">
                          <a:solidFill>
                            <a:srgbClr val="000000"/>
                          </a:solidFill>
                          <a:effectLst/>
                          <a:latin typeface="Times New Roman" panose="02020603050405020304" pitchFamily="18" charset="0"/>
                          <a:cs typeface="Times New Roman" panose="02020603050405020304" pitchFamily="18" charset="0"/>
                        </a:rPr>
                        <a:t>7</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fontAlgn="b"/>
                      <a:r>
                        <a:rPr lang="es-EC" sz="1200" b="0" i="0" u="none" strike="noStrike">
                          <a:solidFill>
                            <a:srgbClr val="000000"/>
                          </a:solidFill>
                          <a:effectLst/>
                          <a:latin typeface="Times New Roman" panose="02020603050405020304" pitchFamily="18" charset="0"/>
                          <a:cs typeface="Times New Roman" panose="02020603050405020304" pitchFamily="18" charset="0"/>
                        </a:rPr>
                        <a:t>2030</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231802420"/>
                  </a:ext>
                </a:extLst>
              </a:tr>
              <a:tr h="271621">
                <a:tc>
                  <a:txBody>
                    <a:bodyPr/>
                    <a:lstStyle/>
                    <a:p>
                      <a:pPr algn="ctr" fontAlgn="b"/>
                      <a:r>
                        <a:rPr lang="es-EC" sz="1200" b="0" i="0" u="none" strike="noStrike">
                          <a:solidFill>
                            <a:srgbClr val="000000"/>
                          </a:solidFill>
                          <a:effectLst/>
                          <a:latin typeface="Times New Roman" panose="02020603050405020304" pitchFamily="18" charset="0"/>
                          <a:cs typeface="Times New Roman" panose="02020603050405020304" pitchFamily="18" charset="0"/>
                        </a:rPr>
                        <a:t>8</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fontAlgn="b"/>
                      <a:r>
                        <a:rPr lang="es-EC" sz="1200" b="0" i="0" u="none" strike="noStrike">
                          <a:solidFill>
                            <a:srgbClr val="000000"/>
                          </a:solidFill>
                          <a:effectLst/>
                          <a:latin typeface="Times New Roman" panose="02020603050405020304" pitchFamily="18" charset="0"/>
                          <a:cs typeface="Times New Roman" panose="02020603050405020304" pitchFamily="18" charset="0"/>
                        </a:rPr>
                        <a:t>2031</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121089795"/>
                  </a:ext>
                </a:extLst>
              </a:tr>
              <a:tr h="271621">
                <a:tc>
                  <a:txBody>
                    <a:bodyPr/>
                    <a:lstStyle/>
                    <a:p>
                      <a:pPr algn="ctr" fontAlgn="b"/>
                      <a:r>
                        <a:rPr lang="es-EC" sz="1200" b="0" i="0" u="none" strike="noStrike">
                          <a:solidFill>
                            <a:srgbClr val="000000"/>
                          </a:solidFill>
                          <a:effectLst/>
                          <a:latin typeface="Times New Roman" panose="02020603050405020304" pitchFamily="18" charset="0"/>
                          <a:cs typeface="Times New Roman" panose="02020603050405020304" pitchFamily="18" charset="0"/>
                        </a:rPr>
                        <a:t>9</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fontAlgn="b"/>
                      <a:r>
                        <a:rPr lang="es-EC" sz="1200" b="0" i="0" u="none" strike="noStrike">
                          <a:solidFill>
                            <a:srgbClr val="000000"/>
                          </a:solidFill>
                          <a:effectLst/>
                          <a:latin typeface="Times New Roman" panose="02020603050405020304" pitchFamily="18" charset="0"/>
                          <a:cs typeface="Times New Roman" panose="02020603050405020304" pitchFamily="18" charset="0"/>
                        </a:rPr>
                        <a:t>2032</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758927171"/>
                  </a:ext>
                </a:extLst>
              </a:tr>
              <a:tr h="271621">
                <a:tc>
                  <a:txBody>
                    <a:bodyPr/>
                    <a:lstStyle/>
                    <a:p>
                      <a:pPr algn="ctr"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10</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2033</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90809941"/>
                  </a:ext>
                </a:extLst>
              </a:tr>
            </a:tbl>
          </a:graphicData>
        </a:graphic>
      </p:graphicFrame>
      <p:graphicFrame>
        <p:nvGraphicFramePr>
          <p:cNvPr id="6" name="Tabla 5">
            <a:extLst>
              <a:ext uri="{FF2B5EF4-FFF2-40B4-BE49-F238E27FC236}">
                <a16:creationId xmlns:a16="http://schemas.microsoft.com/office/drawing/2014/main" id="{81186856-351F-F5DD-D2B2-0606CB24A5C4}"/>
              </a:ext>
            </a:extLst>
          </p:cNvPr>
          <p:cNvGraphicFramePr>
            <a:graphicFrameLocks noGrp="1"/>
          </p:cNvGraphicFramePr>
          <p:nvPr>
            <p:extLst>
              <p:ext uri="{D42A27DB-BD31-4B8C-83A1-F6EECF244321}">
                <p14:modId xmlns:p14="http://schemas.microsoft.com/office/powerpoint/2010/main" val="3643330193"/>
              </p:ext>
            </p:extLst>
          </p:nvPr>
        </p:nvGraphicFramePr>
        <p:xfrm>
          <a:off x="643035" y="5046024"/>
          <a:ext cx="7011530" cy="1269354"/>
        </p:xfrm>
        <a:graphic>
          <a:graphicData uri="http://schemas.openxmlformats.org/drawingml/2006/table">
            <a:tbl>
              <a:tblPr/>
              <a:tblGrid>
                <a:gridCol w="1266452">
                  <a:extLst>
                    <a:ext uri="{9D8B030D-6E8A-4147-A177-3AD203B41FA5}">
                      <a16:colId xmlns:a16="http://schemas.microsoft.com/office/drawing/2014/main" val="3561170154"/>
                    </a:ext>
                  </a:extLst>
                </a:gridCol>
                <a:gridCol w="1455882">
                  <a:extLst>
                    <a:ext uri="{9D8B030D-6E8A-4147-A177-3AD203B41FA5}">
                      <a16:colId xmlns:a16="http://schemas.microsoft.com/office/drawing/2014/main" val="1244715274"/>
                    </a:ext>
                  </a:extLst>
                </a:gridCol>
                <a:gridCol w="2168165">
                  <a:extLst>
                    <a:ext uri="{9D8B030D-6E8A-4147-A177-3AD203B41FA5}">
                      <a16:colId xmlns:a16="http://schemas.microsoft.com/office/drawing/2014/main" val="2175764116"/>
                    </a:ext>
                  </a:extLst>
                </a:gridCol>
                <a:gridCol w="2121031">
                  <a:extLst>
                    <a:ext uri="{9D8B030D-6E8A-4147-A177-3AD203B41FA5}">
                      <a16:colId xmlns:a16="http://schemas.microsoft.com/office/drawing/2014/main" val="1398997774"/>
                    </a:ext>
                  </a:extLst>
                </a:gridCol>
              </a:tblGrid>
              <a:tr h="211559">
                <a:tc gridSpan="2">
                  <a:txBody>
                    <a:bodyPr/>
                    <a:lstStyle/>
                    <a:p>
                      <a:pPr algn="l" fontAlgn="b"/>
                      <a:r>
                        <a:rPr lang="es-EC" sz="1300" b="1" i="0" u="none" strike="noStrike" dirty="0">
                          <a:solidFill>
                            <a:srgbClr val="000000"/>
                          </a:solidFill>
                          <a:effectLst/>
                          <a:latin typeface="Times New Roman" panose="02020603050405020304" pitchFamily="18" charset="0"/>
                          <a:cs typeface="Times New Roman" panose="02020603050405020304" pitchFamily="18" charset="0"/>
                        </a:rPr>
                        <a:t>Asiento Contable (ID):</a:t>
                      </a:r>
                    </a:p>
                  </a:txBody>
                  <a:tcPr marL="0" marR="0" marT="0" marB="0" anchor="b">
                    <a:lnL>
                      <a:noFill/>
                    </a:lnL>
                    <a:lnR>
                      <a:noFill/>
                    </a:lnR>
                    <a:lnT>
                      <a:noFill/>
                    </a:lnT>
                    <a:lnB>
                      <a:noFill/>
                    </a:lnB>
                    <a:noFill/>
                  </a:tcPr>
                </a:tc>
                <a:tc hMerge="1">
                  <a:txBody>
                    <a:bodyPr/>
                    <a:lstStyle/>
                    <a:p>
                      <a:endParaRPr lang="es-EC"/>
                    </a:p>
                  </a:txBody>
                  <a:tcPr/>
                </a:tc>
                <a:tc>
                  <a:txBody>
                    <a:bodyPr/>
                    <a:lstStyle/>
                    <a:p>
                      <a:pPr algn="l" fontAlgn="b"/>
                      <a:endParaRPr lang="es-EC" sz="13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tc>
                  <a:txBody>
                    <a:bodyPr/>
                    <a:lstStyle/>
                    <a:p>
                      <a:pPr algn="l" fontAlgn="b"/>
                      <a:endParaRPr lang="es-EC" sz="13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a:noFill/>
                    </a:lnB>
                    <a:noFill/>
                  </a:tcPr>
                </a:tc>
                <a:extLst>
                  <a:ext uri="{0D108BD9-81ED-4DB2-BD59-A6C34878D82A}">
                    <a16:rowId xmlns:a16="http://schemas.microsoft.com/office/drawing/2014/main" val="3237610300"/>
                  </a:ext>
                </a:extLst>
              </a:tr>
              <a:tr h="211559">
                <a:tc>
                  <a:txBody>
                    <a:bodyPr/>
                    <a:lstStyle/>
                    <a:p>
                      <a:pPr algn="l" fontAlgn="b"/>
                      <a:endParaRPr lang="es-EC"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EC"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EC" sz="13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s-EC"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26197278"/>
                  </a:ext>
                </a:extLst>
              </a:tr>
              <a:tr h="211559">
                <a:tc gridSpan="2">
                  <a:txBody>
                    <a:bodyPr/>
                    <a:lstStyle/>
                    <a:p>
                      <a:pPr algn="ctr" fontAlgn="b"/>
                      <a:r>
                        <a:rPr lang="es-EC" sz="1300" b="1" i="0" u="none" strike="noStrike" dirty="0">
                          <a:solidFill>
                            <a:srgbClr val="000000"/>
                          </a:solidFill>
                          <a:effectLst/>
                          <a:latin typeface="Times New Roman" panose="02020603050405020304" pitchFamily="18" charset="0"/>
                          <a:cs typeface="Times New Roman" panose="02020603050405020304" pitchFamily="18" charset="0"/>
                        </a:rPr>
                        <a:t>Detalle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EC"/>
                    </a:p>
                  </a:txBody>
                  <a:tcPr/>
                </a:tc>
                <a:tc>
                  <a:txBody>
                    <a:bodyPr/>
                    <a:lstStyle/>
                    <a:p>
                      <a:pPr algn="ctr" fontAlgn="b"/>
                      <a:r>
                        <a:rPr lang="es-EC" sz="1300" b="1" i="0" u="none" strike="noStrike" dirty="0">
                          <a:solidFill>
                            <a:srgbClr val="000000"/>
                          </a:solidFill>
                          <a:effectLst/>
                          <a:latin typeface="Times New Roman" panose="02020603050405020304" pitchFamily="18" charset="0"/>
                          <a:cs typeface="Times New Roman" panose="02020603050405020304" pitchFamily="18" charset="0"/>
                        </a:rPr>
                        <a:t> Debe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EC" sz="1300" b="1" i="0" u="none" strike="noStrike" dirty="0">
                          <a:solidFill>
                            <a:srgbClr val="000000"/>
                          </a:solidFill>
                          <a:effectLst/>
                          <a:latin typeface="Times New Roman" panose="02020603050405020304" pitchFamily="18" charset="0"/>
                          <a:cs typeface="Times New Roman" panose="02020603050405020304" pitchFamily="18" charset="0"/>
                        </a:rPr>
                        <a:t>Haber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06503780"/>
                  </a:ext>
                </a:extLst>
              </a:tr>
              <a:tr h="211559">
                <a:tc gridSpan="2">
                  <a:txBody>
                    <a:bodyPr/>
                    <a:lstStyle/>
                    <a:p>
                      <a:pPr algn="l" fontAlgn="b"/>
                      <a:r>
                        <a:rPr lang="es-EC" sz="1300" b="0" i="0" u="none" strike="noStrike" dirty="0">
                          <a:solidFill>
                            <a:srgbClr val="000000"/>
                          </a:solidFill>
                          <a:effectLst/>
                          <a:latin typeface="Times New Roman" panose="02020603050405020304" pitchFamily="18" charset="0"/>
                          <a:cs typeface="Times New Roman" panose="02020603050405020304" pitchFamily="18" charset="0"/>
                        </a:rPr>
                        <a:t>Activo por Impuesto Diferido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EC"/>
                    </a:p>
                  </a:txBody>
                  <a:tcPr/>
                </a:tc>
                <a:tc>
                  <a:txBody>
                    <a:bodyPr/>
                    <a:lstStyle/>
                    <a:p>
                      <a:pPr algn="l" fontAlgn="b"/>
                      <a:r>
                        <a:rPr lang="es-EC" sz="1300" b="0" i="0" u="none" strike="noStrike" dirty="0">
                          <a:solidFill>
                            <a:srgbClr val="000000"/>
                          </a:solidFill>
                          <a:effectLst/>
                          <a:latin typeface="Times New Roman" panose="02020603050405020304" pitchFamily="18" charset="0"/>
                          <a:cs typeface="Times New Roman" panose="02020603050405020304" pitchFamily="18" charset="0"/>
                        </a:rPr>
                        <a:t> $                                1.250,00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EC" sz="13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73566897"/>
                  </a:ext>
                </a:extLst>
              </a:tr>
              <a:tr h="211559">
                <a:tc gridSpan="2">
                  <a:txBody>
                    <a:bodyPr/>
                    <a:lstStyle/>
                    <a:p>
                      <a:pPr algn="l" fontAlgn="b"/>
                      <a:r>
                        <a:rPr lang="es-EC" sz="1300" b="0" i="0" u="none" strike="noStrike">
                          <a:solidFill>
                            <a:srgbClr val="000000"/>
                          </a:solidFill>
                          <a:effectLst/>
                          <a:latin typeface="Times New Roman" panose="02020603050405020304" pitchFamily="18" charset="0"/>
                          <a:cs typeface="Times New Roman" panose="02020603050405020304" pitchFamily="18" charset="0"/>
                        </a:rPr>
                        <a:t>Ingreso por Impuesto Diferido</a:t>
                      </a:r>
                    </a:p>
                  </a:txBody>
                  <a:tcPr marL="13716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EC"/>
                    </a:p>
                  </a:txBody>
                  <a:tcPr/>
                </a:tc>
                <a:tc>
                  <a:txBody>
                    <a:bodyPr/>
                    <a:lstStyle/>
                    <a:p>
                      <a:pPr algn="l" fontAlgn="b"/>
                      <a:r>
                        <a:rPr lang="es-EC" sz="13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EC" sz="1300" b="0" i="0" u="none" strike="noStrike">
                          <a:solidFill>
                            <a:srgbClr val="000000"/>
                          </a:solidFill>
                          <a:effectLst/>
                          <a:latin typeface="Times New Roman" panose="02020603050405020304" pitchFamily="18" charset="0"/>
                          <a:cs typeface="Times New Roman" panose="02020603050405020304" pitchFamily="18" charset="0"/>
                        </a:rPr>
                        <a:t> $                              1.250,00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40552626"/>
                  </a:ext>
                </a:extLst>
              </a:tr>
              <a:tr h="211559">
                <a:tc gridSpan="2">
                  <a:txBody>
                    <a:bodyPr/>
                    <a:lstStyle/>
                    <a:p>
                      <a:pPr algn="ctr" fontAlgn="b"/>
                      <a:r>
                        <a:rPr lang="es-EC" sz="1300" b="1"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s-EC"/>
                    </a:p>
                  </a:txBody>
                  <a:tcPr/>
                </a:tc>
                <a:tc>
                  <a:txBody>
                    <a:bodyPr/>
                    <a:lstStyle/>
                    <a:p>
                      <a:pPr algn="l" fontAlgn="b"/>
                      <a:r>
                        <a:rPr lang="es-EC" sz="1300" b="1" i="0" u="none" strike="noStrike" dirty="0">
                          <a:solidFill>
                            <a:srgbClr val="000000"/>
                          </a:solidFill>
                          <a:effectLst/>
                          <a:latin typeface="Times New Roman" panose="02020603050405020304" pitchFamily="18" charset="0"/>
                          <a:cs typeface="Times New Roman" panose="02020603050405020304" pitchFamily="18" charset="0"/>
                        </a:rPr>
                        <a:t> $                                1.250,00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EC" sz="1300" b="1" i="0" u="none" strike="noStrike" dirty="0">
                          <a:solidFill>
                            <a:srgbClr val="000000"/>
                          </a:solidFill>
                          <a:effectLst/>
                          <a:latin typeface="Times New Roman" panose="02020603050405020304" pitchFamily="18" charset="0"/>
                          <a:cs typeface="Times New Roman" panose="02020603050405020304" pitchFamily="18" charset="0"/>
                        </a:rPr>
                        <a:t> $                              1.250,00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3493202"/>
                  </a:ext>
                </a:extLst>
              </a:tr>
            </a:tbl>
          </a:graphicData>
        </a:graphic>
      </p:graphicFrame>
      <p:sp>
        <p:nvSpPr>
          <p:cNvPr id="7" name="Conector recto 6">
            <a:extLst>
              <a:ext uri="{FF2B5EF4-FFF2-40B4-BE49-F238E27FC236}">
                <a16:creationId xmlns:a16="http://schemas.microsoft.com/office/drawing/2014/main" id="{85471B5E-1D1E-45CD-4241-6716AAC9615B}"/>
              </a:ext>
            </a:extLst>
          </p:cNvPr>
          <p:cNvSpPr/>
          <p:nvPr/>
        </p:nvSpPr>
        <p:spPr>
          <a:xfrm>
            <a:off x="647700" y="1048699"/>
            <a:ext cx="10515600" cy="0"/>
          </a:xfrm>
          <a:prstGeom prst="line">
            <a:avLst/>
          </a:prstGeom>
          <a:ln>
            <a:solidFill>
              <a:srgbClr val="7D252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C"/>
          </a:p>
        </p:txBody>
      </p:sp>
      <p:graphicFrame>
        <p:nvGraphicFramePr>
          <p:cNvPr id="8" name="Tabla 7">
            <a:extLst>
              <a:ext uri="{FF2B5EF4-FFF2-40B4-BE49-F238E27FC236}">
                <a16:creationId xmlns:a16="http://schemas.microsoft.com/office/drawing/2014/main" id="{0CE7148B-37CF-08D7-041B-7C2E97A779B1}"/>
              </a:ext>
            </a:extLst>
          </p:cNvPr>
          <p:cNvGraphicFramePr>
            <a:graphicFrameLocks noGrp="1"/>
          </p:cNvGraphicFramePr>
          <p:nvPr>
            <p:extLst>
              <p:ext uri="{D42A27DB-BD31-4B8C-83A1-F6EECF244321}">
                <p14:modId xmlns:p14="http://schemas.microsoft.com/office/powerpoint/2010/main" val="244358645"/>
              </p:ext>
            </p:extLst>
          </p:nvPr>
        </p:nvGraphicFramePr>
        <p:xfrm>
          <a:off x="4493240" y="1707832"/>
          <a:ext cx="1969873" cy="2954540"/>
        </p:xfrm>
        <a:graphic>
          <a:graphicData uri="http://schemas.openxmlformats.org/drawingml/2006/table">
            <a:tbl>
              <a:tblPr/>
              <a:tblGrid>
                <a:gridCol w="1969873">
                  <a:extLst>
                    <a:ext uri="{9D8B030D-6E8A-4147-A177-3AD203B41FA5}">
                      <a16:colId xmlns:a16="http://schemas.microsoft.com/office/drawing/2014/main" val="2580907149"/>
                    </a:ext>
                  </a:extLst>
                </a:gridCol>
              </a:tblGrid>
              <a:tr h="199868">
                <a:tc>
                  <a:txBody>
                    <a:bodyPr/>
                    <a:lstStyle/>
                    <a:p>
                      <a:pPr algn="ctr" fontAlgn="ctr"/>
                      <a:r>
                        <a:rPr lang="es-EC" sz="1400" b="1" i="0" u="none" strike="noStrike" dirty="0">
                          <a:solidFill>
                            <a:srgbClr val="FFFFFF"/>
                          </a:solidFill>
                          <a:effectLst/>
                          <a:latin typeface="Times New Roman" panose="02020603050405020304" pitchFamily="18" charset="0"/>
                          <a:cs typeface="Times New Roman" panose="02020603050405020304" pitchFamily="18" charset="0"/>
                        </a:rPr>
                        <a:t> Financiero 12,5%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solidFill>
                      <a:srgbClr val="7D2525"/>
                    </a:solidFill>
                  </a:tcPr>
                </a:tc>
                <a:extLst>
                  <a:ext uri="{0D108BD9-81ED-4DB2-BD59-A6C34878D82A}">
                    <a16:rowId xmlns:a16="http://schemas.microsoft.com/office/drawing/2014/main" val="1492636910"/>
                  </a:ext>
                </a:extLst>
              </a:tr>
              <a:tr h="271621">
                <a:tc>
                  <a:txBody>
                    <a:bodyPr/>
                    <a:lstStyle/>
                    <a:p>
                      <a:pPr algn="l" fontAlgn="b"/>
                      <a:r>
                        <a:rPr lang="es-EC" sz="1200" b="1" i="0" u="sng" strike="noStrike" dirty="0">
                          <a:solidFill>
                            <a:srgbClr val="FF0000"/>
                          </a:solidFill>
                          <a:effectLst/>
                          <a:latin typeface="Times New Roman" panose="02020603050405020304" pitchFamily="18" charset="0"/>
                          <a:cs typeface="Times New Roman" panose="02020603050405020304" pitchFamily="18" charset="0"/>
                        </a:rPr>
                        <a:t> $                             25.000,00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881272608"/>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140934647"/>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454464080"/>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930562289"/>
                  </a:ext>
                </a:extLst>
              </a:tr>
              <a:tr h="29659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590596851"/>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28726619"/>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748271335"/>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424601703"/>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162109585"/>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703458355"/>
                  </a:ext>
                </a:extLst>
              </a:tr>
            </a:tbl>
          </a:graphicData>
        </a:graphic>
      </p:graphicFrame>
      <p:graphicFrame>
        <p:nvGraphicFramePr>
          <p:cNvPr id="10" name="Tabla 9">
            <a:extLst>
              <a:ext uri="{FF2B5EF4-FFF2-40B4-BE49-F238E27FC236}">
                <a16:creationId xmlns:a16="http://schemas.microsoft.com/office/drawing/2014/main" id="{43FD5C1C-F649-FBF2-B9A1-4B9F5448F28E}"/>
              </a:ext>
            </a:extLst>
          </p:cNvPr>
          <p:cNvGraphicFramePr>
            <a:graphicFrameLocks noGrp="1"/>
          </p:cNvGraphicFramePr>
          <p:nvPr>
            <p:extLst>
              <p:ext uri="{D42A27DB-BD31-4B8C-83A1-F6EECF244321}">
                <p14:modId xmlns:p14="http://schemas.microsoft.com/office/powerpoint/2010/main" val="4011091064"/>
              </p:ext>
            </p:extLst>
          </p:nvPr>
        </p:nvGraphicFramePr>
        <p:xfrm>
          <a:off x="6463113" y="1707832"/>
          <a:ext cx="1898241" cy="2954540"/>
        </p:xfrm>
        <a:graphic>
          <a:graphicData uri="http://schemas.openxmlformats.org/drawingml/2006/table">
            <a:tbl>
              <a:tblPr/>
              <a:tblGrid>
                <a:gridCol w="1898241">
                  <a:extLst>
                    <a:ext uri="{9D8B030D-6E8A-4147-A177-3AD203B41FA5}">
                      <a16:colId xmlns:a16="http://schemas.microsoft.com/office/drawing/2014/main" val="1032833528"/>
                    </a:ext>
                  </a:extLst>
                </a:gridCol>
              </a:tblGrid>
              <a:tr h="199868">
                <a:tc>
                  <a:txBody>
                    <a:bodyPr/>
                    <a:lstStyle/>
                    <a:p>
                      <a:pPr algn="ctr" fontAlgn="ctr"/>
                      <a:r>
                        <a:rPr lang="es-EC" sz="1400" b="1" i="0" u="none" strike="noStrike" dirty="0">
                          <a:solidFill>
                            <a:srgbClr val="FFFFFF"/>
                          </a:solidFill>
                          <a:effectLst/>
                          <a:latin typeface="Times New Roman" panose="02020603050405020304" pitchFamily="18" charset="0"/>
                          <a:cs typeface="Times New Roman" panose="02020603050405020304" pitchFamily="18" charset="0"/>
                        </a:rPr>
                        <a:t> Tributario 10%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solidFill>
                      <a:srgbClr val="7D2525"/>
                    </a:solidFill>
                  </a:tcPr>
                </a:tc>
                <a:extLst>
                  <a:ext uri="{0D108BD9-81ED-4DB2-BD59-A6C34878D82A}">
                    <a16:rowId xmlns:a16="http://schemas.microsoft.com/office/drawing/2014/main" val="3926254358"/>
                  </a:ext>
                </a:extLst>
              </a:tr>
              <a:tr h="271621">
                <a:tc>
                  <a:txBody>
                    <a:bodyPr/>
                    <a:lstStyle/>
                    <a:p>
                      <a:pPr algn="l" fontAlgn="b"/>
                      <a:r>
                        <a:rPr lang="es-EC" sz="1200" b="1" i="0" u="sng" strike="noStrike" dirty="0">
                          <a:solidFill>
                            <a:srgbClr val="FF0000"/>
                          </a:solidFill>
                          <a:effectLst/>
                          <a:latin typeface="Times New Roman" panose="02020603050405020304" pitchFamily="18" charset="0"/>
                          <a:cs typeface="Times New Roman" panose="02020603050405020304" pitchFamily="18" charset="0"/>
                        </a:rPr>
                        <a:t> $                           20.000,00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082784509"/>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20.000,00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820950980"/>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20.000,00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001331349"/>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20.000,00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905510118"/>
                  </a:ext>
                </a:extLst>
              </a:tr>
              <a:tr h="29659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20.000,00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059520614"/>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20.000,00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041507591"/>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20.000,00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366303304"/>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20.000,00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666998947"/>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20.000,00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41281386"/>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20.000,00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406470922"/>
                  </a:ext>
                </a:extLst>
              </a:tr>
            </a:tbl>
          </a:graphicData>
        </a:graphic>
      </p:graphicFrame>
      <p:graphicFrame>
        <p:nvGraphicFramePr>
          <p:cNvPr id="11" name="Tabla 10">
            <a:extLst>
              <a:ext uri="{FF2B5EF4-FFF2-40B4-BE49-F238E27FC236}">
                <a16:creationId xmlns:a16="http://schemas.microsoft.com/office/drawing/2014/main" id="{A08F9C35-71F5-D0FA-FE11-1B4819E95385}"/>
              </a:ext>
            </a:extLst>
          </p:cNvPr>
          <p:cNvGraphicFramePr>
            <a:graphicFrameLocks noGrp="1"/>
          </p:cNvGraphicFramePr>
          <p:nvPr>
            <p:extLst>
              <p:ext uri="{D42A27DB-BD31-4B8C-83A1-F6EECF244321}">
                <p14:modId xmlns:p14="http://schemas.microsoft.com/office/powerpoint/2010/main" val="3332384868"/>
              </p:ext>
            </p:extLst>
          </p:nvPr>
        </p:nvGraphicFramePr>
        <p:xfrm>
          <a:off x="8359865" y="1707832"/>
          <a:ext cx="1361002" cy="2954540"/>
        </p:xfrm>
        <a:graphic>
          <a:graphicData uri="http://schemas.openxmlformats.org/drawingml/2006/table">
            <a:tbl>
              <a:tblPr/>
              <a:tblGrid>
                <a:gridCol w="1361002">
                  <a:extLst>
                    <a:ext uri="{9D8B030D-6E8A-4147-A177-3AD203B41FA5}">
                      <a16:colId xmlns:a16="http://schemas.microsoft.com/office/drawing/2014/main" val="358278474"/>
                    </a:ext>
                  </a:extLst>
                </a:gridCol>
              </a:tblGrid>
              <a:tr h="199868">
                <a:tc>
                  <a:txBody>
                    <a:bodyPr/>
                    <a:lstStyle/>
                    <a:p>
                      <a:pPr algn="ctr" fontAlgn="ctr"/>
                      <a:r>
                        <a:rPr lang="es-EC" sz="1400" b="1" i="0" u="none" strike="noStrike" dirty="0">
                          <a:solidFill>
                            <a:srgbClr val="FFFFFF"/>
                          </a:solidFill>
                          <a:effectLst/>
                          <a:latin typeface="Times New Roman" panose="02020603050405020304" pitchFamily="18" charset="0"/>
                          <a:cs typeface="Times New Roman" panose="02020603050405020304" pitchFamily="18" charset="0"/>
                        </a:rPr>
                        <a:t> Diferencia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solidFill>
                      <a:srgbClr val="7D2525"/>
                    </a:solidFill>
                  </a:tcPr>
                </a:tc>
                <a:extLst>
                  <a:ext uri="{0D108BD9-81ED-4DB2-BD59-A6C34878D82A}">
                    <a16:rowId xmlns:a16="http://schemas.microsoft.com/office/drawing/2014/main" val="1136856698"/>
                  </a:ext>
                </a:extLst>
              </a:tr>
              <a:tr h="271621">
                <a:tc>
                  <a:txBody>
                    <a:bodyPr/>
                    <a:lstStyle/>
                    <a:p>
                      <a:pPr algn="l" fontAlgn="b"/>
                      <a:r>
                        <a:rPr lang="es-EC" sz="1200" b="1" i="0" u="sng" strike="noStrike" dirty="0">
                          <a:solidFill>
                            <a:srgbClr val="FF0000"/>
                          </a:solidFill>
                          <a:effectLst/>
                          <a:latin typeface="Times New Roman" panose="02020603050405020304" pitchFamily="18" charset="0"/>
                          <a:cs typeface="Times New Roman" panose="02020603050405020304" pitchFamily="18" charset="0"/>
                        </a:rPr>
                        <a:t> $             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130338805"/>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842097674"/>
                  </a:ext>
                </a:extLst>
              </a:tr>
              <a:tr h="271621">
                <a:tc>
                  <a:txBody>
                    <a:bodyPr/>
                    <a:lstStyle/>
                    <a:p>
                      <a:pPr algn="l" fontAlgn="b"/>
                      <a:r>
                        <a:rPr lang="es-EC" sz="1200" b="0" i="0" u="none" strike="noStrike">
                          <a:solidFill>
                            <a:srgbClr val="000000"/>
                          </a:solidFill>
                          <a:effectLst/>
                          <a:latin typeface="Times New Roman" panose="02020603050405020304" pitchFamily="18" charset="0"/>
                          <a:cs typeface="Times New Roman" panose="02020603050405020304" pitchFamily="18" charset="0"/>
                        </a:rPr>
                        <a:t> $             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415176297"/>
                  </a:ext>
                </a:extLst>
              </a:tr>
              <a:tr h="271621">
                <a:tc>
                  <a:txBody>
                    <a:bodyPr/>
                    <a:lstStyle/>
                    <a:p>
                      <a:pPr algn="l" fontAlgn="b"/>
                      <a:r>
                        <a:rPr lang="es-EC" sz="1200" b="0" i="0" u="none" strike="noStrike">
                          <a:solidFill>
                            <a:srgbClr val="000000"/>
                          </a:solidFill>
                          <a:effectLst/>
                          <a:latin typeface="Times New Roman" panose="02020603050405020304" pitchFamily="18" charset="0"/>
                          <a:cs typeface="Times New Roman" panose="02020603050405020304" pitchFamily="18" charset="0"/>
                        </a:rPr>
                        <a:t> $             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267033067"/>
                  </a:ext>
                </a:extLst>
              </a:tr>
              <a:tr h="296591">
                <a:tc>
                  <a:txBody>
                    <a:bodyPr/>
                    <a:lstStyle/>
                    <a:p>
                      <a:pPr algn="l" fontAlgn="b"/>
                      <a:r>
                        <a:rPr lang="es-EC" sz="1200" b="0" i="0" u="none" strike="noStrike">
                          <a:solidFill>
                            <a:srgbClr val="000000"/>
                          </a:solidFill>
                          <a:effectLst/>
                          <a:latin typeface="Times New Roman" panose="02020603050405020304" pitchFamily="18" charset="0"/>
                          <a:cs typeface="Times New Roman" panose="02020603050405020304" pitchFamily="18" charset="0"/>
                        </a:rPr>
                        <a:t> $             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008333514"/>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231493843"/>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12256681"/>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102344656"/>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-20.000,00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569272591"/>
                  </a:ext>
                </a:extLst>
              </a:tr>
              <a:tr h="271621">
                <a:tc>
                  <a:txBody>
                    <a:bodyPr/>
                    <a:lstStyle/>
                    <a:p>
                      <a:pPr algn="l" fontAlgn="b"/>
                      <a:r>
                        <a:rPr lang="es-EC" sz="1200" b="0" i="0" u="none" strike="noStrike" dirty="0">
                          <a:solidFill>
                            <a:srgbClr val="000000"/>
                          </a:solidFill>
                          <a:effectLst/>
                          <a:latin typeface="Times New Roman" panose="02020603050405020304" pitchFamily="18" charset="0"/>
                          <a:cs typeface="Times New Roman" panose="02020603050405020304" pitchFamily="18" charset="0"/>
                        </a:rPr>
                        <a:t> $        -20.000,00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072109482"/>
                  </a:ext>
                </a:extLst>
              </a:tr>
            </a:tbl>
          </a:graphicData>
        </a:graphic>
      </p:graphicFrame>
      <p:graphicFrame>
        <p:nvGraphicFramePr>
          <p:cNvPr id="13" name="Tabla 12">
            <a:extLst>
              <a:ext uri="{FF2B5EF4-FFF2-40B4-BE49-F238E27FC236}">
                <a16:creationId xmlns:a16="http://schemas.microsoft.com/office/drawing/2014/main" id="{0F24A50B-F39C-F462-EB34-4E674B971CD7}"/>
              </a:ext>
            </a:extLst>
          </p:cNvPr>
          <p:cNvGraphicFramePr>
            <a:graphicFrameLocks noGrp="1"/>
          </p:cNvGraphicFramePr>
          <p:nvPr>
            <p:extLst>
              <p:ext uri="{D42A27DB-BD31-4B8C-83A1-F6EECF244321}">
                <p14:modId xmlns:p14="http://schemas.microsoft.com/office/powerpoint/2010/main" val="3031375448"/>
              </p:ext>
            </p:extLst>
          </p:nvPr>
        </p:nvGraphicFramePr>
        <p:xfrm>
          <a:off x="9720867" y="1707832"/>
          <a:ext cx="1826609" cy="484981"/>
        </p:xfrm>
        <a:graphic>
          <a:graphicData uri="http://schemas.openxmlformats.org/drawingml/2006/table">
            <a:tbl>
              <a:tblPr/>
              <a:tblGrid>
                <a:gridCol w="1826609">
                  <a:extLst>
                    <a:ext uri="{9D8B030D-6E8A-4147-A177-3AD203B41FA5}">
                      <a16:colId xmlns:a16="http://schemas.microsoft.com/office/drawing/2014/main" val="3974153454"/>
                    </a:ext>
                  </a:extLst>
                </a:gridCol>
              </a:tblGrid>
              <a:tr h="199868">
                <a:tc>
                  <a:txBody>
                    <a:bodyPr/>
                    <a:lstStyle/>
                    <a:p>
                      <a:pPr algn="ctr" fontAlgn="ctr"/>
                      <a:r>
                        <a:rPr lang="es-EC" sz="1400" b="1" i="0" u="none" strike="noStrike" dirty="0">
                          <a:solidFill>
                            <a:srgbClr val="FFFFFF"/>
                          </a:solidFill>
                          <a:effectLst/>
                          <a:latin typeface="Times New Roman" panose="02020603050405020304" pitchFamily="18" charset="0"/>
                          <a:cs typeface="Times New Roman" panose="02020603050405020304" pitchFamily="18" charset="0"/>
                        </a:rPr>
                        <a:t> </a:t>
                      </a:r>
                      <a:r>
                        <a:rPr lang="es-EC" sz="1400" b="1" i="0" u="none" strike="noStrike" dirty="0" err="1">
                          <a:solidFill>
                            <a:srgbClr val="FFFFFF"/>
                          </a:solidFill>
                          <a:effectLst/>
                          <a:latin typeface="Times New Roman" panose="02020603050405020304" pitchFamily="18" charset="0"/>
                          <a:cs typeface="Times New Roman" panose="02020603050405020304" pitchFamily="18" charset="0"/>
                        </a:rPr>
                        <a:t>Act</a:t>
                      </a:r>
                      <a:r>
                        <a:rPr lang="es-EC" sz="1400" b="1" i="0" u="none" strike="noStrike" dirty="0">
                          <a:solidFill>
                            <a:srgbClr val="FFFFFF"/>
                          </a:solidFill>
                          <a:effectLst/>
                          <a:latin typeface="Times New Roman" panose="02020603050405020304" pitchFamily="18" charset="0"/>
                          <a:cs typeface="Times New Roman" panose="02020603050405020304" pitchFamily="18" charset="0"/>
                        </a:rPr>
                        <a:t> ID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solidFill>
                      <a:srgbClr val="7D2525"/>
                    </a:solidFill>
                  </a:tcPr>
                </a:tc>
                <a:extLst>
                  <a:ext uri="{0D108BD9-81ED-4DB2-BD59-A6C34878D82A}">
                    <a16:rowId xmlns:a16="http://schemas.microsoft.com/office/drawing/2014/main" val="775146452"/>
                  </a:ext>
                </a:extLst>
              </a:tr>
              <a:tr h="271621">
                <a:tc>
                  <a:txBody>
                    <a:bodyPr/>
                    <a:lstStyle/>
                    <a:p>
                      <a:pPr algn="l" fontAlgn="b"/>
                      <a:r>
                        <a:rPr lang="es-EC" sz="1200" b="1" i="0" u="sng" strike="noStrike" dirty="0">
                          <a:solidFill>
                            <a:srgbClr val="FF0000"/>
                          </a:solidFill>
                          <a:effectLst/>
                          <a:latin typeface="Times New Roman" panose="02020603050405020304" pitchFamily="18" charset="0"/>
                          <a:cs typeface="Times New Roman" panose="02020603050405020304" pitchFamily="18" charset="0"/>
                        </a:rPr>
                        <a:t> $                            1.250,00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147241646"/>
                  </a:ext>
                </a:extLst>
              </a:tr>
            </a:tbl>
          </a:graphicData>
        </a:graphic>
      </p:graphicFrame>
      <p:graphicFrame>
        <p:nvGraphicFramePr>
          <p:cNvPr id="14" name="Tabla 13">
            <a:extLst>
              <a:ext uri="{FF2B5EF4-FFF2-40B4-BE49-F238E27FC236}">
                <a16:creationId xmlns:a16="http://schemas.microsoft.com/office/drawing/2014/main" id="{32E2C818-7EEA-AB12-2F72-D61B5928C9C2}"/>
              </a:ext>
            </a:extLst>
          </p:cNvPr>
          <p:cNvGraphicFramePr>
            <a:graphicFrameLocks noGrp="1"/>
          </p:cNvGraphicFramePr>
          <p:nvPr>
            <p:extLst>
              <p:ext uri="{D42A27DB-BD31-4B8C-83A1-F6EECF244321}">
                <p14:modId xmlns:p14="http://schemas.microsoft.com/office/powerpoint/2010/main" val="568252348"/>
              </p:ext>
            </p:extLst>
          </p:nvPr>
        </p:nvGraphicFramePr>
        <p:xfrm>
          <a:off x="9720508" y="2192813"/>
          <a:ext cx="1826609" cy="1926317"/>
        </p:xfrm>
        <a:graphic>
          <a:graphicData uri="http://schemas.openxmlformats.org/drawingml/2006/table">
            <a:tbl>
              <a:tblPr/>
              <a:tblGrid>
                <a:gridCol w="1826609">
                  <a:extLst>
                    <a:ext uri="{9D8B030D-6E8A-4147-A177-3AD203B41FA5}">
                      <a16:colId xmlns:a16="http://schemas.microsoft.com/office/drawing/2014/main" val="3804664383"/>
                    </a:ext>
                  </a:extLst>
                </a:gridCol>
              </a:tblGrid>
              <a:tr h="271621">
                <a:tc>
                  <a:txBody>
                    <a:bodyPr/>
                    <a:lstStyle/>
                    <a:p>
                      <a:pPr algn="l" fontAlgn="b"/>
                      <a:r>
                        <a:rPr lang="es-EC" sz="1200" b="1" i="0" u="sng" strike="noStrike" dirty="0">
                          <a:solidFill>
                            <a:srgbClr val="000000"/>
                          </a:solidFill>
                          <a:effectLst/>
                          <a:latin typeface="Times New Roman" panose="02020603050405020304" pitchFamily="18" charset="0"/>
                          <a:cs typeface="Times New Roman" panose="02020603050405020304" pitchFamily="18" charset="0"/>
                        </a:rPr>
                        <a:t> $                            1.250,00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72836164"/>
                  </a:ext>
                </a:extLst>
              </a:tr>
              <a:tr h="271621">
                <a:tc>
                  <a:txBody>
                    <a:bodyPr/>
                    <a:lstStyle/>
                    <a:p>
                      <a:pPr algn="l" fontAlgn="b"/>
                      <a:r>
                        <a:rPr lang="es-EC" sz="1200" b="1" i="0" u="sng" strike="noStrike" dirty="0">
                          <a:solidFill>
                            <a:srgbClr val="000000"/>
                          </a:solidFill>
                          <a:effectLst/>
                          <a:latin typeface="Times New Roman" panose="02020603050405020304" pitchFamily="18" charset="0"/>
                          <a:cs typeface="Times New Roman" panose="02020603050405020304" pitchFamily="18" charset="0"/>
                        </a:rPr>
                        <a:t> $                            1.250,00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978019189"/>
                  </a:ext>
                </a:extLst>
              </a:tr>
              <a:tr h="271621">
                <a:tc>
                  <a:txBody>
                    <a:bodyPr/>
                    <a:lstStyle/>
                    <a:p>
                      <a:pPr algn="l" fontAlgn="b"/>
                      <a:r>
                        <a:rPr lang="es-EC" sz="1200" b="1" i="0" u="sng" strike="noStrike" dirty="0">
                          <a:solidFill>
                            <a:srgbClr val="000000"/>
                          </a:solidFill>
                          <a:effectLst/>
                          <a:latin typeface="Times New Roman" panose="02020603050405020304" pitchFamily="18" charset="0"/>
                          <a:cs typeface="Times New Roman" panose="02020603050405020304" pitchFamily="18" charset="0"/>
                        </a:rPr>
                        <a:t> $                            1.250,00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339081711"/>
                  </a:ext>
                </a:extLst>
              </a:tr>
              <a:tr h="296591">
                <a:tc>
                  <a:txBody>
                    <a:bodyPr/>
                    <a:lstStyle/>
                    <a:p>
                      <a:pPr algn="l" fontAlgn="b"/>
                      <a:r>
                        <a:rPr lang="es-EC" sz="1200" b="1" i="0" u="sng" strike="noStrike" dirty="0">
                          <a:solidFill>
                            <a:srgbClr val="000000"/>
                          </a:solidFill>
                          <a:effectLst/>
                          <a:latin typeface="Times New Roman" panose="02020603050405020304" pitchFamily="18" charset="0"/>
                          <a:cs typeface="Times New Roman" panose="02020603050405020304" pitchFamily="18" charset="0"/>
                        </a:rPr>
                        <a:t> $                            1.250,00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96665655"/>
                  </a:ext>
                </a:extLst>
              </a:tr>
              <a:tr h="271621">
                <a:tc>
                  <a:txBody>
                    <a:bodyPr/>
                    <a:lstStyle/>
                    <a:p>
                      <a:pPr algn="l" fontAlgn="b"/>
                      <a:r>
                        <a:rPr lang="es-EC" sz="1200" b="1" i="0" u="sng" strike="noStrike" dirty="0">
                          <a:solidFill>
                            <a:srgbClr val="000000"/>
                          </a:solidFill>
                          <a:effectLst/>
                          <a:latin typeface="Times New Roman" panose="02020603050405020304" pitchFamily="18" charset="0"/>
                          <a:cs typeface="Times New Roman" panose="02020603050405020304" pitchFamily="18" charset="0"/>
                        </a:rPr>
                        <a:t> $                            1.250,00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139764670"/>
                  </a:ext>
                </a:extLst>
              </a:tr>
              <a:tr h="271621">
                <a:tc>
                  <a:txBody>
                    <a:bodyPr/>
                    <a:lstStyle/>
                    <a:p>
                      <a:pPr algn="l" fontAlgn="b"/>
                      <a:r>
                        <a:rPr lang="es-EC" sz="1200" b="1" i="0" u="sng" strike="noStrike">
                          <a:solidFill>
                            <a:srgbClr val="000000"/>
                          </a:solidFill>
                          <a:effectLst/>
                          <a:latin typeface="Times New Roman" panose="02020603050405020304" pitchFamily="18" charset="0"/>
                          <a:cs typeface="Times New Roman" panose="02020603050405020304" pitchFamily="18" charset="0"/>
                        </a:rPr>
                        <a:t> $                            1.250,00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119556699"/>
                  </a:ext>
                </a:extLst>
              </a:tr>
              <a:tr h="271621">
                <a:tc>
                  <a:txBody>
                    <a:bodyPr/>
                    <a:lstStyle/>
                    <a:p>
                      <a:pPr algn="l" fontAlgn="b"/>
                      <a:r>
                        <a:rPr lang="es-EC" sz="1200" b="1" i="0" u="sng" strike="noStrike" dirty="0">
                          <a:solidFill>
                            <a:srgbClr val="000000"/>
                          </a:solidFill>
                          <a:effectLst/>
                          <a:latin typeface="Times New Roman" panose="02020603050405020304" pitchFamily="18" charset="0"/>
                          <a:cs typeface="Times New Roman" panose="02020603050405020304" pitchFamily="18" charset="0"/>
                        </a:rPr>
                        <a:t> $                            1.250,00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80782680"/>
                  </a:ext>
                </a:extLst>
              </a:tr>
            </a:tbl>
          </a:graphicData>
        </a:graphic>
      </p:graphicFrame>
      <p:graphicFrame>
        <p:nvGraphicFramePr>
          <p:cNvPr id="15" name="Tabla 14">
            <a:extLst>
              <a:ext uri="{FF2B5EF4-FFF2-40B4-BE49-F238E27FC236}">
                <a16:creationId xmlns:a16="http://schemas.microsoft.com/office/drawing/2014/main" id="{6F0AD2B9-749F-1A25-FD7A-4FCA2B5FD39D}"/>
              </a:ext>
            </a:extLst>
          </p:cNvPr>
          <p:cNvGraphicFramePr>
            <a:graphicFrameLocks noGrp="1"/>
          </p:cNvGraphicFramePr>
          <p:nvPr>
            <p:extLst>
              <p:ext uri="{D42A27DB-BD31-4B8C-83A1-F6EECF244321}">
                <p14:modId xmlns:p14="http://schemas.microsoft.com/office/powerpoint/2010/main" val="3758551211"/>
              </p:ext>
            </p:extLst>
          </p:nvPr>
        </p:nvGraphicFramePr>
        <p:xfrm>
          <a:off x="4493240" y="1250077"/>
          <a:ext cx="3868114" cy="271621"/>
        </p:xfrm>
        <a:graphic>
          <a:graphicData uri="http://schemas.openxmlformats.org/drawingml/2006/table">
            <a:tbl>
              <a:tblPr/>
              <a:tblGrid>
                <a:gridCol w="1969873">
                  <a:extLst>
                    <a:ext uri="{9D8B030D-6E8A-4147-A177-3AD203B41FA5}">
                      <a16:colId xmlns:a16="http://schemas.microsoft.com/office/drawing/2014/main" val="2834409389"/>
                    </a:ext>
                  </a:extLst>
                </a:gridCol>
                <a:gridCol w="1898241">
                  <a:extLst>
                    <a:ext uri="{9D8B030D-6E8A-4147-A177-3AD203B41FA5}">
                      <a16:colId xmlns:a16="http://schemas.microsoft.com/office/drawing/2014/main" val="1103000900"/>
                    </a:ext>
                  </a:extLst>
                </a:gridCol>
              </a:tblGrid>
              <a:tr h="271621">
                <a:tc>
                  <a:txBody>
                    <a:bodyPr/>
                    <a:lstStyle/>
                    <a:p>
                      <a:pPr algn="l" fontAlgn="b"/>
                      <a:r>
                        <a:rPr lang="es-EC" sz="1600" b="1" i="0" u="none" strike="noStrike" dirty="0">
                          <a:solidFill>
                            <a:srgbClr val="000000"/>
                          </a:solidFill>
                          <a:effectLst/>
                          <a:latin typeface="Times New Roman" panose="02020603050405020304" pitchFamily="18" charset="0"/>
                          <a:cs typeface="Times New Roman" panose="02020603050405020304" pitchFamily="18" charset="0"/>
                        </a:rPr>
                        <a:t>Maquinaria</a:t>
                      </a:r>
                    </a:p>
                  </a:txBody>
                  <a:tcPr marL="0" marR="0" marT="0" marB="0" anchor="ctr">
                    <a:lnL w="12700" cap="flat" cmpd="sng" algn="ctr">
                      <a:solidFill>
                        <a:srgbClr val="7D2525"/>
                      </a:solidFill>
                      <a:prstDash val="solid"/>
                      <a:round/>
                      <a:headEnd type="none" w="med" len="med"/>
                      <a:tailEnd type="none" w="med" len="med"/>
                    </a:lnL>
                    <a:lnR>
                      <a:noFill/>
                    </a:lnR>
                    <a:lnT w="12700" cap="flat" cmpd="sng" algn="ctr">
                      <a:solidFill>
                        <a:srgbClr val="7D2525"/>
                      </a:solidFill>
                      <a:prstDash val="solid"/>
                      <a:round/>
                      <a:headEnd type="none" w="med" len="med"/>
                      <a:tailEnd type="none" w="med" len="med"/>
                    </a:lnT>
                    <a:lnB w="12700" cap="flat" cmpd="sng" algn="ctr">
                      <a:solidFill>
                        <a:srgbClr val="7D2525"/>
                      </a:solidFill>
                      <a:prstDash val="solid"/>
                      <a:round/>
                      <a:headEnd type="none" w="med" len="med"/>
                      <a:tailEnd type="none" w="med" len="med"/>
                    </a:lnB>
                    <a:noFill/>
                  </a:tcPr>
                </a:tc>
                <a:tc>
                  <a:txBody>
                    <a:bodyPr/>
                    <a:lstStyle/>
                    <a:p>
                      <a:pPr algn="l" fontAlgn="b"/>
                      <a:r>
                        <a:rPr lang="es-EC" sz="1600" b="1" i="0" u="none" strike="noStrike" dirty="0">
                          <a:solidFill>
                            <a:srgbClr val="000000"/>
                          </a:solidFill>
                          <a:effectLst/>
                          <a:latin typeface="Times New Roman" panose="02020603050405020304" pitchFamily="18" charset="0"/>
                          <a:cs typeface="Times New Roman" panose="02020603050405020304" pitchFamily="18" charset="0"/>
                        </a:rPr>
                        <a:t> $              200.000,00 </a:t>
                      </a:r>
                    </a:p>
                  </a:txBody>
                  <a:tcPr marL="0" marR="0" marT="0" marB="0" anchor="ctr">
                    <a:lnL w="12700" cap="flat" cmpd="sng" algn="ctr">
                      <a:noFill/>
                      <a:prstDash val="solid"/>
                      <a:round/>
                      <a:headEnd type="none" w="med" len="med"/>
                      <a:tailEnd type="none" w="med" len="med"/>
                    </a:lnL>
                    <a:lnR w="12700" cap="flat" cmpd="sng" algn="ctr">
                      <a:solidFill>
                        <a:srgbClr val="7D2525"/>
                      </a:solidFill>
                      <a:prstDash val="solid"/>
                      <a:round/>
                      <a:headEnd type="none" w="med" len="med"/>
                      <a:tailEnd type="none" w="med" len="med"/>
                    </a:lnR>
                    <a:lnT w="12700" cap="flat" cmpd="sng" algn="ctr">
                      <a:solidFill>
                        <a:srgbClr val="7D2525"/>
                      </a:solidFill>
                      <a:prstDash val="solid"/>
                      <a:round/>
                      <a:headEnd type="none" w="med" len="med"/>
                      <a:tailEnd type="none" w="med" len="med"/>
                    </a:lnT>
                    <a:lnB w="12700" cap="flat" cmpd="sng" algn="ctr">
                      <a:solidFill>
                        <a:srgbClr val="7D2525"/>
                      </a:solidFill>
                      <a:prstDash val="solid"/>
                      <a:round/>
                      <a:headEnd type="none" w="med" len="med"/>
                      <a:tailEnd type="none" w="med" len="med"/>
                    </a:lnB>
                    <a:noFill/>
                  </a:tcPr>
                </a:tc>
                <a:extLst>
                  <a:ext uri="{0D108BD9-81ED-4DB2-BD59-A6C34878D82A}">
                    <a16:rowId xmlns:a16="http://schemas.microsoft.com/office/drawing/2014/main" val="302659273"/>
                  </a:ext>
                </a:extLst>
              </a:tr>
            </a:tbl>
          </a:graphicData>
        </a:graphic>
      </p:graphicFrame>
      <p:graphicFrame>
        <p:nvGraphicFramePr>
          <p:cNvPr id="16" name="Tabla 15">
            <a:extLst>
              <a:ext uri="{FF2B5EF4-FFF2-40B4-BE49-F238E27FC236}">
                <a16:creationId xmlns:a16="http://schemas.microsoft.com/office/drawing/2014/main" id="{523941E0-CD02-8DA9-CF13-EBA3FFD70309}"/>
              </a:ext>
            </a:extLst>
          </p:cNvPr>
          <p:cNvGraphicFramePr>
            <a:graphicFrameLocks noGrp="1"/>
          </p:cNvGraphicFramePr>
          <p:nvPr>
            <p:extLst>
              <p:ext uri="{D42A27DB-BD31-4B8C-83A1-F6EECF244321}">
                <p14:modId xmlns:p14="http://schemas.microsoft.com/office/powerpoint/2010/main" val="1952973991"/>
              </p:ext>
            </p:extLst>
          </p:nvPr>
        </p:nvGraphicFramePr>
        <p:xfrm>
          <a:off x="9720149" y="4119130"/>
          <a:ext cx="1826609" cy="543242"/>
        </p:xfrm>
        <a:graphic>
          <a:graphicData uri="http://schemas.openxmlformats.org/drawingml/2006/table">
            <a:tbl>
              <a:tblPr/>
              <a:tblGrid>
                <a:gridCol w="1826609">
                  <a:extLst>
                    <a:ext uri="{9D8B030D-6E8A-4147-A177-3AD203B41FA5}">
                      <a16:colId xmlns:a16="http://schemas.microsoft.com/office/drawing/2014/main" val="3061702764"/>
                    </a:ext>
                  </a:extLst>
                </a:gridCol>
              </a:tblGrid>
              <a:tr h="271621">
                <a:tc>
                  <a:txBody>
                    <a:bodyPr/>
                    <a:lstStyle/>
                    <a:p>
                      <a:pPr algn="l" fontAlgn="b"/>
                      <a:r>
                        <a:rPr lang="es-EC" sz="1200" b="1" i="0" u="sng" strike="noStrike" dirty="0">
                          <a:solidFill>
                            <a:srgbClr val="000000"/>
                          </a:solidFill>
                          <a:effectLst/>
                          <a:latin typeface="Times New Roman" panose="02020603050405020304" pitchFamily="18" charset="0"/>
                          <a:cs typeface="Times New Roman" panose="02020603050405020304" pitchFamily="18" charset="0"/>
                        </a:rPr>
                        <a:t> $                          -5.000,00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202418582"/>
                  </a:ext>
                </a:extLst>
              </a:tr>
              <a:tr h="271621">
                <a:tc>
                  <a:txBody>
                    <a:bodyPr/>
                    <a:lstStyle/>
                    <a:p>
                      <a:pPr algn="l" fontAlgn="b"/>
                      <a:r>
                        <a:rPr lang="es-EC" sz="1200" b="1" i="0" u="sng" strike="noStrike" dirty="0">
                          <a:solidFill>
                            <a:srgbClr val="000000"/>
                          </a:solidFill>
                          <a:effectLst/>
                          <a:latin typeface="Times New Roman" panose="02020603050405020304" pitchFamily="18" charset="0"/>
                          <a:cs typeface="Times New Roman" panose="02020603050405020304" pitchFamily="18" charset="0"/>
                        </a:rPr>
                        <a:t> $                          -5.000,00 </a:t>
                      </a:r>
                    </a:p>
                  </a:txBody>
                  <a:tcPr marL="0" marR="0" marT="0" marB="0"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2802013"/>
                  </a:ext>
                </a:extLst>
              </a:tr>
            </a:tbl>
          </a:graphicData>
        </a:graphic>
      </p:graphicFrame>
      <p:sp>
        <p:nvSpPr>
          <p:cNvPr id="9" name="Title 1">
            <a:extLst>
              <a:ext uri="{FF2B5EF4-FFF2-40B4-BE49-F238E27FC236}">
                <a16:creationId xmlns:a16="http://schemas.microsoft.com/office/drawing/2014/main" id="{3206E8CC-63E7-7274-BBB2-02FC07FBF102}"/>
              </a:ext>
            </a:extLst>
          </p:cNvPr>
          <p:cNvSpPr txBox="1">
            <a:spLocks/>
          </p:cNvSpPr>
          <p:nvPr/>
        </p:nvSpPr>
        <p:spPr>
          <a:xfrm>
            <a:off x="643035" y="4405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b="1" dirty="0">
                <a:latin typeface="Times New Roman" panose="02020603050405020304" pitchFamily="18" charset="0"/>
                <a:cs typeface="Times New Roman" panose="02020603050405020304" pitchFamily="18" charset="0"/>
              </a:rPr>
              <a:t>Aplicación de Impuestos Diferidos</a:t>
            </a:r>
          </a:p>
        </p:txBody>
      </p:sp>
      <p:pic>
        <p:nvPicPr>
          <p:cNvPr id="2" name="Imagen 1" descr="Logotipo, nombre de la empresa&#10;&#10;Descripción generada automáticamente">
            <a:extLst>
              <a:ext uri="{FF2B5EF4-FFF2-40B4-BE49-F238E27FC236}">
                <a16:creationId xmlns:a16="http://schemas.microsoft.com/office/drawing/2014/main" id="{44E07E2C-CF6A-06D3-6E67-4703172FEA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3920" y="24239"/>
            <a:ext cx="1008365" cy="619760"/>
          </a:xfrm>
          <a:prstGeom prst="rect">
            <a:avLst/>
          </a:prstGeom>
        </p:spPr>
      </p:pic>
    </p:spTree>
    <p:extLst>
      <p:ext uri="{BB962C8B-B14F-4D97-AF65-F5344CB8AC3E}">
        <p14:creationId xmlns:p14="http://schemas.microsoft.com/office/powerpoint/2010/main" val="276238421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1+#ppt_w/2"/>
                                          </p:val>
                                        </p:tav>
                                        <p:tav tm="100000">
                                          <p:val>
                                            <p:strVal val="#ppt_x"/>
                                          </p:val>
                                        </p:tav>
                                      </p:tavLst>
                                    </p:anim>
                                    <p:anim calcmode="lin" valueType="num">
                                      <p:cBhvr additive="base">
                                        <p:cTn id="19"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0"/>
                                        <p:tgtEl>
                                          <p:spTgt spid="6"/>
                                        </p:tgtEl>
                                      </p:cBhvr>
                                    </p:animEffect>
                                    <p:anim calcmode="lin" valueType="num">
                                      <p:cBhvr>
                                        <p:cTn id="37" dur="1000" fill="hold"/>
                                        <p:tgtEl>
                                          <p:spTgt spid="6"/>
                                        </p:tgtEl>
                                        <p:attrNameLst>
                                          <p:attrName>ppt_x</p:attrName>
                                        </p:attrNameLst>
                                      </p:cBhvr>
                                      <p:tavLst>
                                        <p:tav tm="0">
                                          <p:val>
                                            <p:strVal val="#ppt_x"/>
                                          </p:val>
                                        </p:tav>
                                        <p:tav tm="100000">
                                          <p:val>
                                            <p:strVal val="#ppt_x"/>
                                          </p:val>
                                        </p:tav>
                                      </p:tavLst>
                                    </p:anim>
                                    <p:anim calcmode="lin" valueType="num">
                                      <p:cBhvr>
                                        <p:cTn id="3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1+#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1+#ppt_w/2"/>
                                          </p:val>
                                        </p:tav>
                                        <p:tav tm="100000">
                                          <p:val>
                                            <p:strVal val="#ppt_x"/>
                                          </p:val>
                                        </p:tav>
                                      </p:tavLst>
                                    </p:anim>
                                    <p:anim calcmode="lin" valueType="num">
                                      <p:cBhvr additive="base">
                                        <p:cTn id="50"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1CF4AE-BB97-94DE-7E34-C4741ACCA4E4}"/>
              </a:ext>
            </a:extLst>
          </p:cNvPr>
          <p:cNvSpPr>
            <a:spLocks noGrp="1"/>
          </p:cNvSpPr>
          <p:nvPr>
            <p:ph type="title"/>
          </p:nvPr>
        </p:nvSpPr>
        <p:spPr/>
        <p:txBody>
          <a:bodyPr/>
          <a:lstStyle/>
          <a:p>
            <a:r>
              <a:rPr lang="es-EC" b="1" dirty="0">
                <a:latin typeface="Times New Roman" panose="02020603050405020304" pitchFamily="18" charset="0"/>
                <a:cs typeface="Times New Roman" panose="02020603050405020304" pitchFamily="18" charset="0"/>
              </a:rPr>
              <a:t>Disposición Transitoria Vigésima Novena</a:t>
            </a:r>
          </a:p>
        </p:txBody>
      </p:sp>
      <p:sp>
        <p:nvSpPr>
          <p:cNvPr id="3" name="Marcador de contenido 2">
            <a:extLst>
              <a:ext uri="{FF2B5EF4-FFF2-40B4-BE49-F238E27FC236}">
                <a16:creationId xmlns:a16="http://schemas.microsoft.com/office/drawing/2014/main" id="{CF16ED2F-8B13-34A6-06C4-1799772DB1FD}"/>
              </a:ext>
            </a:extLst>
          </p:cNvPr>
          <p:cNvSpPr>
            <a:spLocks noGrp="1"/>
          </p:cNvSpPr>
          <p:nvPr>
            <p:ph idx="1"/>
          </p:nvPr>
        </p:nvSpPr>
        <p:spPr>
          <a:xfrm>
            <a:off x="838200" y="2288592"/>
            <a:ext cx="10515600" cy="4351338"/>
          </a:xfrm>
        </p:spPr>
        <p:txBody>
          <a:bodyPr>
            <a:normAutofit/>
          </a:bodyPr>
          <a:lstStyle/>
          <a:p>
            <a:pPr algn="just"/>
            <a:r>
              <a:rPr lang="es-EC" dirty="0">
                <a:latin typeface="Times New Roman" panose="02020603050405020304" pitchFamily="18" charset="0"/>
                <a:cs typeface="Times New Roman" panose="02020603050405020304" pitchFamily="18" charset="0"/>
              </a:rPr>
              <a:t>Para efectos de la aplicación de lo establecido en el segundo inciso del numeral 5 del artículo </a:t>
            </a:r>
            <a:r>
              <a:rPr lang="es-EC" dirty="0" err="1">
                <a:latin typeface="Times New Roman" panose="02020603050405020304" pitchFamily="18" charset="0"/>
                <a:cs typeface="Times New Roman" panose="02020603050405020304" pitchFamily="18" charset="0"/>
              </a:rPr>
              <a:t>innumerado</a:t>
            </a:r>
            <a:r>
              <a:rPr lang="es-EC" dirty="0">
                <a:latin typeface="Times New Roman" panose="02020603050405020304" pitchFamily="18" charset="0"/>
                <a:cs typeface="Times New Roman" panose="02020603050405020304" pitchFamily="18" charset="0"/>
              </a:rPr>
              <a:t> posterior al artículo 28 de este Reglamento, se reconocerá el impuesto diferido sobre el deterioro generado a partir del ejercicio fiscal 2023.</a:t>
            </a:r>
          </a:p>
          <a:p>
            <a:pPr algn="just"/>
            <a:r>
              <a:rPr lang="es-EC" dirty="0">
                <a:latin typeface="Times New Roman" panose="02020603050405020304" pitchFamily="18" charset="0"/>
                <a:cs typeface="Times New Roman" panose="02020603050405020304" pitchFamily="18" charset="0"/>
              </a:rPr>
              <a:t>De igual manera, para la aplicación de lo establecido en el numeral 14 del artículo </a:t>
            </a:r>
            <a:r>
              <a:rPr lang="es-EC" dirty="0" err="1">
                <a:latin typeface="Times New Roman" panose="02020603050405020304" pitchFamily="18" charset="0"/>
                <a:cs typeface="Times New Roman" panose="02020603050405020304" pitchFamily="18" charset="0"/>
              </a:rPr>
              <a:t>innumerado</a:t>
            </a:r>
            <a:r>
              <a:rPr lang="es-EC" dirty="0">
                <a:latin typeface="Times New Roman" panose="02020603050405020304" pitchFamily="18" charset="0"/>
                <a:cs typeface="Times New Roman" panose="02020603050405020304" pitchFamily="18" charset="0"/>
              </a:rPr>
              <a:t> posterior al artículo 28 de este Reglamento, se reconocerá el impuesto diferido sobre los activos adquiridos a partir del ejercicio fiscal 2023.</a:t>
            </a:r>
          </a:p>
        </p:txBody>
      </p:sp>
      <p:sp>
        <p:nvSpPr>
          <p:cNvPr id="4" name="Conector recto 3">
            <a:extLst>
              <a:ext uri="{FF2B5EF4-FFF2-40B4-BE49-F238E27FC236}">
                <a16:creationId xmlns:a16="http://schemas.microsoft.com/office/drawing/2014/main" id="{06F0F2C2-97BB-5E8C-1D48-64765DB26C19}"/>
              </a:ext>
            </a:extLst>
          </p:cNvPr>
          <p:cNvSpPr/>
          <p:nvPr/>
        </p:nvSpPr>
        <p:spPr>
          <a:xfrm>
            <a:off x="838200" y="1353499"/>
            <a:ext cx="10515600" cy="0"/>
          </a:xfrm>
          <a:prstGeom prst="line">
            <a:avLst/>
          </a:prstGeom>
          <a:ln>
            <a:solidFill>
              <a:srgbClr val="7D252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C"/>
          </a:p>
        </p:txBody>
      </p:sp>
      <p:sp>
        <p:nvSpPr>
          <p:cNvPr id="5" name="CuadroTexto 4">
            <a:extLst>
              <a:ext uri="{FF2B5EF4-FFF2-40B4-BE49-F238E27FC236}">
                <a16:creationId xmlns:a16="http://schemas.microsoft.com/office/drawing/2014/main" id="{09E21430-5819-A4AE-5A5E-881164466A2E}"/>
              </a:ext>
            </a:extLst>
          </p:cNvPr>
          <p:cNvSpPr txBox="1"/>
          <p:nvPr/>
        </p:nvSpPr>
        <p:spPr>
          <a:xfrm>
            <a:off x="838200" y="1467661"/>
            <a:ext cx="3013364" cy="523220"/>
          </a:xfrm>
          <a:prstGeom prst="rect">
            <a:avLst/>
          </a:prstGeom>
          <a:noFill/>
        </p:spPr>
        <p:txBody>
          <a:bodyPr wrap="square" rtlCol="0">
            <a:spAutoFit/>
          </a:bodyPr>
          <a:lstStyle/>
          <a:p>
            <a:r>
              <a:rPr lang="es-EC" sz="2800" dirty="0">
                <a:latin typeface="Times New Roman" panose="02020603050405020304" pitchFamily="18" charset="0"/>
                <a:cs typeface="Times New Roman" panose="02020603050405020304" pitchFamily="18" charset="0"/>
              </a:rPr>
              <a:t>Decreto 586</a:t>
            </a:r>
          </a:p>
        </p:txBody>
      </p:sp>
      <p:pic>
        <p:nvPicPr>
          <p:cNvPr id="6" name="Imagen 5" descr="Logotipo, nombre de la empresa&#10;&#10;Descripción generada automáticamente">
            <a:extLst>
              <a:ext uri="{FF2B5EF4-FFF2-40B4-BE49-F238E27FC236}">
                <a16:creationId xmlns:a16="http://schemas.microsoft.com/office/drawing/2014/main" id="{2BC2E321-66BA-0C82-6C76-D701229BEF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3920" y="24239"/>
            <a:ext cx="1008365" cy="619760"/>
          </a:xfrm>
          <a:prstGeom prst="rect">
            <a:avLst/>
          </a:prstGeom>
        </p:spPr>
      </p:pic>
    </p:spTree>
    <p:extLst>
      <p:ext uri="{BB962C8B-B14F-4D97-AF65-F5344CB8AC3E}">
        <p14:creationId xmlns:p14="http://schemas.microsoft.com/office/powerpoint/2010/main" val="2189304358"/>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7B309-003F-28EB-CE7B-8EE644A4EB0A}"/>
              </a:ext>
            </a:extLst>
          </p:cNvPr>
          <p:cNvSpPr>
            <a:spLocks noGrp="1"/>
          </p:cNvSpPr>
          <p:nvPr>
            <p:ph type="title"/>
          </p:nvPr>
        </p:nvSpPr>
        <p:spPr/>
        <p:txBody>
          <a:bodyPr/>
          <a:lstStyle/>
          <a:p>
            <a:r>
              <a:rPr lang="es-EC" b="1" dirty="0">
                <a:latin typeface="Times New Roman" panose="02020603050405020304" pitchFamily="18" charset="0"/>
                <a:cs typeface="Times New Roman" panose="02020603050405020304" pitchFamily="18" charset="0"/>
              </a:rPr>
              <a:t>Activos Revalorizados</a:t>
            </a:r>
          </a:p>
        </p:txBody>
      </p:sp>
      <p:sp>
        <p:nvSpPr>
          <p:cNvPr id="6" name="Forma libre: forma 5">
            <a:extLst>
              <a:ext uri="{FF2B5EF4-FFF2-40B4-BE49-F238E27FC236}">
                <a16:creationId xmlns:a16="http://schemas.microsoft.com/office/drawing/2014/main" id="{790B342C-46D0-C00E-87FD-D0A68FE3EAB3}"/>
              </a:ext>
            </a:extLst>
          </p:cNvPr>
          <p:cNvSpPr/>
          <p:nvPr/>
        </p:nvSpPr>
        <p:spPr>
          <a:xfrm>
            <a:off x="586862" y="1690688"/>
            <a:ext cx="5417572" cy="2580775"/>
          </a:xfrm>
          <a:custGeom>
            <a:avLst/>
            <a:gdLst>
              <a:gd name="connsiteX0" fmla="*/ 0 w 4755895"/>
              <a:gd name="connsiteY0" fmla="*/ 0 h 2377947"/>
              <a:gd name="connsiteX1" fmla="*/ 4755895 w 4755895"/>
              <a:gd name="connsiteY1" fmla="*/ 0 h 2377947"/>
              <a:gd name="connsiteX2" fmla="*/ 4755895 w 4755895"/>
              <a:gd name="connsiteY2" fmla="*/ 2377947 h 2377947"/>
              <a:gd name="connsiteX3" fmla="*/ 0 w 4755895"/>
              <a:gd name="connsiteY3" fmla="*/ 2377947 h 2377947"/>
              <a:gd name="connsiteX4" fmla="*/ 0 w 4755895"/>
              <a:gd name="connsiteY4" fmla="*/ 0 h 23779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55895" h="2377947">
                <a:moveTo>
                  <a:pt x="0" y="0"/>
                </a:moveTo>
                <a:lnTo>
                  <a:pt x="4755895" y="0"/>
                </a:lnTo>
                <a:lnTo>
                  <a:pt x="4755895" y="2377947"/>
                </a:lnTo>
                <a:lnTo>
                  <a:pt x="0" y="2377947"/>
                </a:lnTo>
                <a:lnTo>
                  <a:pt x="0" y="0"/>
                </a:lnTo>
                <a:close/>
              </a:path>
            </a:pathLst>
          </a:custGeom>
          <a:noFill/>
          <a:ln>
            <a:solidFill>
              <a:srgbClr val="7D252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0" i="0" kern="1200" baseline="0" dirty="0">
                <a:solidFill>
                  <a:schemeClr val="tx1"/>
                </a:solidFill>
                <a:latin typeface="Times New Roman" panose="02020603050405020304" pitchFamily="18" charset="0"/>
                <a:cs typeface="Times New Roman" panose="02020603050405020304" pitchFamily="18" charset="0"/>
              </a:rPr>
              <a:t>Cuando un contribuyente haya procedido a la revaluación de activos, la depreciación correspondiente a dicho revalúo no será deducible, si se asigna un nuevo valor a activos completamente depreciados, no se podrá volverlos a depreciar. </a:t>
            </a:r>
            <a:endParaRPr lang="es-EC" sz="2400" kern="1200" dirty="0">
              <a:solidFill>
                <a:schemeClr val="tx1"/>
              </a:solidFill>
              <a:latin typeface="Times New Roman" panose="02020603050405020304" pitchFamily="18" charset="0"/>
              <a:cs typeface="Times New Roman" panose="02020603050405020304" pitchFamily="18" charset="0"/>
            </a:endParaRPr>
          </a:p>
        </p:txBody>
      </p:sp>
      <p:sp>
        <p:nvSpPr>
          <p:cNvPr id="7" name="Forma libre: forma 6">
            <a:extLst>
              <a:ext uri="{FF2B5EF4-FFF2-40B4-BE49-F238E27FC236}">
                <a16:creationId xmlns:a16="http://schemas.microsoft.com/office/drawing/2014/main" id="{574499FB-C95C-1C98-85BA-330F5F082A1F}"/>
              </a:ext>
            </a:extLst>
          </p:cNvPr>
          <p:cNvSpPr/>
          <p:nvPr/>
        </p:nvSpPr>
        <p:spPr>
          <a:xfrm>
            <a:off x="6187137" y="3814390"/>
            <a:ext cx="5418000" cy="2520000"/>
          </a:xfrm>
          <a:custGeom>
            <a:avLst/>
            <a:gdLst>
              <a:gd name="connsiteX0" fmla="*/ 0 w 4755895"/>
              <a:gd name="connsiteY0" fmla="*/ 0 h 2377947"/>
              <a:gd name="connsiteX1" fmla="*/ 4755895 w 4755895"/>
              <a:gd name="connsiteY1" fmla="*/ 0 h 2377947"/>
              <a:gd name="connsiteX2" fmla="*/ 4755895 w 4755895"/>
              <a:gd name="connsiteY2" fmla="*/ 2377947 h 2377947"/>
              <a:gd name="connsiteX3" fmla="*/ 0 w 4755895"/>
              <a:gd name="connsiteY3" fmla="*/ 2377947 h 2377947"/>
              <a:gd name="connsiteX4" fmla="*/ 0 w 4755895"/>
              <a:gd name="connsiteY4" fmla="*/ 0 h 23779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55895" h="2377947">
                <a:moveTo>
                  <a:pt x="0" y="0"/>
                </a:moveTo>
                <a:lnTo>
                  <a:pt x="4755895" y="0"/>
                </a:lnTo>
                <a:lnTo>
                  <a:pt x="4755895" y="2377947"/>
                </a:lnTo>
                <a:lnTo>
                  <a:pt x="0" y="2377947"/>
                </a:lnTo>
                <a:lnTo>
                  <a:pt x="0" y="0"/>
                </a:lnTo>
                <a:close/>
              </a:path>
            </a:pathLst>
          </a:custGeom>
          <a:noFill/>
          <a:ln>
            <a:solidFill>
              <a:srgbClr val="7D252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0" i="0" kern="1200" baseline="0" dirty="0">
                <a:solidFill>
                  <a:schemeClr val="tx1"/>
                </a:solidFill>
                <a:latin typeface="Times New Roman" panose="02020603050405020304" pitchFamily="18" charset="0"/>
                <a:cs typeface="Times New Roman" panose="02020603050405020304" pitchFamily="18" charset="0"/>
              </a:rPr>
              <a:t>En el caso de venta de bienes revaluados </a:t>
            </a:r>
            <a:br>
              <a:rPr lang="es-ES" sz="2400" b="0" i="0" kern="1200" baseline="0" dirty="0">
                <a:solidFill>
                  <a:schemeClr val="tx1"/>
                </a:solidFill>
                <a:latin typeface="Times New Roman" panose="02020603050405020304" pitchFamily="18" charset="0"/>
                <a:cs typeface="Times New Roman" panose="02020603050405020304" pitchFamily="18" charset="0"/>
              </a:rPr>
            </a:br>
            <a:r>
              <a:rPr lang="es-ES" sz="2400" b="0" i="0" kern="1200" baseline="0" dirty="0">
                <a:solidFill>
                  <a:schemeClr val="tx1"/>
                </a:solidFill>
                <a:latin typeface="Times New Roman" panose="02020603050405020304" pitchFamily="18" charset="0"/>
                <a:cs typeface="Times New Roman" panose="02020603050405020304" pitchFamily="18" charset="0"/>
              </a:rPr>
              <a:t>se considerará como ingreso gravable la diferencia entre el precio de venta y </a:t>
            </a:r>
            <a:br>
              <a:rPr lang="es-ES" sz="2400" b="0" i="0" kern="1200" baseline="0" dirty="0">
                <a:solidFill>
                  <a:schemeClr val="tx1"/>
                </a:solidFill>
                <a:latin typeface="Times New Roman" panose="02020603050405020304" pitchFamily="18" charset="0"/>
                <a:cs typeface="Times New Roman" panose="02020603050405020304" pitchFamily="18" charset="0"/>
              </a:rPr>
            </a:br>
            <a:r>
              <a:rPr lang="es-ES" sz="2400" b="0" i="0" kern="1200" baseline="0" dirty="0">
                <a:solidFill>
                  <a:schemeClr val="tx1"/>
                </a:solidFill>
                <a:latin typeface="Times New Roman" panose="02020603050405020304" pitchFamily="18" charset="0"/>
                <a:cs typeface="Times New Roman" panose="02020603050405020304" pitchFamily="18" charset="0"/>
              </a:rPr>
              <a:t>el valor residual sin considerar el revalúo.</a:t>
            </a:r>
            <a:endParaRPr lang="es-EC" sz="2400" kern="1200" dirty="0">
              <a:solidFill>
                <a:schemeClr val="tx1"/>
              </a:solidFill>
              <a:latin typeface="Times New Roman" panose="02020603050405020304" pitchFamily="18" charset="0"/>
              <a:cs typeface="Times New Roman" panose="02020603050405020304" pitchFamily="18" charset="0"/>
            </a:endParaRPr>
          </a:p>
        </p:txBody>
      </p:sp>
      <p:sp>
        <p:nvSpPr>
          <p:cNvPr id="8" name="Conector recto 7">
            <a:extLst>
              <a:ext uri="{FF2B5EF4-FFF2-40B4-BE49-F238E27FC236}">
                <a16:creationId xmlns:a16="http://schemas.microsoft.com/office/drawing/2014/main" id="{CEC3E238-A104-0040-6CC8-2C3C1E2ABD46}"/>
              </a:ext>
            </a:extLst>
          </p:cNvPr>
          <p:cNvSpPr/>
          <p:nvPr/>
        </p:nvSpPr>
        <p:spPr>
          <a:xfrm>
            <a:off x="838200" y="1353499"/>
            <a:ext cx="10515600" cy="0"/>
          </a:xfrm>
          <a:prstGeom prst="line">
            <a:avLst/>
          </a:prstGeom>
          <a:ln>
            <a:solidFill>
              <a:srgbClr val="7D252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C"/>
          </a:p>
        </p:txBody>
      </p:sp>
      <p:pic>
        <p:nvPicPr>
          <p:cNvPr id="3" name="Imagen 2" descr="Logotipo, nombre de la empresa&#10;&#10;Descripción generada automáticamente">
            <a:extLst>
              <a:ext uri="{FF2B5EF4-FFF2-40B4-BE49-F238E27FC236}">
                <a16:creationId xmlns:a16="http://schemas.microsoft.com/office/drawing/2014/main" id="{56360041-BC70-D1A6-48BB-B399BD6A74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3920" y="24239"/>
            <a:ext cx="1008365" cy="619760"/>
          </a:xfrm>
          <a:prstGeom prst="rect">
            <a:avLst/>
          </a:prstGeom>
        </p:spPr>
      </p:pic>
    </p:spTree>
    <p:extLst>
      <p:ext uri="{BB962C8B-B14F-4D97-AF65-F5344CB8AC3E}">
        <p14:creationId xmlns:p14="http://schemas.microsoft.com/office/powerpoint/2010/main" val="303072730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a:extLst>
              <a:ext uri="{FF2B5EF4-FFF2-40B4-BE49-F238E27FC236}">
                <a16:creationId xmlns:a16="http://schemas.microsoft.com/office/drawing/2014/main" id="{093035C7-AD71-B110-0E10-F72DA9B1139B}"/>
              </a:ext>
            </a:extLst>
          </p:cNvPr>
          <p:cNvGraphicFramePr>
            <a:graphicFrameLocks noGrp="1"/>
          </p:cNvGraphicFramePr>
          <p:nvPr>
            <p:ph idx="1"/>
            <p:extLst>
              <p:ext uri="{D42A27DB-BD31-4B8C-83A1-F6EECF244321}">
                <p14:modId xmlns:p14="http://schemas.microsoft.com/office/powerpoint/2010/main" val="3869514185"/>
              </p:ext>
            </p:extLst>
          </p:nvPr>
        </p:nvGraphicFramePr>
        <p:xfrm>
          <a:off x="838200" y="1791909"/>
          <a:ext cx="4133192" cy="1854200"/>
        </p:xfrm>
        <a:graphic>
          <a:graphicData uri="http://schemas.openxmlformats.org/drawingml/2006/table">
            <a:tbl>
              <a:tblPr firstRow="1" bandRow="1">
                <a:tableStyleId>{5C22544A-7EE6-4342-B048-85BDC9FD1C3A}</a:tableStyleId>
              </a:tblPr>
              <a:tblGrid>
                <a:gridCol w="2237509">
                  <a:extLst>
                    <a:ext uri="{9D8B030D-6E8A-4147-A177-3AD203B41FA5}">
                      <a16:colId xmlns:a16="http://schemas.microsoft.com/office/drawing/2014/main" val="974755036"/>
                    </a:ext>
                  </a:extLst>
                </a:gridCol>
                <a:gridCol w="1895683">
                  <a:extLst>
                    <a:ext uri="{9D8B030D-6E8A-4147-A177-3AD203B41FA5}">
                      <a16:colId xmlns:a16="http://schemas.microsoft.com/office/drawing/2014/main" val="3709754697"/>
                    </a:ext>
                  </a:extLst>
                </a:gridCol>
              </a:tblGrid>
              <a:tr h="370840">
                <a:tc gridSpan="2">
                  <a:txBody>
                    <a:bodyPr/>
                    <a:lstStyle/>
                    <a:p>
                      <a:pPr algn="ctr"/>
                      <a:r>
                        <a:rPr lang="es-EC" u="sng" dirty="0">
                          <a:solidFill>
                            <a:sysClr val="windowText" lastClr="000000"/>
                          </a:solidFill>
                          <a:latin typeface="Times New Roman" panose="02020603050405020304" pitchFamily="18" charset="0"/>
                          <a:cs typeface="Times New Roman" panose="02020603050405020304" pitchFamily="18" charset="0"/>
                        </a:rPr>
                        <a:t>Terreno</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hMerge="1">
                  <a:txBody>
                    <a:bodyPr/>
                    <a:lstStyle/>
                    <a:p>
                      <a:endParaRPr lang="es-EC" dirty="0"/>
                    </a:p>
                  </a:txBody>
                  <a:tcPr/>
                </a:tc>
                <a:extLst>
                  <a:ext uri="{0D108BD9-81ED-4DB2-BD59-A6C34878D82A}">
                    <a16:rowId xmlns:a16="http://schemas.microsoft.com/office/drawing/2014/main" val="261908263"/>
                  </a:ext>
                </a:extLst>
              </a:tr>
              <a:tr h="370840">
                <a:tc>
                  <a:txBody>
                    <a:bodyPr/>
                    <a:lstStyle/>
                    <a:p>
                      <a:r>
                        <a:rPr lang="es-EC" b="1" dirty="0">
                          <a:latin typeface="Times New Roman" panose="02020603050405020304" pitchFamily="18" charset="0"/>
                          <a:cs typeface="Times New Roman" panose="02020603050405020304" pitchFamily="18" charset="0"/>
                        </a:rPr>
                        <a:t>Costo histórico</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r>
                        <a:rPr lang="es-EC" dirty="0">
                          <a:latin typeface="Times New Roman" panose="02020603050405020304" pitchFamily="18" charset="0"/>
                          <a:cs typeface="Times New Roman" panose="02020603050405020304" pitchFamily="18" charset="0"/>
                        </a:rPr>
                        <a:t>$   50.000,00</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632935527"/>
                  </a:ext>
                </a:extLst>
              </a:tr>
              <a:tr h="370840">
                <a:tc>
                  <a:txBody>
                    <a:bodyPr/>
                    <a:lstStyle/>
                    <a:p>
                      <a:r>
                        <a:rPr lang="es-EC" b="1" dirty="0" err="1">
                          <a:latin typeface="Times New Roman" panose="02020603050405020304" pitchFamily="18" charset="0"/>
                          <a:cs typeface="Times New Roman" panose="02020603050405020304" pitchFamily="18" charset="0"/>
                        </a:rPr>
                        <a:t>Reavalúo</a:t>
                      </a:r>
                      <a:endParaRPr lang="es-EC" b="1" dirty="0">
                        <a:latin typeface="Times New Roman" panose="02020603050405020304" pitchFamily="18" charset="0"/>
                        <a:cs typeface="Times New Roman" panose="02020603050405020304" pitchFamily="18" charset="0"/>
                      </a:endParaRP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r>
                        <a:rPr lang="es-EC" dirty="0">
                          <a:latin typeface="Times New Roman" panose="02020603050405020304" pitchFamily="18" charset="0"/>
                          <a:cs typeface="Times New Roman" panose="02020603050405020304" pitchFamily="18" charset="0"/>
                        </a:rPr>
                        <a:t>$ 100.000,00</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364416765"/>
                  </a:ext>
                </a:extLst>
              </a:tr>
              <a:tr h="370840">
                <a:tc>
                  <a:txBody>
                    <a:bodyPr/>
                    <a:lstStyle/>
                    <a:p>
                      <a:r>
                        <a:rPr lang="es-EC" b="1" dirty="0">
                          <a:latin typeface="Times New Roman" panose="02020603050405020304" pitchFamily="18" charset="0"/>
                          <a:cs typeface="Times New Roman" panose="02020603050405020304" pitchFamily="18" charset="0"/>
                        </a:rPr>
                        <a:t>Costo total</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r>
                        <a:rPr lang="es-EC" dirty="0">
                          <a:latin typeface="Times New Roman" panose="02020603050405020304" pitchFamily="18" charset="0"/>
                          <a:cs typeface="Times New Roman" panose="02020603050405020304" pitchFamily="18" charset="0"/>
                        </a:rPr>
                        <a:t>$ 150.000,00</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203368327"/>
                  </a:ext>
                </a:extLst>
              </a:tr>
              <a:tr h="370840">
                <a:tc>
                  <a:txBody>
                    <a:bodyPr/>
                    <a:lstStyle/>
                    <a:p>
                      <a:r>
                        <a:rPr lang="es-EC" b="1" dirty="0">
                          <a:solidFill>
                            <a:srgbClr val="7D2525"/>
                          </a:solidFill>
                          <a:latin typeface="Times New Roman" panose="02020603050405020304" pitchFamily="18" charset="0"/>
                          <a:cs typeface="Times New Roman" panose="02020603050405020304" pitchFamily="18" charset="0"/>
                        </a:rPr>
                        <a:t>Valor de venta</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r>
                        <a:rPr lang="es-EC" dirty="0">
                          <a:solidFill>
                            <a:srgbClr val="7D2525"/>
                          </a:solidFill>
                          <a:latin typeface="Times New Roman" panose="02020603050405020304" pitchFamily="18" charset="0"/>
                          <a:cs typeface="Times New Roman" panose="02020603050405020304" pitchFamily="18" charset="0"/>
                        </a:rPr>
                        <a:t>$ 200.000,00</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065613702"/>
                  </a:ext>
                </a:extLst>
              </a:tr>
            </a:tbl>
          </a:graphicData>
        </a:graphic>
      </p:graphicFrame>
      <p:sp>
        <p:nvSpPr>
          <p:cNvPr id="4" name="Title 1">
            <a:extLst>
              <a:ext uri="{FF2B5EF4-FFF2-40B4-BE49-F238E27FC236}">
                <a16:creationId xmlns:a16="http://schemas.microsoft.com/office/drawing/2014/main" id="{746F6DEC-51E4-0A9D-4CB4-F318174852AA}"/>
              </a:ext>
            </a:extLst>
          </p:cNvPr>
          <p:cNvSpPr>
            <a:spLocks noGrp="1"/>
          </p:cNvSpPr>
          <p:nvPr>
            <p:ph type="title"/>
          </p:nvPr>
        </p:nvSpPr>
        <p:spPr>
          <a:xfrm>
            <a:off x="838200" y="365125"/>
            <a:ext cx="10515600" cy="1325563"/>
          </a:xfrm>
        </p:spPr>
        <p:txBody>
          <a:bodyPr/>
          <a:lstStyle/>
          <a:p>
            <a:r>
              <a:rPr lang="es-EC" b="1" dirty="0">
                <a:latin typeface="Times New Roman" panose="02020603050405020304" pitchFamily="18" charset="0"/>
                <a:cs typeface="Times New Roman" panose="02020603050405020304" pitchFamily="18" charset="0"/>
              </a:rPr>
              <a:t>Activos Revalorizados</a:t>
            </a:r>
          </a:p>
        </p:txBody>
      </p:sp>
      <p:sp>
        <p:nvSpPr>
          <p:cNvPr id="5" name="Conector recto 4">
            <a:extLst>
              <a:ext uri="{FF2B5EF4-FFF2-40B4-BE49-F238E27FC236}">
                <a16:creationId xmlns:a16="http://schemas.microsoft.com/office/drawing/2014/main" id="{2F046128-46A1-85D1-6866-7E8CB4E251EF}"/>
              </a:ext>
            </a:extLst>
          </p:cNvPr>
          <p:cNvSpPr/>
          <p:nvPr/>
        </p:nvSpPr>
        <p:spPr>
          <a:xfrm>
            <a:off x="838200" y="1353499"/>
            <a:ext cx="10515600" cy="0"/>
          </a:xfrm>
          <a:prstGeom prst="line">
            <a:avLst/>
          </a:prstGeom>
          <a:ln>
            <a:solidFill>
              <a:srgbClr val="7D252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C"/>
          </a:p>
        </p:txBody>
      </p:sp>
      <p:graphicFrame>
        <p:nvGraphicFramePr>
          <p:cNvPr id="8" name="Tabla 7">
            <a:extLst>
              <a:ext uri="{FF2B5EF4-FFF2-40B4-BE49-F238E27FC236}">
                <a16:creationId xmlns:a16="http://schemas.microsoft.com/office/drawing/2014/main" id="{84B32E9F-1FDA-FB47-0BB0-957BB4F0E6D4}"/>
              </a:ext>
            </a:extLst>
          </p:cNvPr>
          <p:cNvGraphicFramePr>
            <a:graphicFrameLocks noGrp="1"/>
          </p:cNvGraphicFramePr>
          <p:nvPr>
            <p:extLst>
              <p:ext uri="{D42A27DB-BD31-4B8C-83A1-F6EECF244321}">
                <p14:modId xmlns:p14="http://schemas.microsoft.com/office/powerpoint/2010/main" val="1135032275"/>
              </p:ext>
            </p:extLst>
          </p:nvPr>
        </p:nvGraphicFramePr>
        <p:xfrm>
          <a:off x="838200" y="3878359"/>
          <a:ext cx="4133192" cy="640080"/>
        </p:xfrm>
        <a:graphic>
          <a:graphicData uri="http://schemas.openxmlformats.org/drawingml/2006/table">
            <a:tbl>
              <a:tblPr firstRow="1" bandRow="1">
                <a:tableStyleId>{5C22544A-7EE6-4342-B048-85BDC9FD1C3A}</a:tableStyleId>
              </a:tblPr>
              <a:tblGrid>
                <a:gridCol w="2234184">
                  <a:extLst>
                    <a:ext uri="{9D8B030D-6E8A-4147-A177-3AD203B41FA5}">
                      <a16:colId xmlns:a16="http://schemas.microsoft.com/office/drawing/2014/main" val="1650504777"/>
                    </a:ext>
                  </a:extLst>
                </a:gridCol>
                <a:gridCol w="1899008">
                  <a:extLst>
                    <a:ext uri="{9D8B030D-6E8A-4147-A177-3AD203B41FA5}">
                      <a16:colId xmlns:a16="http://schemas.microsoft.com/office/drawing/2014/main" val="628616073"/>
                    </a:ext>
                  </a:extLst>
                </a:gridCol>
              </a:tblGrid>
              <a:tr h="370840">
                <a:tc>
                  <a:txBody>
                    <a:bodyPr/>
                    <a:lstStyle/>
                    <a:p>
                      <a:r>
                        <a:rPr lang="es-EC" b="1" dirty="0">
                          <a:solidFill>
                            <a:sysClr val="windowText" lastClr="000000"/>
                          </a:solidFill>
                          <a:latin typeface="Times New Roman" panose="02020603050405020304" pitchFamily="18" charset="0"/>
                          <a:cs typeface="Times New Roman" panose="02020603050405020304" pitchFamily="18" charset="0"/>
                        </a:rPr>
                        <a:t>Ganancia por venta del activo (P&amp;G)</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r>
                        <a:rPr lang="es-EC" b="0" dirty="0">
                          <a:solidFill>
                            <a:sysClr val="windowText" lastClr="000000"/>
                          </a:solidFill>
                          <a:latin typeface="Times New Roman" panose="02020603050405020304" pitchFamily="18" charset="0"/>
                          <a:cs typeface="Times New Roman" panose="02020603050405020304" pitchFamily="18" charset="0"/>
                        </a:rPr>
                        <a:t>$   50.000,00</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228859376"/>
                  </a:ext>
                </a:extLst>
              </a:tr>
            </a:tbl>
          </a:graphicData>
        </a:graphic>
      </p:graphicFrame>
      <p:graphicFrame>
        <p:nvGraphicFramePr>
          <p:cNvPr id="10" name="Tabla 9">
            <a:extLst>
              <a:ext uri="{FF2B5EF4-FFF2-40B4-BE49-F238E27FC236}">
                <a16:creationId xmlns:a16="http://schemas.microsoft.com/office/drawing/2014/main" id="{AA63D375-D363-BAB5-DF18-AB6B5C851122}"/>
              </a:ext>
            </a:extLst>
          </p:cNvPr>
          <p:cNvGraphicFramePr>
            <a:graphicFrameLocks noGrp="1"/>
          </p:cNvGraphicFramePr>
          <p:nvPr>
            <p:extLst>
              <p:ext uri="{D42A27DB-BD31-4B8C-83A1-F6EECF244321}">
                <p14:modId xmlns:p14="http://schemas.microsoft.com/office/powerpoint/2010/main" val="3851319667"/>
              </p:ext>
            </p:extLst>
          </p:nvPr>
        </p:nvGraphicFramePr>
        <p:xfrm>
          <a:off x="838200" y="4824849"/>
          <a:ext cx="4133192" cy="640080"/>
        </p:xfrm>
        <a:graphic>
          <a:graphicData uri="http://schemas.openxmlformats.org/drawingml/2006/table">
            <a:tbl>
              <a:tblPr firstRow="1" bandRow="1">
                <a:tableStyleId>{5C22544A-7EE6-4342-B048-85BDC9FD1C3A}</a:tableStyleId>
              </a:tblPr>
              <a:tblGrid>
                <a:gridCol w="2234184">
                  <a:extLst>
                    <a:ext uri="{9D8B030D-6E8A-4147-A177-3AD203B41FA5}">
                      <a16:colId xmlns:a16="http://schemas.microsoft.com/office/drawing/2014/main" val="1432008955"/>
                    </a:ext>
                  </a:extLst>
                </a:gridCol>
                <a:gridCol w="1899008">
                  <a:extLst>
                    <a:ext uri="{9D8B030D-6E8A-4147-A177-3AD203B41FA5}">
                      <a16:colId xmlns:a16="http://schemas.microsoft.com/office/drawing/2014/main" val="4068562865"/>
                    </a:ext>
                  </a:extLst>
                </a:gridCol>
              </a:tblGrid>
              <a:tr h="370840">
                <a:tc>
                  <a:txBody>
                    <a:bodyPr/>
                    <a:lstStyle/>
                    <a:p>
                      <a:r>
                        <a:rPr lang="es-EC" b="1" dirty="0">
                          <a:solidFill>
                            <a:sysClr val="windowText" lastClr="000000"/>
                          </a:solidFill>
                          <a:latin typeface="Times New Roman" panose="02020603050405020304" pitchFamily="18" charset="0"/>
                          <a:cs typeface="Times New Roman" panose="02020603050405020304" pitchFamily="18" charset="0"/>
                        </a:rPr>
                        <a:t>Ganancia por la que se debe tributar</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solidFill>
                      <a:srgbClr val="FDF0E9"/>
                    </a:solidFill>
                  </a:tcPr>
                </a:tc>
                <a:tc>
                  <a:txBody>
                    <a:bodyPr/>
                    <a:lstStyle/>
                    <a:p>
                      <a:r>
                        <a:rPr lang="es-EC" b="0" dirty="0">
                          <a:solidFill>
                            <a:sysClr val="windowText" lastClr="000000"/>
                          </a:solidFill>
                          <a:latin typeface="Times New Roman" panose="02020603050405020304" pitchFamily="18" charset="0"/>
                          <a:cs typeface="Times New Roman" panose="02020603050405020304" pitchFamily="18" charset="0"/>
                        </a:rPr>
                        <a:t>$ 150.000,00</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solidFill>
                      <a:srgbClr val="FDF0E9"/>
                    </a:solidFill>
                  </a:tcPr>
                </a:tc>
                <a:extLst>
                  <a:ext uri="{0D108BD9-81ED-4DB2-BD59-A6C34878D82A}">
                    <a16:rowId xmlns:a16="http://schemas.microsoft.com/office/drawing/2014/main" val="516088704"/>
                  </a:ext>
                </a:extLst>
              </a:tr>
            </a:tbl>
          </a:graphicData>
        </a:graphic>
      </p:graphicFrame>
      <p:sp>
        <p:nvSpPr>
          <p:cNvPr id="11" name="CuadroTexto 10">
            <a:extLst>
              <a:ext uri="{FF2B5EF4-FFF2-40B4-BE49-F238E27FC236}">
                <a16:creationId xmlns:a16="http://schemas.microsoft.com/office/drawing/2014/main" id="{6A207398-615E-B115-801C-7E73392D3975}"/>
              </a:ext>
            </a:extLst>
          </p:cNvPr>
          <p:cNvSpPr txBox="1"/>
          <p:nvPr/>
        </p:nvSpPr>
        <p:spPr>
          <a:xfrm>
            <a:off x="6096000" y="1489773"/>
            <a:ext cx="3076687" cy="461665"/>
          </a:xfrm>
          <a:prstGeom prst="rect">
            <a:avLst/>
          </a:prstGeom>
          <a:noFill/>
        </p:spPr>
        <p:txBody>
          <a:bodyPr wrap="square" rtlCol="0">
            <a:spAutoFit/>
          </a:bodyPr>
          <a:lstStyle/>
          <a:p>
            <a:r>
              <a:rPr lang="es-EC" sz="2400" b="1" dirty="0">
                <a:latin typeface="Times New Roman" panose="02020603050405020304" pitchFamily="18" charset="0"/>
                <a:cs typeface="Times New Roman" panose="02020603050405020304" pitchFamily="18" charset="0"/>
              </a:rPr>
              <a:t>Formulario 101:</a:t>
            </a:r>
          </a:p>
        </p:txBody>
      </p:sp>
      <p:graphicFrame>
        <p:nvGraphicFramePr>
          <p:cNvPr id="12" name="Tabla 11">
            <a:extLst>
              <a:ext uri="{FF2B5EF4-FFF2-40B4-BE49-F238E27FC236}">
                <a16:creationId xmlns:a16="http://schemas.microsoft.com/office/drawing/2014/main" id="{6949F433-710F-97E7-A6A5-FD9C5703EB38}"/>
              </a:ext>
            </a:extLst>
          </p:cNvPr>
          <p:cNvGraphicFramePr>
            <a:graphicFrameLocks noGrp="1"/>
          </p:cNvGraphicFramePr>
          <p:nvPr>
            <p:extLst>
              <p:ext uri="{D42A27DB-BD31-4B8C-83A1-F6EECF244321}">
                <p14:modId xmlns:p14="http://schemas.microsoft.com/office/powerpoint/2010/main" val="2459334366"/>
              </p:ext>
            </p:extLst>
          </p:nvPr>
        </p:nvGraphicFramePr>
        <p:xfrm>
          <a:off x="6092114" y="2074959"/>
          <a:ext cx="5576347" cy="3408680"/>
        </p:xfrm>
        <a:graphic>
          <a:graphicData uri="http://schemas.openxmlformats.org/drawingml/2006/table">
            <a:tbl>
              <a:tblPr firstRow="1" bandRow="1">
                <a:tableStyleId>{5C22544A-7EE6-4342-B048-85BDC9FD1C3A}</a:tableStyleId>
              </a:tblPr>
              <a:tblGrid>
                <a:gridCol w="2974494">
                  <a:extLst>
                    <a:ext uri="{9D8B030D-6E8A-4147-A177-3AD203B41FA5}">
                      <a16:colId xmlns:a16="http://schemas.microsoft.com/office/drawing/2014/main" val="3387748273"/>
                    </a:ext>
                  </a:extLst>
                </a:gridCol>
                <a:gridCol w="1164410">
                  <a:extLst>
                    <a:ext uri="{9D8B030D-6E8A-4147-A177-3AD203B41FA5}">
                      <a16:colId xmlns:a16="http://schemas.microsoft.com/office/drawing/2014/main" val="3967413143"/>
                    </a:ext>
                  </a:extLst>
                </a:gridCol>
                <a:gridCol w="1437443">
                  <a:extLst>
                    <a:ext uri="{9D8B030D-6E8A-4147-A177-3AD203B41FA5}">
                      <a16:colId xmlns:a16="http://schemas.microsoft.com/office/drawing/2014/main" val="1999373200"/>
                    </a:ext>
                  </a:extLst>
                </a:gridCol>
              </a:tblGrid>
              <a:tr h="370840">
                <a:tc>
                  <a:txBody>
                    <a:bodyPr/>
                    <a:lstStyle/>
                    <a:p>
                      <a:pPr algn="ctr"/>
                      <a:r>
                        <a:rPr lang="es-EC" b="1" dirty="0">
                          <a:solidFill>
                            <a:sysClr val="windowText" lastClr="000000"/>
                          </a:solidFill>
                          <a:latin typeface="Times New Roman" panose="02020603050405020304" pitchFamily="18" charset="0"/>
                          <a:cs typeface="Times New Roman" panose="02020603050405020304" pitchFamily="18" charset="0"/>
                        </a:rPr>
                        <a:t>Concepto</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a:r>
                        <a:rPr lang="es-EC" b="1" dirty="0">
                          <a:solidFill>
                            <a:sysClr val="windowText" lastClr="000000"/>
                          </a:solidFill>
                          <a:latin typeface="Times New Roman" panose="02020603050405020304" pitchFamily="18" charset="0"/>
                          <a:cs typeface="Times New Roman" panose="02020603050405020304" pitchFamily="18" charset="0"/>
                        </a:rPr>
                        <a:t>Casillero</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a:r>
                        <a:rPr lang="es-EC" b="1" dirty="0">
                          <a:solidFill>
                            <a:sysClr val="windowText" lastClr="000000"/>
                          </a:solidFill>
                          <a:latin typeface="Times New Roman" panose="02020603050405020304" pitchFamily="18" charset="0"/>
                          <a:cs typeface="Times New Roman" panose="02020603050405020304" pitchFamily="18" charset="0"/>
                        </a:rPr>
                        <a:t>Valor</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297195965"/>
                  </a:ext>
                </a:extLst>
              </a:tr>
              <a:tr h="370840">
                <a:tc>
                  <a:txBody>
                    <a:bodyPr/>
                    <a:lstStyle/>
                    <a:p>
                      <a:r>
                        <a:rPr lang="es-EC" b="0" dirty="0">
                          <a:solidFill>
                            <a:sysClr val="windowText" lastClr="000000"/>
                          </a:solidFill>
                          <a:latin typeface="Times New Roman" panose="02020603050405020304" pitchFamily="18" charset="0"/>
                          <a:cs typeface="Times New Roman" panose="02020603050405020304" pitchFamily="18" charset="0"/>
                        </a:rPr>
                        <a:t>Utilidad en venta de propiedades, planta y equipo</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a:r>
                        <a:rPr lang="es-EC" b="0" dirty="0">
                          <a:solidFill>
                            <a:sysClr val="windowText" lastClr="000000"/>
                          </a:solidFill>
                          <a:latin typeface="Times New Roman" panose="02020603050405020304" pitchFamily="18" charset="0"/>
                          <a:cs typeface="Times New Roman" panose="02020603050405020304" pitchFamily="18" charset="0"/>
                        </a:rPr>
                        <a:t>6035</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r>
                        <a:rPr lang="es-EC" b="0" dirty="0">
                          <a:solidFill>
                            <a:sysClr val="windowText" lastClr="000000"/>
                          </a:solidFill>
                          <a:latin typeface="Times New Roman" panose="02020603050405020304" pitchFamily="18" charset="0"/>
                          <a:cs typeface="Times New Roman" panose="02020603050405020304" pitchFamily="18" charset="0"/>
                        </a:rPr>
                        <a:t>$   50.000,00</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268936051"/>
                  </a:ext>
                </a:extLst>
              </a:tr>
              <a:tr h="370840">
                <a:tc>
                  <a:txBody>
                    <a:bodyPr/>
                    <a:lstStyle/>
                    <a:p>
                      <a:r>
                        <a:rPr lang="es-EC" b="0" dirty="0">
                          <a:solidFill>
                            <a:sysClr val="windowText" lastClr="000000"/>
                          </a:solidFill>
                          <a:latin typeface="Times New Roman" panose="02020603050405020304" pitchFamily="18" charset="0"/>
                          <a:cs typeface="Times New Roman" panose="02020603050405020304" pitchFamily="18" charset="0"/>
                        </a:rPr>
                        <a:t>Utilidad del ejercicio</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a:r>
                        <a:rPr lang="es-EC" b="0" dirty="0">
                          <a:solidFill>
                            <a:sysClr val="windowText" lastClr="000000"/>
                          </a:solidFill>
                          <a:latin typeface="Times New Roman" panose="02020603050405020304" pitchFamily="18" charset="0"/>
                          <a:cs typeface="Times New Roman" panose="02020603050405020304" pitchFamily="18" charset="0"/>
                        </a:rPr>
                        <a:t>801</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r>
                        <a:rPr lang="es-EC" b="0" dirty="0">
                          <a:solidFill>
                            <a:sysClr val="windowText" lastClr="000000"/>
                          </a:solidFill>
                          <a:latin typeface="Times New Roman" panose="02020603050405020304" pitchFamily="18" charset="0"/>
                          <a:cs typeface="Times New Roman" panose="02020603050405020304" pitchFamily="18" charset="0"/>
                        </a:rPr>
                        <a:t>$   50.000,00</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751724793"/>
                  </a:ext>
                </a:extLst>
              </a:tr>
              <a:tr h="370840">
                <a:tc>
                  <a:txBody>
                    <a:bodyPr/>
                    <a:lstStyle/>
                    <a:p>
                      <a:r>
                        <a:rPr lang="es-EC" sz="1800" b="0" i="0" u="none" strike="noStrike" kern="1200" baseline="0" dirty="0">
                          <a:solidFill>
                            <a:schemeClr val="dk1"/>
                          </a:solidFill>
                          <a:latin typeface="Times New Roman" panose="02020603050405020304" pitchFamily="18" charset="0"/>
                          <a:ea typeface="+mn-ea"/>
                          <a:cs typeface="Times New Roman" panose="02020603050405020304" pitchFamily="18" charset="0"/>
                        </a:rPr>
                        <a:t>(+/-) Por otras diferencias temporarias permitidas por la normativa tributaria</a:t>
                      </a:r>
                      <a:endParaRPr lang="es-EC" b="0" dirty="0">
                        <a:solidFill>
                          <a:sysClr val="windowText" lastClr="000000"/>
                        </a:solidFill>
                        <a:latin typeface="Times New Roman" panose="02020603050405020304" pitchFamily="18" charset="0"/>
                        <a:cs typeface="Times New Roman" panose="02020603050405020304" pitchFamily="18" charset="0"/>
                      </a:endParaRP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a:r>
                        <a:rPr lang="es-EC" b="0" dirty="0">
                          <a:solidFill>
                            <a:sysClr val="windowText" lastClr="000000"/>
                          </a:solidFill>
                          <a:latin typeface="Times New Roman" panose="02020603050405020304" pitchFamily="18" charset="0"/>
                          <a:cs typeface="Times New Roman" panose="02020603050405020304" pitchFamily="18" charset="0"/>
                        </a:rPr>
                        <a:t>834</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r>
                        <a:rPr lang="es-EC" b="0" dirty="0">
                          <a:solidFill>
                            <a:sysClr val="windowText" lastClr="000000"/>
                          </a:solidFill>
                          <a:latin typeface="Times New Roman" panose="02020603050405020304" pitchFamily="18" charset="0"/>
                          <a:cs typeface="Times New Roman" panose="02020603050405020304" pitchFamily="18" charset="0"/>
                        </a:rPr>
                        <a:t>$ 100.000,00</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102491181"/>
                  </a:ext>
                </a:extLst>
              </a:tr>
              <a:tr h="370840">
                <a:tc>
                  <a:txBody>
                    <a:bodyPr/>
                    <a:lstStyle/>
                    <a:p>
                      <a:r>
                        <a:rPr lang="es-EC" b="1" dirty="0">
                          <a:solidFill>
                            <a:srgbClr val="7D2525"/>
                          </a:solidFill>
                          <a:latin typeface="Times New Roman" panose="02020603050405020304" pitchFamily="18" charset="0"/>
                          <a:cs typeface="Times New Roman" panose="02020603050405020304" pitchFamily="18" charset="0"/>
                        </a:rPr>
                        <a:t>Utilidad gravable</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a:r>
                        <a:rPr lang="es-EC" b="1" dirty="0">
                          <a:solidFill>
                            <a:srgbClr val="7D2525"/>
                          </a:solidFill>
                          <a:latin typeface="Times New Roman" panose="02020603050405020304" pitchFamily="18" charset="0"/>
                          <a:cs typeface="Times New Roman" panose="02020603050405020304" pitchFamily="18" charset="0"/>
                        </a:rPr>
                        <a:t>836</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r>
                        <a:rPr lang="es-EC" b="1" dirty="0">
                          <a:solidFill>
                            <a:srgbClr val="7D2525"/>
                          </a:solidFill>
                          <a:latin typeface="Times New Roman" panose="02020603050405020304" pitchFamily="18" charset="0"/>
                          <a:cs typeface="Times New Roman" panose="02020603050405020304" pitchFamily="18" charset="0"/>
                        </a:rPr>
                        <a:t>$ 150.000,00</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47697501"/>
                  </a:ext>
                </a:extLst>
              </a:tr>
              <a:tr h="370840">
                <a:tc>
                  <a:txBody>
                    <a:bodyPr/>
                    <a:lstStyle/>
                    <a:p>
                      <a:r>
                        <a:rPr lang="es-EC" b="0" dirty="0">
                          <a:solidFill>
                            <a:sysClr val="windowText" lastClr="000000"/>
                          </a:solidFill>
                          <a:latin typeface="Times New Roman" panose="02020603050405020304" pitchFamily="18" charset="0"/>
                          <a:cs typeface="Times New Roman" panose="02020603050405020304" pitchFamily="18" charset="0"/>
                        </a:rPr>
                        <a:t>Total impuesto causado</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a:r>
                        <a:rPr lang="es-EC" b="0" dirty="0">
                          <a:solidFill>
                            <a:sysClr val="windowText" lastClr="000000"/>
                          </a:solidFill>
                          <a:latin typeface="Times New Roman" panose="02020603050405020304" pitchFamily="18" charset="0"/>
                          <a:cs typeface="Times New Roman" panose="02020603050405020304" pitchFamily="18" charset="0"/>
                        </a:rPr>
                        <a:t>850</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r>
                        <a:rPr lang="es-EC" b="0" dirty="0">
                          <a:solidFill>
                            <a:sysClr val="windowText" lastClr="000000"/>
                          </a:solidFill>
                          <a:latin typeface="Times New Roman" panose="02020603050405020304" pitchFamily="18" charset="0"/>
                          <a:cs typeface="Times New Roman" panose="02020603050405020304" pitchFamily="18" charset="0"/>
                        </a:rPr>
                        <a:t>$   37.500,00</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912071032"/>
                  </a:ext>
                </a:extLst>
              </a:tr>
              <a:tr h="370840">
                <a:tc>
                  <a:txBody>
                    <a:bodyPr/>
                    <a:lstStyle/>
                    <a:p>
                      <a:r>
                        <a:rPr lang="es-EC" b="1" dirty="0">
                          <a:solidFill>
                            <a:sysClr val="windowText" lastClr="000000"/>
                          </a:solidFill>
                          <a:latin typeface="Times New Roman" panose="02020603050405020304" pitchFamily="18" charset="0"/>
                          <a:cs typeface="Times New Roman" panose="02020603050405020304" pitchFamily="18" charset="0"/>
                        </a:rPr>
                        <a:t>Utilidad neta</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pPr algn="ctr"/>
                      <a:r>
                        <a:rPr lang="es-EC" b="1" dirty="0">
                          <a:solidFill>
                            <a:sysClr val="windowText" lastClr="000000"/>
                          </a:solidFill>
                          <a:latin typeface="Times New Roman" panose="02020603050405020304" pitchFamily="18" charset="0"/>
                          <a:cs typeface="Times New Roman" panose="02020603050405020304" pitchFamily="18" charset="0"/>
                        </a:rPr>
                        <a:t>615</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tc>
                  <a:txBody>
                    <a:bodyPr/>
                    <a:lstStyle/>
                    <a:p>
                      <a:r>
                        <a:rPr lang="es-EC" b="1" dirty="0">
                          <a:solidFill>
                            <a:sysClr val="windowText" lastClr="000000"/>
                          </a:solidFill>
                          <a:latin typeface="Times New Roman" panose="02020603050405020304" pitchFamily="18" charset="0"/>
                          <a:cs typeface="Times New Roman" panose="02020603050405020304" pitchFamily="18" charset="0"/>
                        </a:rPr>
                        <a:t>$   12.500,00</a:t>
                      </a:r>
                    </a:p>
                  </a:txBody>
                  <a:tcP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98961593"/>
                  </a:ext>
                </a:extLst>
              </a:tr>
            </a:tbl>
          </a:graphicData>
        </a:graphic>
      </p:graphicFrame>
      <p:sp>
        <p:nvSpPr>
          <p:cNvPr id="13" name="CuadroTexto 12">
            <a:extLst>
              <a:ext uri="{FF2B5EF4-FFF2-40B4-BE49-F238E27FC236}">
                <a16:creationId xmlns:a16="http://schemas.microsoft.com/office/drawing/2014/main" id="{2F60D63F-4756-42FD-216A-01ACDDC2B0B8}"/>
              </a:ext>
            </a:extLst>
          </p:cNvPr>
          <p:cNvSpPr txBox="1"/>
          <p:nvPr/>
        </p:nvSpPr>
        <p:spPr>
          <a:xfrm>
            <a:off x="838200" y="5483639"/>
            <a:ext cx="3927438" cy="584775"/>
          </a:xfrm>
          <a:prstGeom prst="rect">
            <a:avLst/>
          </a:prstGeom>
          <a:noFill/>
        </p:spPr>
        <p:txBody>
          <a:bodyPr wrap="square" rtlCol="0">
            <a:spAutoFit/>
          </a:bodyPr>
          <a:lstStyle/>
          <a:p>
            <a:r>
              <a:rPr lang="es-EC" sz="1600" dirty="0">
                <a:latin typeface="Times New Roman" panose="02020603050405020304" pitchFamily="18" charset="0"/>
                <a:cs typeface="Times New Roman" panose="02020603050405020304" pitchFamily="18" charset="0"/>
              </a:rPr>
              <a:t>*Dentro de la ganancia que se tributa no se considera el </a:t>
            </a:r>
            <a:r>
              <a:rPr lang="es-EC" sz="1600" dirty="0" err="1">
                <a:latin typeface="Times New Roman" panose="02020603050405020304" pitchFamily="18" charset="0"/>
                <a:cs typeface="Times New Roman" panose="02020603050405020304" pitchFamily="18" charset="0"/>
              </a:rPr>
              <a:t>reavalúo</a:t>
            </a:r>
            <a:r>
              <a:rPr lang="es-EC" sz="1600" dirty="0">
                <a:latin typeface="Times New Roman" panose="02020603050405020304" pitchFamily="18" charset="0"/>
                <a:cs typeface="Times New Roman" panose="02020603050405020304" pitchFamily="18" charset="0"/>
              </a:rPr>
              <a:t> del activo</a:t>
            </a:r>
          </a:p>
        </p:txBody>
      </p:sp>
      <p:pic>
        <p:nvPicPr>
          <p:cNvPr id="2" name="Imagen 1" descr="Logotipo, nombre de la empresa&#10;&#10;Descripción generada automáticamente">
            <a:extLst>
              <a:ext uri="{FF2B5EF4-FFF2-40B4-BE49-F238E27FC236}">
                <a16:creationId xmlns:a16="http://schemas.microsoft.com/office/drawing/2014/main" id="{ED62B302-C112-AED9-BAD5-512D1C5F39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3920" y="24239"/>
            <a:ext cx="1008365" cy="619760"/>
          </a:xfrm>
          <a:prstGeom prst="rect">
            <a:avLst/>
          </a:prstGeom>
        </p:spPr>
      </p:pic>
    </p:spTree>
    <p:extLst>
      <p:ext uri="{BB962C8B-B14F-4D97-AF65-F5344CB8AC3E}">
        <p14:creationId xmlns:p14="http://schemas.microsoft.com/office/powerpoint/2010/main" val="15519489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290</TotalTime>
  <Words>1734</Words>
  <Application>Microsoft Office PowerPoint</Application>
  <PresentationFormat>Panorámica</PresentationFormat>
  <Paragraphs>382</Paragraphs>
  <Slides>14</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14</vt:i4>
      </vt:variant>
    </vt:vector>
  </HeadingPairs>
  <TitlesOfParts>
    <vt:vector size="19" baseType="lpstr">
      <vt:lpstr>Aptos</vt:lpstr>
      <vt:lpstr>Aptos Display</vt:lpstr>
      <vt:lpstr>Arial</vt:lpstr>
      <vt:lpstr>Times New Roman</vt:lpstr>
      <vt:lpstr>Office Theme</vt:lpstr>
      <vt:lpstr>Consideraciones en el Registro y Efectos Tributarios de la Propiedad, Planta y Equipo </vt:lpstr>
      <vt:lpstr>Componentes del Costo</vt:lpstr>
      <vt:lpstr>Método de Depreciación</vt:lpstr>
      <vt:lpstr>Determinación de la Deducibilidad</vt:lpstr>
      <vt:lpstr>Aplicación de Impuestos Diferidos</vt:lpstr>
      <vt:lpstr>Presentación de PowerPoint</vt:lpstr>
      <vt:lpstr>Disposición Transitoria Vigésima Novena</vt:lpstr>
      <vt:lpstr>Activos Revalorizados</vt:lpstr>
      <vt:lpstr>Activos Revalorizados</vt:lpstr>
      <vt:lpstr>Depreciación de Vehículos </vt:lpstr>
      <vt:lpstr>Depreciación de Vehículos </vt:lpstr>
      <vt:lpstr>Depreciación de Vehículos </vt:lpstr>
      <vt:lpstr>Depreciación de Vehículos </vt:lpstr>
      <vt:lpstr>Depreciación de Vehículos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Andres Elizalde</dc:creator>
  <cp:lastModifiedBy>AEQ</cp:lastModifiedBy>
  <cp:revision>36</cp:revision>
  <dcterms:created xsi:type="dcterms:W3CDTF">2025-01-15T19:03:24Z</dcterms:created>
  <dcterms:modified xsi:type="dcterms:W3CDTF">2025-01-17T23:02:49Z</dcterms:modified>
</cp:coreProperties>
</file>